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4" r:id="rId4"/>
    <p:sldId id="268" r:id="rId5"/>
    <p:sldId id="262" r:id="rId6"/>
    <p:sldId id="266" r:id="rId7"/>
    <p:sldId id="267" r:id="rId8"/>
    <p:sldId id="269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40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2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9" name="Picture 8" descr="Untitled-1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4255" y="6096000"/>
            <a:ext cx="2499745" cy="7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012177-A8EC-4A25-B4BD-758010D2B2AD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56B046-0471-4BA7-B88D-8D1DB4EB0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faucet-dev@openfloorsdn.org" TargetMode="External"/><Relationship Id="rId2" Type="http://schemas.openxmlformats.org/officeDocument/2006/relationships/hyperlink" Target="https://github.com/onfsdn/acess_pro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8382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Dynamic Access Provisioning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2667000"/>
            <a:ext cx="342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Team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Pramod Shanbhag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/>
              <a:t> Abhilash R</a:t>
            </a:r>
            <a:endParaRPr lang="en-US" sz="16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Harish Reddy V.</a:t>
            </a:r>
            <a:endParaRPr lang="en-US" sz="16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 </a:t>
            </a:r>
            <a:r>
              <a:rPr lang="en-US" sz="1600" dirty="0" smtClean="0"/>
              <a:t>Madhusudhan S.</a:t>
            </a:r>
            <a:endParaRPr lang="en-US" sz="1600" dirty="0"/>
          </a:p>
        </p:txBody>
      </p:sp>
      <p:pic>
        <p:nvPicPr>
          <p:cNvPr id="12" name="Picture 11" descr="Untitled-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200400"/>
            <a:ext cx="5185444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Selective </a:t>
            </a:r>
            <a:r>
              <a:rPr lang="en-US" dirty="0" smtClean="0"/>
              <a:t>Access </a:t>
            </a:r>
            <a:r>
              <a:rPr lang="en-US" dirty="0" smtClean="0"/>
              <a:t>Provisioning</a:t>
            </a:r>
            <a:endParaRPr lang="en-US" dirty="0" smtClean="0"/>
          </a:p>
          <a:p>
            <a:pPr lvl="1"/>
            <a:r>
              <a:rPr lang="en-US" sz="1800" dirty="0" smtClean="0"/>
              <a:t>Employees </a:t>
            </a:r>
            <a:r>
              <a:rPr lang="en-US" sz="1800" dirty="0" smtClean="0"/>
              <a:t>should have access to servers &amp; internet, while the </a:t>
            </a:r>
            <a:r>
              <a:rPr lang="en-US" sz="1800" dirty="0" smtClean="0"/>
              <a:t>g</a:t>
            </a:r>
            <a:r>
              <a:rPr lang="en-US" sz="1800" dirty="0" smtClean="0"/>
              <a:t>uests should have </a:t>
            </a:r>
            <a:r>
              <a:rPr lang="en-US" sz="1800" dirty="0" smtClean="0"/>
              <a:t>internet-only access</a:t>
            </a:r>
          </a:p>
          <a:p>
            <a:pPr lvl="1"/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/>
              <a:t>Selective </a:t>
            </a:r>
            <a:r>
              <a:rPr lang="en-US" sz="2700" dirty="0"/>
              <a:t>Access </a:t>
            </a:r>
            <a:r>
              <a:rPr lang="en-US" sz="2700" dirty="0" smtClean="0"/>
              <a:t>Control </a:t>
            </a:r>
            <a:endParaRPr lang="en-US" sz="2700" dirty="0" smtClean="0"/>
          </a:p>
          <a:p>
            <a:pPr lvl="1">
              <a:buSzPct val="68000"/>
            </a:pPr>
            <a:r>
              <a:rPr lang="en-US" sz="1800" dirty="0" smtClean="0"/>
              <a:t>Allowing only guest access for </a:t>
            </a:r>
            <a:r>
              <a:rPr lang="en-US" sz="1800" dirty="0"/>
              <a:t>few </a:t>
            </a:r>
            <a:r>
              <a:rPr lang="en-US" sz="1800" dirty="0" smtClean="0"/>
              <a:t>hours</a:t>
            </a:r>
          </a:p>
          <a:p>
            <a:pPr lvl="1">
              <a:buSzPct val="68000"/>
            </a:pPr>
            <a:endParaRPr lang="en-US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/>
              <a:t>Access control using </a:t>
            </a:r>
            <a:r>
              <a:rPr lang="en-US" sz="2700" dirty="0" smtClean="0"/>
              <a:t>‘</a:t>
            </a:r>
            <a:r>
              <a:rPr lang="en-US" sz="2700" dirty="0" err="1" smtClean="0"/>
              <a:t>MACs</a:t>
            </a:r>
            <a:r>
              <a:rPr lang="en-US" sz="2700" dirty="0" err="1"/>
              <a:t>’</a:t>
            </a:r>
            <a:r>
              <a:rPr lang="en-US" sz="2700" dirty="0"/>
              <a:t> and ‘IPs‘ </a:t>
            </a:r>
            <a:r>
              <a:rPr lang="en-US" sz="2700" dirty="0" smtClean="0"/>
              <a:t> </a:t>
            </a:r>
            <a:endParaRPr lang="en-US" sz="2700" dirty="0" smtClean="0"/>
          </a:p>
          <a:p>
            <a:pPr lvl="1">
              <a:buSzPct val="68000"/>
            </a:pPr>
            <a:r>
              <a:rPr lang="en-US" sz="1800" dirty="0"/>
              <a:t>Allow ‘172.10.176.25’  or block ‘5e:ee:75:63:9f:ac</a:t>
            </a:r>
            <a:r>
              <a:rPr lang="en-US" sz="1800" dirty="0" smtClean="0"/>
              <a:t>’</a:t>
            </a:r>
          </a:p>
          <a:p>
            <a:pPr lvl="1">
              <a:buSzPct val="68000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/>
              <a:t>N</a:t>
            </a:r>
            <a:r>
              <a:rPr lang="en-US" sz="2700" dirty="0"/>
              <a:t>o centralized view of the Access Network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500" dirty="0"/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Admin defines </a:t>
            </a:r>
            <a:r>
              <a:rPr lang="en-IN" dirty="0" smtClean="0"/>
              <a:t>the Access </a:t>
            </a:r>
            <a:r>
              <a:rPr lang="en-IN" dirty="0" smtClean="0"/>
              <a:t>Policies for </a:t>
            </a:r>
            <a:r>
              <a:rPr lang="en-IN" dirty="0" smtClean="0"/>
              <a:t>Users and </a:t>
            </a:r>
            <a:r>
              <a:rPr lang="en-IN" dirty="0" smtClean="0"/>
              <a:t>U</a:t>
            </a:r>
            <a:r>
              <a:rPr lang="en-IN" dirty="0" smtClean="0"/>
              <a:t>ser Groups through the Admin UI.</a:t>
            </a:r>
            <a:endParaRPr lang="en-IN" dirty="0" smtClean="0"/>
          </a:p>
          <a:p>
            <a:r>
              <a:rPr lang="en-IN" dirty="0" smtClean="0"/>
              <a:t>User trying to access </a:t>
            </a:r>
            <a:r>
              <a:rPr lang="en-IN" dirty="0" smtClean="0"/>
              <a:t>network is </a:t>
            </a:r>
            <a:r>
              <a:rPr lang="en-IN" dirty="0" smtClean="0"/>
              <a:t>redirected to Authentication </a:t>
            </a:r>
            <a:r>
              <a:rPr lang="en-IN" dirty="0" smtClean="0"/>
              <a:t>Server. The packet </a:t>
            </a:r>
            <a:r>
              <a:rPr lang="en-IN" dirty="0" smtClean="0"/>
              <a:t>redirection </a:t>
            </a:r>
            <a:r>
              <a:rPr lang="en-IN" dirty="0" smtClean="0"/>
              <a:t>is done using </a:t>
            </a:r>
            <a:r>
              <a:rPr lang="en-IN" dirty="0" smtClean="0"/>
              <a:t>header re-write flows.</a:t>
            </a:r>
          </a:p>
          <a:p>
            <a:r>
              <a:rPr lang="en-IN" dirty="0" smtClean="0"/>
              <a:t>Authentication </a:t>
            </a:r>
            <a:r>
              <a:rPr lang="en-IN" dirty="0" smtClean="0"/>
              <a:t>server </a:t>
            </a:r>
            <a:r>
              <a:rPr lang="en-IN" dirty="0" smtClean="0"/>
              <a:t>informs SDN Controller on successful </a:t>
            </a:r>
            <a:r>
              <a:rPr lang="en-IN" dirty="0" smtClean="0"/>
              <a:t>authentication using REST APIs.</a:t>
            </a:r>
          </a:p>
          <a:p>
            <a:r>
              <a:rPr lang="en-IN" dirty="0" smtClean="0"/>
              <a:t>SDN </a:t>
            </a:r>
            <a:r>
              <a:rPr lang="en-IN" dirty="0" smtClean="0"/>
              <a:t>Controller provisions and manages Access based on defined </a:t>
            </a:r>
            <a:r>
              <a:rPr lang="en-IN" dirty="0" smtClean="0"/>
              <a:t>Access Policies by programming the </a:t>
            </a:r>
            <a:r>
              <a:rPr lang="en-IN" i="1" dirty="0" smtClean="0"/>
              <a:t>flows</a:t>
            </a:r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1157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64" y="-793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Solution Details - Architecture</a:t>
            </a:r>
            <a:endParaRPr lang="en-IN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5543" y="875081"/>
            <a:ext cx="6397972" cy="5135563"/>
          </a:xfrm>
        </p:spPr>
      </p:pic>
      <p:sp>
        <p:nvSpPr>
          <p:cNvPr id="6" name="Right Arrow 5"/>
          <p:cNvSpPr/>
          <p:nvPr/>
        </p:nvSpPr>
        <p:spPr>
          <a:xfrm>
            <a:off x="3048000" y="3261946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49729" y="237563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21336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 rot="19422764">
            <a:off x="5246077" y="3066672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13"/>
          <p:cNvGrpSpPr/>
          <p:nvPr/>
        </p:nvGrpSpPr>
        <p:grpSpPr>
          <a:xfrm>
            <a:off x="6881447" y="1395051"/>
            <a:ext cx="762000" cy="640216"/>
            <a:chOff x="6881447" y="1128317"/>
            <a:chExt cx="989806" cy="906950"/>
          </a:xfrm>
        </p:grpSpPr>
        <p:pic>
          <p:nvPicPr>
            <p:cNvPr id="1030" name="Picture 6" descr="http://tr3.cbsistatic.com/fly/bundles/techrepubliccore/images/icons/standard/icon-user-defaul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1447" y="1273267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atic1.squarespace.com/static/564e5d3ee4b01e432dad66a3/t/56cd420d746fb9d06f75c9d1/1462395664867/check+mar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641" y="1128317"/>
              <a:ext cx="455612" cy="45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Arrow Connector 17"/>
          <p:cNvCxnSpPr/>
          <p:nvPr/>
        </p:nvCxnSpPr>
        <p:spPr>
          <a:xfrm flipH="1" flipV="1">
            <a:off x="5503985" y="1273267"/>
            <a:ext cx="621322" cy="4873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55879" y="24003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38800" y="22860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410200" y="4038600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http://empow.me/wp-content/uploads/2012/12/Policy_Icon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8430" y="875081"/>
            <a:ext cx="519970" cy="5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>
            <a:off x="5455015" y="4648200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5562600" y="4191000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5607415" y="4800600"/>
            <a:ext cx="10668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91000" y="2035267"/>
            <a:ext cx="763529" cy="1317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89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86072"/>
          </a:xfrm>
        </p:spPr>
        <p:txBody>
          <a:bodyPr/>
          <a:lstStyle/>
          <a:p>
            <a:r>
              <a:rPr lang="en-US" dirty="0" smtClean="0"/>
              <a:t>Covered the f</a:t>
            </a:r>
            <a:r>
              <a:rPr lang="en-US" dirty="0" smtClean="0"/>
              <a:t>ollowing Use Cases:</a:t>
            </a:r>
          </a:p>
          <a:p>
            <a:pPr lvl="1"/>
            <a:r>
              <a:rPr lang="en-US" dirty="0" smtClean="0"/>
              <a:t>Admin creates Guest and Employee and defines the Access Policies. </a:t>
            </a:r>
          </a:p>
          <a:p>
            <a:pPr lvl="1"/>
            <a:r>
              <a:rPr lang="en-US" dirty="0" smtClean="0"/>
              <a:t>After authentication, </a:t>
            </a:r>
            <a:r>
              <a:rPr lang="en-US" dirty="0" smtClean="0"/>
              <a:t>with Guest login</a:t>
            </a:r>
            <a:r>
              <a:rPr lang="en-US" dirty="0" smtClean="0"/>
              <a:t>,  users can only </a:t>
            </a:r>
            <a:r>
              <a:rPr lang="en-US" dirty="0" smtClean="0"/>
              <a:t>access </a:t>
            </a:r>
            <a:r>
              <a:rPr lang="en-US" dirty="0" smtClean="0"/>
              <a:t>the external </a:t>
            </a:r>
            <a:r>
              <a:rPr lang="en-US" dirty="0" smtClean="0"/>
              <a:t>s</a:t>
            </a:r>
            <a:r>
              <a:rPr lang="en-US" dirty="0" smtClean="0"/>
              <a:t>erver</a:t>
            </a:r>
            <a:endParaRPr lang="en-US" dirty="0" smtClean="0"/>
          </a:p>
          <a:p>
            <a:pPr lvl="1"/>
            <a:r>
              <a:rPr lang="en-US" dirty="0" smtClean="0"/>
              <a:t>After authentication, with E</a:t>
            </a:r>
            <a:r>
              <a:rPr lang="en-US" dirty="0" smtClean="0"/>
              <a:t>mployee login</a:t>
            </a:r>
            <a:r>
              <a:rPr lang="en-US" dirty="0" smtClean="0"/>
              <a:t>,  users can </a:t>
            </a:r>
            <a:r>
              <a:rPr lang="en-US" dirty="0" smtClean="0"/>
              <a:t>access both the internal and external </a:t>
            </a:r>
            <a:r>
              <a:rPr lang="en-US" dirty="0" smtClean="0"/>
              <a:t>server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/>
              <a:t>  </a:t>
            </a:r>
            <a:r>
              <a:rPr lang="en-US" dirty="0" smtClean="0"/>
              <a:t>Admin </a:t>
            </a:r>
            <a:r>
              <a:rPr lang="en-US" dirty="0"/>
              <a:t>deletes </a:t>
            </a:r>
            <a:r>
              <a:rPr lang="en-US" dirty="0" smtClean="0"/>
              <a:t>the Guest user ID and gues</a:t>
            </a:r>
            <a:r>
              <a:rPr lang="en-US" dirty="0" smtClean="0"/>
              <a:t>t will not </a:t>
            </a:r>
            <a:br>
              <a:rPr lang="en-US" dirty="0" smtClean="0"/>
            </a:br>
            <a:r>
              <a:rPr lang="en-US" dirty="0" smtClean="0"/>
              <a:t>  be able to </a:t>
            </a: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network.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Demo Details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0987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Policy Based Access Provisioning</a:t>
            </a:r>
          </a:p>
          <a:p>
            <a:pPr lvl="1"/>
            <a:r>
              <a:rPr lang="en-IN" dirty="0" smtClean="0"/>
              <a:t>Role based access – Access the same </a:t>
            </a:r>
            <a:r>
              <a:rPr lang="en-IN" dirty="0" smtClean="0"/>
              <a:t>network   differently</a:t>
            </a:r>
            <a:r>
              <a:rPr lang="en-IN" dirty="0"/>
              <a:t> </a:t>
            </a:r>
            <a:r>
              <a:rPr lang="en-IN" dirty="0" smtClean="0"/>
              <a:t>by</a:t>
            </a:r>
            <a:r>
              <a:rPr lang="en-IN" dirty="0" smtClean="0"/>
              <a:t> Employee</a:t>
            </a:r>
            <a:r>
              <a:rPr lang="en-IN" dirty="0"/>
              <a:t>s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smtClean="0"/>
              <a:t>Guest</a:t>
            </a:r>
            <a:r>
              <a:rPr lang="en-IN" dirty="0" smtClean="0"/>
              <a:t>s.</a:t>
            </a:r>
            <a:endParaRPr lang="en-IN" dirty="0"/>
          </a:p>
          <a:p>
            <a:r>
              <a:rPr lang="en-IN" dirty="0"/>
              <a:t>Dynamic Access Control</a:t>
            </a:r>
          </a:p>
          <a:p>
            <a:pPr lvl="1"/>
            <a:r>
              <a:rPr lang="en-IN" dirty="0"/>
              <a:t>Manage </a:t>
            </a:r>
            <a:r>
              <a:rPr lang="en-IN" dirty="0" smtClean="0"/>
              <a:t>the Guest </a:t>
            </a:r>
            <a:r>
              <a:rPr lang="en-IN" dirty="0"/>
              <a:t>access with check-in/check-out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/>
              <a:t>‘User’ </a:t>
            </a:r>
            <a:r>
              <a:rPr lang="en-IN" sz="2700" dirty="0" smtClean="0"/>
              <a:t>Centric </a:t>
            </a:r>
            <a:r>
              <a:rPr lang="en-IN" sz="2700" dirty="0"/>
              <a:t>Policies </a:t>
            </a:r>
          </a:p>
          <a:p>
            <a:pPr lvl="1"/>
            <a:r>
              <a:rPr lang="en-IN" dirty="0"/>
              <a:t>Manage policies for </a:t>
            </a:r>
            <a:r>
              <a:rPr lang="en-IN" dirty="0" smtClean="0"/>
              <a:t>Users and User Groups </a:t>
            </a:r>
            <a:r>
              <a:rPr lang="en-IN" dirty="0"/>
              <a:t>– not </a:t>
            </a:r>
            <a:r>
              <a:rPr lang="en-IN" dirty="0" smtClean="0"/>
              <a:t>MACs or IP addresses</a:t>
            </a:r>
            <a:endParaRPr lang="en-IN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/>
              <a:t>Centralized Network Surveillance </a:t>
            </a:r>
          </a:p>
          <a:p>
            <a:pPr lvl="1"/>
            <a:r>
              <a:rPr lang="en-IN" dirty="0" smtClean="0"/>
              <a:t>Centralized monitoring </a:t>
            </a:r>
            <a:r>
              <a:rPr lang="en-IN" dirty="0"/>
              <a:t>for </a:t>
            </a:r>
            <a:r>
              <a:rPr lang="en-IN" dirty="0" smtClean="0"/>
              <a:t>Intrusion</a:t>
            </a:r>
            <a:endParaRPr lang="en-I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REST API </a:t>
            </a:r>
            <a:r>
              <a:rPr lang="en-IN" sz="2700" dirty="0"/>
              <a:t>based </a:t>
            </a:r>
            <a:r>
              <a:rPr lang="en-IN" sz="2700" dirty="0" smtClean="0"/>
              <a:t>approach, so it can be integrated with other solutions</a:t>
            </a:r>
            <a:r>
              <a:rPr lang="en-IN" sz="2700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Key Takeaways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588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166872"/>
          </a:xfrm>
        </p:spPr>
        <p:txBody>
          <a:bodyPr/>
          <a:lstStyle/>
          <a:p>
            <a:pPr marL="109728" indent="0">
              <a:buNone/>
            </a:pPr>
            <a:r>
              <a:rPr lang="en-IN" u="sng" dirty="0" smtClean="0"/>
              <a:t>Future : </a:t>
            </a:r>
          </a:p>
          <a:p>
            <a:r>
              <a:rPr lang="en-IN" dirty="0" smtClean="0"/>
              <a:t>Programmable </a:t>
            </a:r>
            <a:r>
              <a:rPr lang="en-IN" dirty="0"/>
              <a:t>Firewall</a:t>
            </a:r>
          </a:p>
          <a:p>
            <a:pPr lvl="1"/>
            <a:r>
              <a:rPr lang="en-IN" dirty="0"/>
              <a:t>Access ‘changes’ at different times </a:t>
            </a:r>
            <a:r>
              <a:rPr lang="en-IN" dirty="0" smtClean="0"/>
              <a:t>of a </a:t>
            </a:r>
            <a:r>
              <a:rPr lang="en-IN" dirty="0"/>
              <a:t>day. </a:t>
            </a:r>
          </a:p>
          <a:p>
            <a:pPr lvl="1"/>
            <a:r>
              <a:rPr lang="en-IN" dirty="0"/>
              <a:t>Access ‘changes’ for ‘selective </a:t>
            </a:r>
            <a:r>
              <a:rPr lang="en-IN" dirty="0" smtClean="0"/>
              <a:t>slice’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BYOD</a:t>
            </a:r>
            <a:endParaRPr lang="en-IN" sz="2700" dirty="0"/>
          </a:p>
          <a:p>
            <a:pPr lvl="1"/>
            <a:r>
              <a:rPr lang="en-IN" dirty="0"/>
              <a:t>‘Same’ User Policies for ‘All’ his </a:t>
            </a:r>
            <a:r>
              <a:rPr lang="en-IN" dirty="0" smtClean="0"/>
              <a:t>devices</a:t>
            </a:r>
            <a:endParaRPr lang="en-IN" dirty="0"/>
          </a:p>
          <a:p>
            <a:pPr lvl="1"/>
            <a:endParaRPr lang="en-IN" dirty="0" smtClean="0"/>
          </a:p>
          <a:p>
            <a:pPr lvl="1">
              <a:buSzPct val="68000"/>
            </a:pPr>
            <a:endParaRPr lang="en-IN" dirty="0"/>
          </a:p>
          <a:p>
            <a:pPr lvl="1"/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Key Takeaways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588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295400"/>
            <a:ext cx="7924800" cy="30777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 smtClean="0">
                <a:ln w="1905"/>
                <a:solidFill>
                  <a:srgbClr val="35407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For more information:</a:t>
            </a:r>
            <a:endParaRPr lang="en-US" sz="2400" dirty="0" smtClean="0">
              <a:ln w="1905"/>
              <a:solidFill>
                <a:srgbClr val="35407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ln w="1905"/>
                <a:solidFill>
                  <a:srgbClr val="35407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https://</a:t>
            </a:r>
            <a:r>
              <a:rPr lang="en-US" sz="2800" dirty="0" smtClean="0">
                <a:ln w="1905"/>
                <a:solidFill>
                  <a:srgbClr val="35407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github.com/onfsdn/acess_prov</a:t>
            </a:r>
            <a:endParaRPr lang="en-US" sz="2800" dirty="0" smtClean="0">
              <a:ln w="1905"/>
              <a:solidFill>
                <a:srgbClr val="35407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en-US" sz="2800" dirty="0" smtClean="0">
                <a:ln w="1905"/>
                <a:solidFill>
                  <a:srgbClr val="35407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hlinkClick r:id="rId3"/>
              </a:rPr>
              <a:t>faucet-dev@openfloorsdn.org</a:t>
            </a:r>
            <a:endParaRPr lang="en-US" sz="2800" dirty="0" smtClean="0">
              <a:ln w="1905"/>
              <a:solidFill>
                <a:srgbClr val="35407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2800" dirty="0" smtClean="0">
              <a:ln w="1905"/>
              <a:solidFill>
                <a:srgbClr val="35407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99500" y="2438400"/>
            <a:ext cx="27719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"/>
                <a:solidFill>
                  <a:srgbClr val="354077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en-US" sz="7200" b="1" dirty="0">
              <a:ln w="1905"/>
              <a:solidFill>
                <a:srgbClr val="354077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725</TotalTime>
  <Words>321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Dynamic Access Provisioning</vt:lpstr>
      <vt:lpstr>Problem</vt:lpstr>
      <vt:lpstr>Solution</vt:lpstr>
      <vt:lpstr>Solution Details - Architecture</vt:lpstr>
      <vt:lpstr>Demo Details</vt:lpstr>
      <vt:lpstr>Key Takeaways</vt:lpstr>
      <vt:lpstr>Key Takeaways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Smitha</dc:creator>
  <cp:lastModifiedBy>Geetha</cp:lastModifiedBy>
  <cp:revision>107</cp:revision>
  <dcterms:created xsi:type="dcterms:W3CDTF">2016-07-02T05:19:14Z</dcterms:created>
  <dcterms:modified xsi:type="dcterms:W3CDTF">2016-07-03T09:15:04Z</dcterms:modified>
</cp:coreProperties>
</file>