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0" r:id="rId3"/>
    <p:sldId id="271" r:id="rId4"/>
    <p:sldId id="392" r:id="rId5"/>
    <p:sldId id="393" r:id="rId6"/>
    <p:sldId id="391" r:id="rId7"/>
    <p:sldId id="389" r:id="rId8"/>
    <p:sldId id="394" r:id="rId9"/>
    <p:sldId id="373" r:id="rId10"/>
    <p:sldId id="396" r:id="rId11"/>
    <p:sldId id="390" r:id="rId12"/>
    <p:sldId id="276" r:id="rId13"/>
    <p:sldId id="395" r:id="rId14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 showGuides="1">
      <p:cViewPr varScale="1">
        <p:scale>
          <a:sx n="104" d="100"/>
          <a:sy n="104" d="100"/>
        </p:scale>
        <p:origin x="800" y="192"/>
      </p:cViewPr>
      <p:guideLst>
        <p:guide orient="horz" pos="1049"/>
        <p:guide pos="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C3C6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D9-FF4B-B5C9-EB15555DB02E}"/>
              </c:ext>
            </c:extLst>
          </c:dPt>
          <c:dPt>
            <c:idx val="5"/>
            <c:invertIfNegative val="0"/>
            <c:bubble3D val="0"/>
            <c:spPr>
              <a:solidFill>
                <a:srgbClr val="0C3C6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D9-FF4B-B5C9-EB15555DB02E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D9-FF4B-B5C9-EB15555DB02E}"/>
              </c:ext>
            </c:extLst>
          </c:dPt>
          <c:dPt>
            <c:idx val="16"/>
            <c:invertIfNegative val="0"/>
            <c:bubble3D val="0"/>
            <c:spPr>
              <a:solidFill>
                <a:srgbClr val="0C3C6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FD9-FF4B-B5C9-EB15555DB02E}"/>
              </c:ext>
            </c:extLst>
          </c:dPt>
          <c:dPt>
            <c:idx val="17"/>
            <c:invertIfNegative val="0"/>
            <c:bubble3D val="0"/>
            <c:spPr>
              <a:solidFill>
                <a:srgbClr val="0C3C6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FD9-FF4B-B5C9-EB15555DB02E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D9-FF4B-B5C9-EB15555DB02E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D9-FF4B-B5C9-EB15555DB02E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FD9-FF4B-B5C9-EB15555DB02E}"/>
                </c:ext>
              </c:extLst>
            </c:dLbl>
            <c:dLbl>
              <c:idx val="1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FD9-FF4B-B5C9-EB15555DB02E}"/>
                </c:ext>
              </c:extLst>
            </c:dLbl>
            <c:dLbl>
              <c:idx val="1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FD9-FF4B-B5C9-EB15555DB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es-P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Hoja3!$B$2:$B$19</c:f>
              <c:strCache>
                <c:ptCount val="18"/>
                <c:pt idx="0">
                  <c:v>Estados Unidos</c:v>
                </c:pt>
                <c:pt idx="1">
                  <c:v>Medio oriente</c:v>
                </c:pt>
                <c:pt idx="2">
                  <c:v>Canadá</c:v>
                </c:pt>
                <c:pt idx="3">
                  <c:v>Alemania</c:v>
                </c:pt>
                <c:pt idx="4">
                  <c:v>Japón</c:v>
                </c:pt>
                <c:pt idx="5">
                  <c:v>Francia</c:v>
                </c:pt>
                <c:pt idx="6">
                  <c:v>Reino Unido</c:v>
                </c:pt>
                <c:pt idx="7">
                  <c:v>Promedio Global</c:v>
                </c:pt>
                <c:pt idx="8">
                  <c:v>Italia</c:v>
                </c:pt>
                <c:pt idx="9">
                  <c:v>Corea del Sur</c:v>
                </c:pt>
                <c:pt idx="10">
                  <c:v>ASEAN</c:v>
                </c:pt>
                <c:pt idx="11">
                  <c:v>Escandinavia</c:v>
                </c:pt>
                <c:pt idx="12">
                  <c:v>Australia</c:v>
                </c:pt>
                <c:pt idx="13">
                  <c:v>Sudáfrica</c:v>
                </c:pt>
                <c:pt idx="14">
                  <c:v>India</c:v>
                </c:pt>
                <c:pt idx="15">
                  <c:v>Turquía</c:v>
                </c:pt>
                <c:pt idx="16">
                  <c:v>Latinoamérica</c:v>
                </c:pt>
                <c:pt idx="17">
                  <c:v>Brasil</c:v>
                </c:pt>
              </c:strCache>
            </c:strRef>
          </c:cat>
          <c:val>
            <c:numRef>
              <c:f>Hoja3!$C$2:$C$19</c:f>
              <c:numCache>
                <c:formatCode>"$"#,##0.00</c:formatCode>
                <c:ptCount val="18"/>
                <c:pt idx="0">
                  <c:v>8.64</c:v>
                </c:pt>
                <c:pt idx="1">
                  <c:v>6.52</c:v>
                </c:pt>
                <c:pt idx="2">
                  <c:v>4.5</c:v>
                </c:pt>
                <c:pt idx="3">
                  <c:v>4.45</c:v>
                </c:pt>
                <c:pt idx="4">
                  <c:v>4.1900000000000004</c:v>
                </c:pt>
                <c:pt idx="5">
                  <c:v>4.0999999999999996</c:v>
                </c:pt>
                <c:pt idx="6">
                  <c:v>3.9</c:v>
                </c:pt>
                <c:pt idx="7">
                  <c:v>3.86</c:v>
                </c:pt>
                <c:pt idx="8">
                  <c:v>3.19</c:v>
                </c:pt>
                <c:pt idx="9">
                  <c:v>3.12</c:v>
                </c:pt>
                <c:pt idx="10">
                  <c:v>2.71</c:v>
                </c:pt>
                <c:pt idx="11">
                  <c:v>2.5099999999999998</c:v>
                </c:pt>
                <c:pt idx="12">
                  <c:v>2.15</c:v>
                </c:pt>
                <c:pt idx="13">
                  <c:v>2.14</c:v>
                </c:pt>
                <c:pt idx="14">
                  <c:v>2</c:v>
                </c:pt>
                <c:pt idx="15">
                  <c:v>1.77</c:v>
                </c:pt>
                <c:pt idx="16">
                  <c:v>1.68</c:v>
                </c:pt>
                <c:pt idx="17">
                  <c:v>1.1200000000000001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FD9-FF4B-B5C9-EB15555DB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5870543"/>
        <c:axId val="1025944191"/>
      </c:barChart>
      <c:catAx>
        <c:axId val="64587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s-PR"/>
          </a:p>
        </c:txPr>
        <c:crossAx val="1025944191"/>
        <c:crosses val="autoZero"/>
        <c:auto val="1"/>
        <c:lblAlgn val="ctr"/>
        <c:lblOffset val="100"/>
        <c:noMultiLvlLbl val="0"/>
      </c:catAx>
      <c:valAx>
        <c:axId val="1025944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R"/>
          </a:p>
        </c:txPr>
        <c:crossAx val="64587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Hoja1!$A$3:$A$8</c:f>
              <c:strCache>
                <c:ptCount val="6"/>
                <c:pt idx="0">
                  <c:v>Entre 1 y 10 millones</c:v>
                </c:pt>
                <c:pt idx="1">
                  <c:v>Entre 10 y 20 millones</c:v>
                </c:pt>
                <c:pt idx="2">
                  <c:v>Entre 20 y 30 millones </c:v>
                </c:pt>
                <c:pt idx="3">
                  <c:v>Entre 30 y 40 millones</c:v>
                </c:pt>
                <c:pt idx="4">
                  <c:v>Entre 40 y 50 millones</c:v>
                </c:pt>
                <c:pt idx="5">
                  <c:v>Mas de 50 millones </c:v>
                </c:pt>
              </c:strCache>
            </c:strRef>
          </c:cat>
          <c:val>
            <c:numRef>
              <c:f>Hoja1!$B$3:$B$8</c:f>
              <c:numCache>
                <c:formatCode>"$"#,##0</c:formatCode>
                <c:ptCount val="6"/>
                <c:pt idx="0">
                  <c:v>50</c:v>
                </c:pt>
                <c:pt idx="1">
                  <c:v>176</c:v>
                </c:pt>
                <c:pt idx="2">
                  <c:v>220</c:v>
                </c:pt>
                <c:pt idx="3">
                  <c:v>311</c:v>
                </c:pt>
                <c:pt idx="4">
                  <c:v>364</c:v>
                </c:pt>
                <c:pt idx="5">
                  <c:v>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9-D446-B2AA-7B18B4C44E73}"/>
            </c:ext>
          </c:extLst>
        </c:ser>
        <c:ser>
          <c:idx val="1"/>
          <c:order val="1"/>
          <c:tx>
            <c:strRef>
              <c:f>Hoja1!$C$2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C3C6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Hoja1!$A$3:$A$8</c:f>
              <c:strCache>
                <c:ptCount val="6"/>
                <c:pt idx="0">
                  <c:v>Entre 1 y 10 millones</c:v>
                </c:pt>
                <c:pt idx="1">
                  <c:v>Entre 10 y 20 millones</c:v>
                </c:pt>
                <c:pt idx="2">
                  <c:v>Entre 20 y 30 millones </c:v>
                </c:pt>
                <c:pt idx="3">
                  <c:v>Entre 30 y 40 millones</c:v>
                </c:pt>
                <c:pt idx="4">
                  <c:v>Entre 40 y 50 millones</c:v>
                </c:pt>
                <c:pt idx="5">
                  <c:v>Mas de 50 millones </c:v>
                </c:pt>
              </c:strCache>
            </c:strRef>
          </c:cat>
          <c:val>
            <c:numRef>
              <c:f>Hoja1!$C$3:$C$8</c:f>
              <c:numCache>
                <c:formatCode>"$"#,##0</c:formatCode>
                <c:ptCount val="6"/>
                <c:pt idx="0">
                  <c:v>42</c:v>
                </c:pt>
                <c:pt idx="1">
                  <c:v>163</c:v>
                </c:pt>
                <c:pt idx="2">
                  <c:v>225</c:v>
                </c:pt>
                <c:pt idx="3">
                  <c:v>309</c:v>
                </c:pt>
                <c:pt idx="4">
                  <c:v>345</c:v>
                </c:pt>
                <c:pt idx="5">
                  <c:v>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A9-D446-B2AA-7B18B4C44E73}"/>
            </c:ext>
          </c:extLst>
        </c:ser>
        <c:ser>
          <c:idx val="2"/>
          <c:order val="2"/>
          <c:tx>
            <c:strRef>
              <c:f>Hoja1!$D$2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Hoja1!$A$3:$A$8</c:f>
              <c:strCache>
                <c:ptCount val="6"/>
                <c:pt idx="0">
                  <c:v>Entre 1 y 10 millones</c:v>
                </c:pt>
                <c:pt idx="1">
                  <c:v>Entre 10 y 20 millones</c:v>
                </c:pt>
                <c:pt idx="2">
                  <c:v>Entre 20 y 30 millones </c:v>
                </c:pt>
                <c:pt idx="3">
                  <c:v>Entre 30 y 40 millones</c:v>
                </c:pt>
                <c:pt idx="4">
                  <c:v>Entre 40 y 50 millones</c:v>
                </c:pt>
                <c:pt idx="5">
                  <c:v>Mas de 50 millones </c:v>
                </c:pt>
              </c:strCache>
            </c:strRef>
          </c:cat>
          <c:val>
            <c:numRef>
              <c:f>Hoja1!$D$3:$D$8</c:f>
              <c:numCache>
                <c:formatCode>"$"#,##0</c:formatCode>
                <c:ptCount val="6"/>
                <c:pt idx="0">
                  <c:v>39</c:v>
                </c:pt>
                <c:pt idx="1">
                  <c:v>148</c:v>
                </c:pt>
                <c:pt idx="2">
                  <c:v>200</c:v>
                </c:pt>
                <c:pt idx="3">
                  <c:v>279</c:v>
                </c:pt>
                <c:pt idx="4">
                  <c:v>325</c:v>
                </c:pt>
                <c:pt idx="5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A9-D446-B2AA-7B18B4C44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5787647"/>
        <c:axId val="1025625087"/>
      </c:barChart>
      <c:catAx>
        <c:axId val="1025787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R"/>
          </a:p>
        </c:txPr>
        <c:crossAx val="1025625087"/>
        <c:crosses val="autoZero"/>
        <c:auto val="1"/>
        <c:lblAlgn val="ctr"/>
        <c:lblOffset val="100"/>
        <c:noMultiLvlLbl val="0"/>
      </c:catAx>
      <c:valAx>
        <c:axId val="102562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R"/>
          </a:p>
        </c:txPr>
        <c:crossAx val="1025787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Hoja2!$B$3:$B$12</cx:f>
        <cx:lvl ptCount="10">
          <cx:pt idx="0">Credenciales comprometidas</cx:pt>
          <cx:pt idx="1">Error de configuracióńn en la nube</cx:pt>
          <cx:pt idx="2">Vulnerabilidad de software de terceros</cx:pt>
          <cx:pt idx="3">Phising</cx:pt>
          <cx:pt idx="4">Compromiso de la seguridad física</cx:pt>
          <cx:pt idx="5">Infiltrado malicioso</cx:pt>
          <cx:pt idx="6">"Otro" error de configuración en la nube</cx:pt>
          <cx:pt idx="7">Correo electrónico empresarial comprometido</cx:pt>
          <cx:pt idx="8">Ingeniería social</cx:pt>
          <cx:pt idx="9">Otras</cx:pt>
        </cx:lvl>
      </cx:strDim>
      <cx:numDim type="val">
        <cx:f>Hoja2!$C$3:$C$12</cx:f>
        <cx:lvl ptCount="10" formatCode="0%">
          <cx:pt idx="0">0.19</cx:pt>
          <cx:pt idx="1">0.19</cx:pt>
          <cx:pt idx="2">0.16</cx:pt>
          <cx:pt idx="3">0.14000000000000001</cx:pt>
          <cx:pt idx="4">0.10000000000000001</cx:pt>
          <cx:pt idx="5">0.070000000000000007</cx:pt>
          <cx:pt idx="6">0.059999999999999998</cx:pt>
          <cx:pt idx="7">0.050000000000000003</cx:pt>
          <cx:pt idx="8">0.029999999999999999</cx:pt>
          <cx:pt idx="9">0.01</cx:pt>
        </cx:lvl>
      </cx:numDim>
    </cx:data>
  </cx:chartData>
  <cx:chart>
    <cx:plotArea>
      <cx:plotAreaRegion>
        <cx:series layoutId="funnel" uniqueId="{54C88C1C-F64A-894C-B831-CE24D70C0D1D}">
          <cx:dataPt idx="0"/>
          <cx:dataPt idx="1"/>
          <cx:dataPt idx="2">
            <cx:spPr>
              <a:solidFill>
                <a:srgbClr val="0C3C6C"/>
              </a:solidFill>
            </cx:spPr>
          </cx:dataPt>
          <cx:dataPt idx="5">
            <cx:spPr>
              <a:solidFill>
                <a:srgbClr val="0C3C6C"/>
              </a:solidFill>
            </cx:spPr>
          </cx:dataPt>
          <cx:dataPt idx="8">
            <cx:spPr>
              <a:solidFill>
                <a:srgbClr val="0C3C6C"/>
              </a:solidFill>
            </cx:spPr>
          </cx:dataPt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21B19-7D0F-5048-B2B4-719EF7895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95698B-E84D-A54E-ADD1-C56099AC3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F1EF6-3589-DC44-903B-A1A50B60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175C95-10CF-7843-8F53-0B6679964795}" type="datetimeFigureOut">
              <a:rPr lang="es-ES_tradnl" smtClean="0"/>
              <a:t>28/3/21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31395-4E21-E447-911B-E3576583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26E9D-C5FE-9A43-831D-745E2A9F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92E29-C837-E849-BFC9-74F97FEE1C3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57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F927C-6B3F-5447-9250-ADB69201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3735A-B80E-1F44-8203-3C935293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DBA04-727A-2045-BC49-F0F9FD4B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175C95-10CF-7843-8F53-0B6679964795}" type="datetimeFigureOut">
              <a:rPr lang="es-ES_tradnl" smtClean="0"/>
              <a:t>28/3/21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BE7E6-E857-8446-A1D0-0E155997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5472C-0317-754A-B24E-53F7E410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92E29-C837-E849-BFC9-74F97FEE1C3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0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C55D8-266D-B34F-AD8C-F2ED0440A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83F3C1-41E0-F14B-862B-1D62F9820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1782C0-6452-3A40-91D1-31AE031D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175C95-10CF-7843-8F53-0B6679964795}" type="datetimeFigureOut">
              <a:rPr lang="es-ES_tradnl" smtClean="0"/>
              <a:t>28/3/21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87C-934D-D244-BEC1-5E9CCB7B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8490AA-C715-DB41-806F-1BC28EFD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92E29-C837-E849-BFC9-74F97FEE1C3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319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5C9CE-A4BA-F345-B283-2EBD42D7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DFD15-5374-B543-A418-2AF50A7F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243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B70D8D4-F8F1-724D-97C6-A83D6DE6C9D3}"/>
              </a:ext>
            </a:extLst>
          </p:cNvPr>
          <p:cNvGrpSpPr/>
          <p:nvPr userDrawn="1"/>
        </p:nvGrpSpPr>
        <p:grpSpPr>
          <a:xfrm>
            <a:off x="830484" y="5943528"/>
            <a:ext cx="10531032" cy="840260"/>
            <a:chOff x="830484" y="5943528"/>
            <a:chExt cx="10531032" cy="84026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EC22524-FAD1-D54F-A23C-7635FF1CA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30484" y="5943528"/>
              <a:ext cx="886325" cy="780029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CADAD10-E6F2-814C-9255-7D0AFAB3E1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521256" y="5943528"/>
              <a:ext cx="840260" cy="840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060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B6751-B9F5-5040-9F72-8B53639B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A83611-30BA-7248-AC7C-7DCC4D8E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3E2DB-8D0B-3443-AF42-7A63A5DB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175C95-10CF-7843-8F53-0B6679964795}" type="datetimeFigureOut">
              <a:rPr lang="es-ES_tradnl" smtClean="0"/>
              <a:t>28/3/21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35A8A-6F23-ED4E-9088-FA76C75C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F9249-A240-1D45-8FEB-E49D63A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92E29-C837-E849-BFC9-74F97FEE1C3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60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CD3A6-5A0E-7C45-B00A-29ECA4D1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45D6F-24B1-744D-BFAA-11904F23B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8A6D86-D7E7-B745-A7F3-A35FCB8C5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C5BAD8-5A54-3940-8295-5DF32951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175C95-10CF-7843-8F53-0B6679964795}" type="datetimeFigureOut">
              <a:rPr lang="es-ES_tradnl" smtClean="0"/>
              <a:t>28/3/21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7F168D-5629-6E46-A260-19BF5B49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813A7-8A33-3D47-9C66-20B16515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92E29-C837-E849-BFC9-74F97FEE1C3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820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77C78-0B2E-234B-9F9C-7A6169C4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CE01D9-50A1-E145-9ABF-67A4F65E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F0382-EE1D-2945-8982-0B9678FA5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49B890-F6CD-8741-9EC6-AC7C0A1D7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074038-7965-2D4D-893E-90FC45259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3A2930-2D16-0F4C-8D53-350F72D4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175C95-10CF-7843-8F53-0B6679964795}" type="datetimeFigureOut">
              <a:rPr lang="es-ES_tradnl" smtClean="0"/>
              <a:t>28/3/21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15E5B9-5712-2E4F-9268-B7F68848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6FFC52-6301-194A-BA2F-775CBE52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92E29-C837-E849-BFC9-74F97FEE1C3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4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DA79-0D9C-5A4C-B458-DD356B04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43E2E4D-1279-B54C-9EDF-72C1AB42FA98}"/>
              </a:ext>
            </a:extLst>
          </p:cNvPr>
          <p:cNvGrpSpPr/>
          <p:nvPr userDrawn="1"/>
        </p:nvGrpSpPr>
        <p:grpSpPr>
          <a:xfrm>
            <a:off x="830484" y="5943528"/>
            <a:ext cx="10531032" cy="840260"/>
            <a:chOff x="830484" y="5943528"/>
            <a:chExt cx="10531032" cy="84026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66290B4-31F2-3846-BF47-F387635C85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30484" y="5943528"/>
              <a:ext cx="886325" cy="780029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573979F-5887-FB44-9984-8D1CFFCED9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521256" y="5943528"/>
              <a:ext cx="840260" cy="840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35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E5287E1-5BF1-FF4F-A9AD-69BD166999C1}"/>
              </a:ext>
            </a:extLst>
          </p:cNvPr>
          <p:cNvGrpSpPr/>
          <p:nvPr userDrawn="1"/>
        </p:nvGrpSpPr>
        <p:grpSpPr>
          <a:xfrm>
            <a:off x="830484" y="5943528"/>
            <a:ext cx="10531032" cy="840260"/>
            <a:chOff x="830484" y="5943528"/>
            <a:chExt cx="10531032" cy="84026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F26BCE4-843D-454D-9A0E-30C726D16E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30484" y="5943528"/>
              <a:ext cx="886325" cy="780029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17A55FE-BE78-1E47-ADCB-58B039E33A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521256" y="5943528"/>
              <a:ext cx="840260" cy="840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990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01C2B-7275-AD4E-AB92-97E5760D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A8CCD-1666-084A-B8E0-1F0A40E4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C450DF-FCB1-5D4E-AAC8-F5B562EB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E9E65B-2783-5C49-9C2D-EAF3AA2D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175C95-10CF-7843-8F53-0B6679964795}" type="datetimeFigureOut">
              <a:rPr lang="es-ES_tradnl" smtClean="0"/>
              <a:t>28/3/21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C9057C-3AAC-DB41-AA29-5A50B06D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AD2C4-4401-E845-BC13-CA6C640F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92E29-C837-E849-BFC9-74F97FEE1C3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981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890B2-97D6-1D48-9A3D-538264BA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013117-0D67-AC46-BB56-4AB65AEAB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4F262C-B66F-BC4C-A68B-7DAFE67CC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9807E3-E994-8A40-B67D-0859C650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175C95-10CF-7843-8F53-0B6679964795}" type="datetimeFigureOut">
              <a:rPr lang="es-ES_tradnl" smtClean="0"/>
              <a:t>28/3/21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CBDC7C-0419-C941-9EAF-673B55C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2514F9-32FC-194C-8FDB-8C1957B8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92E29-C837-E849-BFC9-74F97FEE1C3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442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230C9F-3A36-0743-9E57-3E0F7654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78C6A1-3799-5641-85FB-9B4164A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7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954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F1D1FA8-1C9B-A747-8501-B6B4B3896C01}"/>
              </a:ext>
            </a:extLst>
          </p:cNvPr>
          <p:cNvSpPr/>
          <p:nvPr/>
        </p:nvSpPr>
        <p:spPr>
          <a:xfrm>
            <a:off x="840265" y="1470449"/>
            <a:ext cx="12192000" cy="145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8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OWASP TOP10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2F215B-508E-E548-B7F2-C8AB048FD9AE}"/>
              </a:ext>
            </a:extLst>
          </p:cNvPr>
          <p:cNvSpPr/>
          <p:nvPr/>
        </p:nvSpPr>
        <p:spPr>
          <a:xfrm>
            <a:off x="840265" y="889682"/>
            <a:ext cx="10408116" cy="580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SEGURIDAD EN EL DESARROLLO DE APLICACIONES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FA91DEA-5C42-5D44-B89D-8BC1EB192F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4287" y="3929554"/>
            <a:ext cx="2690915" cy="22441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03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E61CA-9359-0D42-AECB-DB1F969D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_tradnl" sz="7200" b="1" spc="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86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952D2414-0384-3244-A9FB-DD1A466B75C2}"/>
              </a:ext>
            </a:extLst>
          </p:cNvPr>
          <p:cNvSpPr txBox="1"/>
          <p:nvPr/>
        </p:nvSpPr>
        <p:spPr>
          <a:xfrm>
            <a:off x="853305" y="290932"/>
            <a:ext cx="974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Lato" panose="020F0502020204030203" pitchFamily="34" charset="0"/>
                <a:cs typeface="Lato" panose="020F0502020204030203" pitchFamily="34" charset="0"/>
              </a:rPr>
              <a:t>OWASP TOP-10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2AB94B-FA93-5840-A696-1437A2DEACBB}"/>
              </a:ext>
            </a:extLst>
          </p:cNvPr>
          <p:cNvSpPr/>
          <p:nvPr/>
        </p:nvSpPr>
        <p:spPr>
          <a:xfrm>
            <a:off x="1006158" y="1196977"/>
            <a:ext cx="11187446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0"/>
              </a:spcAft>
            </a:pPr>
            <a:r>
              <a:rPr lang="es-ES_tradnl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Cubrimos </a:t>
            </a:r>
            <a:r>
              <a:rPr lang="es-ES_tradnl" sz="24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9 </a:t>
            </a:r>
            <a:r>
              <a:rPr lang="es-ES_tradnl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s-ES_tradnl" sz="24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s-ES_tradnl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 del </a:t>
            </a:r>
            <a:r>
              <a:rPr lang="es-ES_tradnl" sz="24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OWASP Top 10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70B38F0-F6F2-4A45-8B14-217614F6B802}"/>
              </a:ext>
            </a:extLst>
          </p:cNvPr>
          <p:cNvSpPr>
            <a:spLocks noChangeAspect="1"/>
          </p:cNvSpPr>
          <p:nvPr/>
        </p:nvSpPr>
        <p:spPr>
          <a:xfrm>
            <a:off x="925267" y="2054393"/>
            <a:ext cx="546955" cy="468000"/>
          </a:xfrm>
          <a:prstGeom prst="rect">
            <a:avLst/>
          </a:prstGeom>
          <a:solidFill>
            <a:srgbClr val="D81E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>
                <a:solidFill>
                  <a:schemeClr val="bg1"/>
                </a:solidFill>
                <a:latin typeface="Helvetica" pitchFamily="2" charset="0"/>
              </a:rPr>
              <a:t>A1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EF8B4B-B15A-0A44-8491-52C6F365D20F}"/>
              </a:ext>
            </a:extLst>
          </p:cNvPr>
          <p:cNvSpPr/>
          <p:nvPr/>
        </p:nvSpPr>
        <p:spPr>
          <a:xfrm>
            <a:off x="1472222" y="2054393"/>
            <a:ext cx="4104000" cy="4680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PR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Injección </a:t>
            </a:r>
            <a:endParaRPr lang="es-ES_tradnl" sz="1600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909A8C-63A9-2B45-8009-9406047317D3}"/>
              </a:ext>
            </a:extLst>
          </p:cNvPr>
          <p:cNvSpPr>
            <a:spLocks noChangeAspect="1"/>
          </p:cNvSpPr>
          <p:nvPr/>
        </p:nvSpPr>
        <p:spPr>
          <a:xfrm>
            <a:off x="925267" y="2920807"/>
            <a:ext cx="546955" cy="468000"/>
          </a:xfrm>
          <a:prstGeom prst="rect">
            <a:avLst/>
          </a:prstGeom>
          <a:solidFill>
            <a:srgbClr val="D81E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>
                <a:solidFill>
                  <a:schemeClr val="bg1"/>
                </a:solidFill>
                <a:latin typeface="Helvetica" pitchFamily="2" charset="0"/>
              </a:rPr>
              <a:t>A2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EED70CB-4C09-6744-BD9E-B6BA51C8F5AC}"/>
              </a:ext>
            </a:extLst>
          </p:cNvPr>
          <p:cNvSpPr/>
          <p:nvPr/>
        </p:nvSpPr>
        <p:spPr>
          <a:xfrm>
            <a:off x="1472222" y="2920807"/>
            <a:ext cx="4104000" cy="4680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PR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Autenticación Rota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D0E9DA5-1D45-C04B-B387-FD2BB91D69C0}"/>
              </a:ext>
            </a:extLst>
          </p:cNvPr>
          <p:cNvSpPr>
            <a:spLocks noChangeAspect="1"/>
          </p:cNvSpPr>
          <p:nvPr/>
        </p:nvSpPr>
        <p:spPr>
          <a:xfrm>
            <a:off x="925267" y="3672665"/>
            <a:ext cx="546955" cy="468000"/>
          </a:xfrm>
          <a:prstGeom prst="rect">
            <a:avLst/>
          </a:prstGeom>
          <a:solidFill>
            <a:srgbClr val="D81E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>
                <a:solidFill>
                  <a:schemeClr val="bg1"/>
                </a:solidFill>
                <a:latin typeface="Helvetica" pitchFamily="2" charset="0"/>
              </a:rPr>
              <a:t>A3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3468753-A064-B349-932C-052F4B6859D9}"/>
              </a:ext>
            </a:extLst>
          </p:cNvPr>
          <p:cNvSpPr/>
          <p:nvPr/>
        </p:nvSpPr>
        <p:spPr>
          <a:xfrm>
            <a:off x="1472222" y="3672665"/>
            <a:ext cx="4104000" cy="4680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PR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Exposición de Datos Sensibles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F200893-56F3-204B-8288-96676D574FD3}"/>
              </a:ext>
            </a:extLst>
          </p:cNvPr>
          <p:cNvSpPr>
            <a:spLocks noChangeAspect="1"/>
          </p:cNvSpPr>
          <p:nvPr/>
        </p:nvSpPr>
        <p:spPr>
          <a:xfrm>
            <a:off x="925267" y="4424523"/>
            <a:ext cx="546955" cy="468000"/>
          </a:xfrm>
          <a:prstGeom prst="rect">
            <a:avLst/>
          </a:prstGeom>
          <a:solidFill>
            <a:srgbClr val="D81E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>
                <a:solidFill>
                  <a:schemeClr val="bg1"/>
                </a:solidFill>
                <a:latin typeface="Helvetica" pitchFamily="2" charset="0"/>
              </a:rPr>
              <a:t>A4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ABBA79-9FB3-5E4E-9011-B5CD6AD9347F}"/>
              </a:ext>
            </a:extLst>
          </p:cNvPr>
          <p:cNvSpPr/>
          <p:nvPr/>
        </p:nvSpPr>
        <p:spPr>
          <a:xfrm>
            <a:off x="1472222" y="4424523"/>
            <a:ext cx="4104000" cy="4680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Entidades Externas de XML (XXE)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83AC3C6-BBC8-454F-848C-FAC5848892C3}"/>
              </a:ext>
            </a:extLst>
          </p:cNvPr>
          <p:cNvSpPr>
            <a:spLocks noChangeAspect="1"/>
          </p:cNvSpPr>
          <p:nvPr/>
        </p:nvSpPr>
        <p:spPr>
          <a:xfrm>
            <a:off x="925267" y="5174754"/>
            <a:ext cx="546955" cy="468000"/>
          </a:xfrm>
          <a:prstGeom prst="rect">
            <a:avLst/>
          </a:prstGeom>
          <a:solidFill>
            <a:srgbClr val="D81E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b="1" dirty="0">
                <a:solidFill>
                  <a:schemeClr val="bg1"/>
                </a:solidFill>
                <a:latin typeface="Helvetica" pitchFamily="2" charset="0"/>
              </a:rPr>
              <a:t>A5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E7AB683-6F91-9543-9104-7E485A382546}"/>
              </a:ext>
            </a:extLst>
          </p:cNvPr>
          <p:cNvSpPr/>
          <p:nvPr/>
        </p:nvSpPr>
        <p:spPr>
          <a:xfrm>
            <a:off x="1472222" y="5174754"/>
            <a:ext cx="4104000" cy="4680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PR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Control de Acceso Roto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E787A10-10BE-6B45-BE68-C0F030097BE0}"/>
              </a:ext>
            </a:extLst>
          </p:cNvPr>
          <p:cNvSpPr>
            <a:spLocks noChangeAspect="1"/>
          </p:cNvSpPr>
          <p:nvPr/>
        </p:nvSpPr>
        <p:spPr>
          <a:xfrm>
            <a:off x="6388443" y="2108285"/>
            <a:ext cx="546955" cy="468000"/>
          </a:xfrm>
          <a:prstGeom prst="rect">
            <a:avLst/>
          </a:prstGeom>
          <a:solidFill>
            <a:srgbClr val="D81E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b="1" dirty="0">
                <a:solidFill>
                  <a:schemeClr val="bg1"/>
                </a:solidFill>
                <a:latin typeface="Helvetica" pitchFamily="2" charset="0"/>
              </a:rPr>
              <a:t>A6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636191A-D5D3-4A4A-B914-19A1C668714C}"/>
              </a:ext>
            </a:extLst>
          </p:cNvPr>
          <p:cNvSpPr/>
          <p:nvPr/>
        </p:nvSpPr>
        <p:spPr>
          <a:xfrm>
            <a:off x="6935398" y="2108285"/>
            <a:ext cx="4100902" cy="4680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PR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Security misconfigurations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5D91BC7-564C-7046-A05E-FFC7193BAEE2}"/>
              </a:ext>
            </a:extLst>
          </p:cNvPr>
          <p:cNvSpPr>
            <a:spLocks noChangeAspect="1"/>
          </p:cNvSpPr>
          <p:nvPr/>
        </p:nvSpPr>
        <p:spPr>
          <a:xfrm>
            <a:off x="6388443" y="2974699"/>
            <a:ext cx="546955" cy="468000"/>
          </a:xfrm>
          <a:prstGeom prst="rect">
            <a:avLst/>
          </a:prstGeom>
          <a:solidFill>
            <a:srgbClr val="D81E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b="1">
                <a:solidFill>
                  <a:schemeClr val="bg1"/>
                </a:solidFill>
                <a:latin typeface="Helvetica" pitchFamily="2" charset="0"/>
              </a:rPr>
              <a:t>A7</a:t>
            </a:r>
            <a:endParaRPr lang="es-ES_tradnl" sz="1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B6C5190-55D2-8C4B-8909-C300F3958605}"/>
              </a:ext>
            </a:extLst>
          </p:cNvPr>
          <p:cNvSpPr/>
          <p:nvPr/>
        </p:nvSpPr>
        <p:spPr>
          <a:xfrm>
            <a:off x="6935398" y="2974699"/>
            <a:ext cx="4100902" cy="4680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PR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Cross Site Scripting (XSS)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4BC6A92-62EC-1749-A5D7-D070BB1100D1}"/>
              </a:ext>
            </a:extLst>
          </p:cNvPr>
          <p:cNvSpPr>
            <a:spLocks noChangeAspect="1"/>
          </p:cNvSpPr>
          <p:nvPr/>
        </p:nvSpPr>
        <p:spPr>
          <a:xfrm>
            <a:off x="6388443" y="3726557"/>
            <a:ext cx="546955" cy="468000"/>
          </a:xfrm>
          <a:prstGeom prst="rect">
            <a:avLst/>
          </a:prstGeom>
          <a:solidFill>
            <a:srgbClr val="D81E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b="1">
                <a:solidFill>
                  <a:schemeClr val="bg1"/>
                </a:solidFill>
                <a:latin typeface="Helvetica" pitchFamily="2" charset="0"/>
              </a:rPr>
              <a:t>A8</a:t>
            </a:r>
            <a:endParaRPr lang="es-ES_tradnl" sz="1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3F99C3B-A702-1743-9FAC-A4D7DAC0A3E4}"/>
              </a:ext>
            </a:extLst>
          </p:cNvPr>
          <p:cNvSpPr/>
          <p:nvPr/>
        </p:nvSpPr>
        <p:spPr>
          <a:xfrm>
            <a:off x="6935398" y="3726557"/>
            <a:ext cx="4100902" cy="4680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PR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Deserialización Insegura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354973B-0081-EF44-A239-736BBFCAB7E2}"/>
              </a:ext>
            </a:extLst>
          </p:cNvPr>
          <p:cNvSpPr>
            <a:spLocks noChangeAspect="1"/>
          </p:cNvSpPr>
          <p:nvPr/>
        </p:nvSpPr>
        <p:spPr>
          <a:xfrm>
            <a:off x="6388443" y="4478415"/>
            <a:ext cx="546955" cy="468000"/>
          </a:xfrm>
          <a:prstGeom prst="rect">
            <a:avLst/>
          </a:prstGeom>
          <a:solidFill>
            <a:srgbClr val="D81E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b="1">
                <a:solidFill>
                  <a:schemeClr val="bg1"/>
                </a:solidFill>
                <a:latin typeface="Helvetica" pitchFamily="2" charset="0"/>
              </a:rPr>
              <a:t>A9</a:t>
            </a:r>
            <a:endParaRPr lang="es-ES_tradnl" sz="1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356722A-2CA2-6A47-A585-C88BC7E3C3ED}"/>
              </a:ext>
            </a:extLst>
          </p:cNvPr>
          <p:cNvSpPr/>
          <p:nvPr/>
        </p:nvSpPr>
        <p:spPr>
          <a:xfrm>
            <a:off x="6935398" y="4478415"/>
            <a:ext cx="4100902" cy="4680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PR" sz="16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Componentes con vulnerabilidades conocidas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D45A2F1-FBFA-A048-B91E-EB896F0B9DA3}"/>
              </a:ext>
            </a:extLst>
          </p:cNvPr>
          <p:cNvSpPr>
            <a:spLocks noChangeAspect="1"/>
          </p:cNvSpPr>
          <p:nvPr/>
        </p:nvSpPr>
        <p:spPr>
          <a:xfrm>
            <a:off x="6388443" y="5228646"/>
            <a:ext cx="546955" cy="468000"/>
          </a:xfrm>
          <a:prstGeom prst="rect">
            <a:avLst/>
          </a:prstGeom>
          <a:solidFill>
            <a:srgbClr val="D81E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b="1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A10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D2F45F1-F78C-C940-A097-B08967063696}"/>
              </a:ext>
            </a:extLst>
          </p:cNvPr>
          <p:cNvSpPr/>
          <p:nvPr/>
        </p:nvSpPr>
        <p:spPr>
          <a:xfrm>
            <a:off x="6935398" y="5228646"/>
            <a:ext cx="4100902" cy="46800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PR" sz="16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Registros y Monitoreos Insuficientes</a:t>
            </a:r>
          </a:p>
        </p:txBody>
      </p:sp>
    </p:spTree>
    <p:extLst>
      <p:ext uri="{BB962C8B-B14F-4D97-AF65-F5344CB8AC3E}">
        <p14:creationId xmlns:p14="http://schemas.microsoft.com/office/powerpoint/2010/main" val="34197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FDC1B87B-E89B-4A4A-B209-92D436E10BB3}"/>
              </a:ext>
            </a:extLst>
          </p:cNvPr>
          <p:cNvSpPr txBox="1"/>
          <p:nvPr/>
        </p:nvSpPr>
        <p:spPr>
          <a:xfrm>
            <a:off x="848155" y="1798827"/>
            <a:ext cx="10767542" cy="33720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Analytics te permite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agilizar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las revisiones de código hasta un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Ayuda a generar planes de acción detallados para la remediación de los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defectos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vulnerabilidades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puedes establecer prioridades por riesgo, criticidad, lenguaje y/ prioridad.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Apoya en la adopción de mejores practicas y metodologías de seguridad en la industria: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OWASP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CWE, CERT, MISRA, 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entre otros.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52D2414-0384-3244-A9FB-DD1A466B75C2}"/>
              </a:ext>
            </a:extLst>
          </p:cNvPr>
          <p:cNvSpPr txBox="1"/>
          <p:nvPr/>
        </p:nvSpPr>
        <p:spPr>
          <a:xfrm>
            <a:off x="853306" y="290932"/>
            <a:ext cx="974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Lato" panose="020F0502020204030203" pitchFamily="34" charset="0"/>
                <a:cs typeface="Lato" panose="020F0502020204030203" pitchFamily="34" charset="0"/>
              </a:rPr>
              <a:t>SOFTWARE ANALYTICS COMO TU ALIADO</a:t>
            </a:r>
          </a:p>
        </p:txBody>
      </p:sp>
    </p:spTree>
    <p:extLst>
      <p:ext uri="{BB962C8B-B14F-4D97-AF65-F5344CB8AC3E}">
        <p14:creationId xmlns:p14="http://schemas.microsoft.com/office/powerpoint/2010/main" val="403568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BB2AC4E-68FD-DA49-AC57-7EE13F7B2DAD}"/>
              </a:ext>
            </a:extLst>
          </p:cNvPr>
          <p:cNvSpPr/>
          <p:nvPr/>
        </p:nvSpPr>
        <p:spPr>
          <a:xfrm>
            <a:off x="1087392" y="864971"/>
            <a:ext cx="10058403" cy="2681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3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En </a:t>
            </a:r>
            <a:r>
              <a:rPr lang="es-ES_tradnl" sz="32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Sprita iT </a:t>
            </a:r>
            <a:r>
              <a:rPr lang="es-ES_tradnl" sz="3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te apoyamos a </a:t>
            </a:r>
            <a:r>
              <a:rPr lang="es-ES_tradnl" sz="3200" b="1" dirty="0">
                <a:solidFill>
                  <a:srgbClr val="FF0000"/>
                </a:solidFill>
                <a:latin typeface="Helvetica" pitchFamily="2" charset="0"/>
              </a:rPr>
              <a:t>reducir</a:t>
            </a:r>
            <a:r>
              <a:rPr lang="es-ES_tradnl" sz="3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el </a:t>
            </a:r>
            <a:r>
              <a:rPr lang="es-ES_tradnl" sz="3200" b="1" dirty="0">
                <a:solidFill>
                  <a:srgbClr val="FF0000"/>
                </a:solidFill>
                <a:latin typeface="Helvetica" pitchFamily="2" charset="0"/>
              </a:rPr>
              <a:t>riesgo</a:t>
            </a:r>
            <a:r>
              <a:rPr lang="es-ES_tradnl" sz="3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en tus aplicaciones e </a:t>
            </a:r>
            <a:r>
              <a:rPr lang="es-ES_tradnl" sz="3200" b="1" dirty="0">
                <a:solidFill>
                  <a:srgbClr val="FF0000"/>
                </a:solidFill>
                <a:latin typeface="Helvetica" pitchFamily="2" charset="0"/>
              </a:rPr>
              <a:t>incrementar</a:t>
            </a:r>
            <a:r>
              <a:rPr lang="es-ES_tradnl" sz="3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la </a:t>
            </a:r>
            <a:r>
              <a:rPr lang="es-ES_tradnl" sz="3200" b="1" dirty="0">
                <a:solidFill>
                  <a:srgbClr val="FF0000"/>
                </a:solidFill>
                <a:latin typeface="Helvetica" pitchFamily="2" charset="0"/>
              </a:rPr>
              <a:t>seguridad</a:t>
            </a:r>
            <a:r>
              <a:rPr lang="es-ES_tradnl" sz="3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y </a:t>
            </a:r>
            <a:r>
              <a:rPr lang="es-ES_tradnl" sz="3200" b="1" dirty="0">
                <a:solidFill>
                  <a:srgbClr val="FF0000"/>
                </a:solidFill>
                <a:latin typeface="Helvetica" pitchFamily="2" charset="0"/>
              </a:rPr>
              <a:t>confiabilidad</a:t>
            </a:r>
            <a:r>
              <a:rPr lang="es-ES_tradnl" sz="3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  <a:p>
            <a:endParaRPr lang="es-ES_tradnl" sz="32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s-ES_tradnl" sz="32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¡Hablemos sobre la seguridad de tus aplicaciones!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6DDCEB-8458-3C43-B3F4-05243847D65B}"/>
              </a:ext>
            </a:extLst>
          </p:cNvPr>
          <p:cNvSpPr/>
          <p:nvPr/>
        </p:nvSpPr>
        <p:spPr>
          <a:xfrm>
            <a:off x="1087392" y="4251410"/>
            <a:ext cx="3837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Helvetica" charset="0"/>
                <a:cs typeface="Helvetica" charset="0"/>
              </a:rPr>
              <a:t>Contacto: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Helvetica" charset="0"/>
                <a:cs typeface="Helvetica" charset="0"/>
              </a:rPr>
              <a:t> </a:t>
            </a:r>
          </a:p>
          <a:p>
            <a:pPr lvl="0"/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Helvetica" charset="0"/>
                <a:cs typeface="Helvetica" charset="0"/>
              </a:rPr>
              <a:t>Gabriel Chávez</a:t>
            </a:r>
          </a:p>
          <a:p>
            <a:pPr lvl="0"/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Helvetica" charset="0"/>
                <a:cs typeface="Helvetica" charset="0"/>
              </a:rPr>
              <a:t>gchavez@sprita-it.com</a:t>
            </a:r>
          </a:p>
          <a:p>
            <a:pPr lvl="0"/>
            <a:r>
              <a:rPr lang="es-ES_tradnl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Helvetica" charset="0"/>
                <a:cs typeface="Helvetica" charset="0"/>
              </a:rPr>
              <a:t>info@sprita-it.com</a:t>
            </a:r>
            <a:endParaRPr lang="es-ES_tradnl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lvl="0"/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Helvetica" charset="0"/>
                <a:cs typeface="Helvetica" charset="0"/>
              </a:rPr>
              <a:t>+1-787-313-4245</a:t>
            </a:r>
          </a:p>
          <a:p>
            <a:pPr lvl="0"/>
            <a:endParaRPr lang="es-ES_tradnl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1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26DA2-5AE3-C74F-ADC0-245DD1E1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SITUACIÓN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26EF4-D83C-2F49-9749-2E46A423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Hoy en día el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software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se ha convertido en algo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crítico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para las empresas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públicas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y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privadas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el ritmo vertiginoso en el desarrollo de nuevas aplicaciones y soluciones incrementa aún más el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riesgo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de no descubrir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vulnerabilidades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de forma rápida y precisa, la mayoría de las veces son relativamente simples de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identificar</a:t>
            </a:r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y </a:t>
            </a:r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remediar.</a:t>
            </a:r>
            <a:endParaRPr lang="es-ES_tradnl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ES_tradnl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5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81166E1F-FDED-9947-A1D2-AAEA68DE0DBC}"/>
              </a:ext>
            </a:extLst>
          </p:cNvPr>
          <p:cNvSpPr/>
          <p:nvPr/>
        </p:nvSpPr>
        <p:spPr>
          <a:xfrm>
            <a:off x="6059488" y="2457450"/>
            <a:ext cx="6288400" cy="725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40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Pérdida de inversiones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A23C184-7573-1A4D-8A58-EE9BC05E8F92}"/>
              </a:ext>
            </a:extLst>
          </p:cNvPr>
          <p:cNvSpPr/>
          <p:nvPr/>
        </p:nvSpPr>
        <p:spPr>
          <a:xfrm>
            <a:off x="846817" y="2351593"/>
            <a:ext cx="4867453" cy="2050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3800" b="1" dirty="0">
                <a:solidFill>
                  <a:srgbClr val="FF0029"/>
                </a:solidFill>
                <a:latin typeface="Oswald" pitchFamily="2" charset="77"/>
              </a:rPr>
              <a:t>$100</a:t>
            </a:r>
            <a:r>
              <a:rPr lang="es-ES_tradnl" sz="13800" b="1" baseline="30000" dirty="0">
                <a:solidFill>
                  <a:srgbClr val="FF0029"/>
                </a:solidFill>
                <a:latin typeface="Oswald" pitchFamily="2" charset="77"/>
              </a:rPr>
              <a:t>M</a:t>
            </a:r>
            <a:r>
              <a:rPr lang="es-ES_tradnl" sz="13800" b="1" dirty="0">
                <a:solidFill>
                  <a:srgbClr val="FF0029"/>
                </a:solidFill>
                <a:latin typeface="Oswald" pitchFamily="2" charset="77"/>
              </a:rPr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6FA85A-A61B-4944-BE80-817FDB7FC63A}"/>
              </a:ext>
            </a:extLst>
          </p:cNvPr>
          <p:cNvSpPr/>
          <p:nvPr/>
        </p:nvSpPr>
        <p:spPr>
          <a:xfrm>
            <a:off x="6095999" y="3182587"/>
            <a:ext cx="5660571" cy="1436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R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Según Bill Curtis, las aplicaciones de software de hoy han entrado en la era de las fallas de software de </a:t>
            </a:r>
            <a:r>
              <a:rPr lang="es-PR" sz="14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9 dígito</a:t>
            </a:r>
            <a:r>
              <a:rPr lang="es-PR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 (&gt; = $ 100M)</a:t>
            </a:r>
          </a:p>
          <a:p>
            <a:endParaRPr lang="es-PR" sz="1400" b="1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PR" sz="14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Millones</a:t>
            </a:r>
            <a:r>
              <a:rPr lang="es-PR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de dólares se pierden cada año en los </a:t>
            </a:r>
            <a:r>
              <a:rPr lang="es-PR" sz="14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errores</a:t>
            </a:r>
            <a:r>
              <a:rPr lang="es-PR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que se pueden </a:t>
            </a:r>
            <a:r>
              <a:rPr lang="es-PR" sz="14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prevenir fácilmente</a:t>
            </a:r>
            <a:endParaRPr lang="es-MX" sz="1400" b="1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9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76ED834-505F-7E4E-9A06-C5A949FAB0DD}"/>
              </a:ext>
            </a:extLst>
          </p:cNvPr>
          <p:cNvGrpSpPr/>
          <p:nvPr/>
        </p:nvGrpSpPr>
        <p:grpSpPr>
          <a:xfrm>
            <a:off x="844375" y="3211427"/>
            <a:ext cx="3529915" cy="2322479"/>
            <a:chOff x="844375" y="3211427"/>
            <a:chExt cx="3529915" cy="2322479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36FA85A-A61B-4944-BE80-817FDB7FC63A}"/>
                </a:ext>
              </a:extLst>
            </p:cNvPr>
            <p:cNvSpPr/>
            <p:nvPr/>
          </p:nvSpPr>
          <p:spPr>
            <a:xfrm>
              <a:off x="844375" y="4096992"/>
              <a:ext cx="3529915" cy="14369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PR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Porcentaje de organizaciones que requieren trabajo remoto en respuesta a la COVID-19 </a:t>
              </a:r>
              <a:endParaRPr lang="es-PR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2E1CAF9-2EE9-8B42-9E77-92843F7BBCCB}"/>
                </a:ext>
              </a:extLst>
            </p:cNvPr>
            <p:cNvSpPr/>
            <p:nvPr/>
          </p:nvSpPr>
          <p:spPr>
            <a:xfrm>
              <a:off x="1968840" y="3211427"/>
              <a:ext cx="1280985" cy="891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R" sz="4000" b="1" dirty="0">
                  <a:solidFill>
                    <a:srgbClr val="FF0000"/>
                  </a:solidFill>
                  <a:latin typeface="Helvetica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54%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2578019-D087-014F-A2B2-F07E9B4428C5}"/>
              </a:ext>
            </a:extLst>
          </p:cNvPr>
          <p:cNvGrpSpPr/>
          <p:nvPr/>
        </p:nvGrpSpPr>
        <p:grpSpPr>
          <a:xfrm>
            <a:off x="4913867" y="3211427"/>
            <a:ext cx="3529915" cy="2322479"/>
            <a:chOff x="4963294" y="3211427"/>
            <a:chExt cx="3529915" cy="2322479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4B6AA2D-4308-7F4C-8C79-8E2F3CC769F2}"/>
                </a:ext>
              </a:extLst>
            </p:cNvPr>
            <p:cNvSpPr/>
            <p:nvPr/>
          </p:nvSpPr>
          <p:spPr>
            <a:xfrm>
              <a:off x="4963294" y="4096992"/>
              <a:ext cx="3529915" cy="14369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PR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Porcentaje que dijo que el trabajo remoto aumentaría</a:t>
              </a:r>
              <a:br>
                <a:rPr lang="es-PR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</a:br>
              <a:r>
                <a:rPr lang="es-PR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el tiempo para identificar y contener una vulneración de datos 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1653EEA-6220-8D47-9559-637D7D228F8E}"/>
                </a:ext>
              </a:extLst>
            </p:cNvPr>
            <p:cNvSpPr/>
            <p:nvPr/>
          </p:nvSpPr>
          <p:spPr>
            <a:xfrm>
              <a:off x="6034213" y="3211427"/>
              <a:ext cx="1388077" cy="891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R" sz="4000" b="1" dirty="0">
                  <a:solidFill>
                    <a:srgbClr val="FF0000"/>
                  </a:solidFill>
                  <a:latin typeface="Helvetica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76%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FD30409-1D6D-1C4F-BC0E-8891681508A1}"/>
              </a:ext>
            </a:extLst>
          </p:cNvPr>
          <p:cNvGrpSpPr/>
          <p:nvPr/>
        </p:nvGrpSpPr>
        <p:grpSpPr>
          <a:xfrm>
            <a:off x="8983359" y="3211427"/>
            <a:ext cx="3002695" cy="2322479"/>
            <a:chOff x="8983359" y="3211427"/>
            <a:chExt cx="3002695" cy="232247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DF08335-3F55-E943-8939-2F771C731091}"/>
                </a:ext>
              </a:extLst>
            </p:cNvPr>
            <p:cNvSpPr/>
            <p:nvPr/>
          </p:nvSpPr>
          <p:spPr>
            <a:xfrm>
              <a:off x="8983359" y="4096992"/>
              <a:ext cx="3002695" cy="14369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PR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Porcentaje de los participantes dijo que el trabajo remoto aumentaría</a:t>
              </a:r>
              <a:br>
                <a:rPr lang="es-PR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</a:br>
              <a:r>
                <a:rPr lang="es-PR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el costo de una vulneración de datos 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F6E752A-60F7-E943-BED1-E215A6CF59C7}"/>
                </a:ext>
              </a:extLst>
            </p:cNvPr>
            <p:cNvSpPr/>
            <p:nvPr/>
          </p:nvSpPr>
          <p:spPr>
            <a:xfrm>
              <a:off x="9790668" y="3211427"/>
              <a:ext cx="1388077" cy="891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R" sz="4000" b="1" dirty="0">
                  <a:solidFill>
                    <a:srgbClr val="FF0000"/>
                  </a:solidFill>
                  <a:latin typeface="Helvetica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70%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B7879D0-E05F-074F-9848-06A3AD46A29F}"/>
              </a:ext>
            </a:extLst>
          </p:cNvPr>
          <p:cNvSpPr/>
          <p:nvPr/>
        </p:nvSpPr>
        <p:spPr>
          <a:xfrm>
            <a:off x="839788" y="639370"/>
            <a:ext cx="100959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R" sz="32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La mayoría de las organizaciones que requieren trabajo remoto en respuesta al COVID-19. </a:t>
            </a:r>
            <a:endParaRPr lang="es-PR" sz="32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2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4A241C-40C4-D043-A23E-36A2A66356A5}"/>
              </a:ext>
            </a:extLst>
          </p:cNvPr>
          <p:cNvSpPr/>
          <p:nvPr/>
        </p:nvSpPr>
        <p:spPr>
          <a:xfrm>
            <a:off x="839788" y="1499208"/>
            <a:ext cx="1081237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R" sz="3200" b="1" i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	El recurso más valioso del mundo ya no es el 	petróleo, sino los datos</a:t>
            </a:r>
            <a:endParaRPr lang="es-PR" sz="2400" b="1" i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endParaRPr lang="es-PR" i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endParaRPr lang="es-PR" i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endParaRPr lang="es-PR" i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endParaRPr lang="es-PR" i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endParaRPr lang="es-PR" i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endParaRPr lang="es-PR" i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endParaRPr lang="es-PR" i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endParaRPr lang="es-PR" i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s-ES_tradnl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David Parkins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The world’s most valuable resource is no longer oil, but data.</a:t>
            </a:r>
            <a:endParaRPr lang="es-ES_tradnl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The Economist, 6 de mayo de 2017.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ACBBA8-302B-2B45-81EA-7AFC780CC7BC}"/>
              </a:ext>
            </a:extLst>
          </p:cNvPr>
          <p:cNvSpPr/>
          <p:nvPr/>
        </p:nvSpPr>
        <p:spPr>
          <a:xfrm>
            <a:off x="1144586" y="1235516"/>
            <a:ext cx="700217" cy="44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8000" b="1" i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“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82917A2-80A6-A84D-8E63-943828DAE79A}"/>
              </a:ext>
            </a:extLst>
          </p:cNvPr>
          <p:cNvSpPr/>
          <p:nvPr/>
        </p:nvSpPr>
        <p:spPr>
          <a:xfrm>
            <a:off x="6247920" y="1832196"/>
            <a:ext cx="700217" cy="44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8000" b="1" i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0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92718A3-AB20-E74F-9514-C56BA041B516}"/>
              </a:ext>
            </a:extLst>
          </p:cNvPr>
          <p:cNvSpPr/>
          <p:nvPr/>
        </p:nvSpPr>
        <p:spPr>
          <a:xfrm>
            <a:off x="839788" y="639370"/>
            <a:ext cx="10095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s-PR" sz="28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Porcentaje de vulneraciones causadas por ataques maliciosos  </a:t>
            </a: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Gráfico 5">
                <a:extLst>
                  <a:ext uri="{FF2B5EF4-FFF2-40B4-BE49-F238E27FC236}">
                    <a16:creationId xmlns:a16="http://schemas.microsoft.com/office/drawing/2014/main" id="{F167649B-6F0D-DA4D-A10B-D2CB82D90E9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10496190"/>
                  </p:ext>
                </p:extLst>
              </p:nvPr>
            </p:nvGraphicFramePr>
            <p:xfrm>
              <a:off x="856907" y="1665288"/>
              <a:ext cx="8674100" cy="45148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Gráfico 5">
                <a:extLst>
                  <a:ext uri="{FF2B5EF4-FFF2-40B4-BE49-F238E27FC236}">
                    <a16:creationId xmlns:a16="http://schemas.microsoft.com/office/drawing/2014/main" id="{F167649B-6F0D-DA4D-A10B-D2CB82D90E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907" y="1665288"/>
                <a:ext cx="8674100" cy="45148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20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adroTexto 239">
            <a:extLst>
              <a:ext uri="{FF2B5EF4-FFF2-40B4-BE49-F238E27FC236}">
                <a16:creationId xmlns:a16="http://schemas.microsoft.com/office/drawing/2014/main" id="{12AAAB36-B4EC-6A4A-B23E-C372C358ADC9}"/>
              </a:ext>
            </a:extLst>
          </p:cNvPr>
          <p:cNvSpPr txBox="1"/>
          <p:nvPr/>
        </p:nvSpPr>
        <p:spPr>
          <a:xfrm>
            <a:off x="853303" y="290932"/>
            <a:ext cx="97499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Lato" panose="020F0502020204030203" pitchFamily="34" charset="0"/>
                <a:cs typeface="Lato" panose="020F0502020204030203" pitchFamily="34" charset="0"/>
              </a:rPr>
              <a:t>COSTO VULNERABILIDADES</a:t>
            </a:r>
          </a:p>
          <a:p>
            <a:r>
              <a:rPr lang="es-ES_tradnl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Costo por brecha de seguridad por registro en USD.</a:t>
            </a:r>
          </a:p>
        </p:txBody>
      </p:sp>
      <p:graphicFrame>
        <p:nvGraphicFramePr>
          <p:cNvPr id="241" name="Gráfico 240">
            <a:extLst>
              <a:ext uri="{FF2B5EF4-FFF2-40B4-BE49-F238E27FC236}">
                <a16:creationId xmlns:a16="http://schemas.microsoft.com/office/drawing/2014/main" id="{9AE5E68D-904A-774E-B0F7-CB7703C42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6811"/>
              </p:ext>
            </p:extLst>
          </p:nvPr>
        </p:nvGraphicFramePr>
        <p:xfrm>
          <a:off x="894486" y="1368150"/>
          <a:ext cx="7223897" cy="422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2DFDF1AA-7782-024F-8C08-3FC67B7BB21F}"/>
              </a:ext>
            </a:extLst>
          </p:cNvPr>
          <p:cNvSpPr/>
          <p:nvPr/>
        </p:nvSpPr>
        <p:spPr>
          <a:xfrm>
            <a:off x="8118383" y="4267461"/>
            <a:ext cx="4020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R" sz="1000" b="1" dirty="0">
                <a:latin typeface="Helvetica" pitchFamily="2" charset="0"/>
              </a:rPr>
              <a:t>Medio Oriente </a:t>
            </a:r>
            <a:r>
              <a:rPr lang="es-PR" sz="1000" dirty="0">
                <a:latin typeface="Helvetica" pitchFamily="2" charset="0"/>
              </a:rPr>
              <a:t>es un grupo de compañías ubicadas en Arabia Saudita y los Emiratos Árabes Unidos</a:t>
            </a:r>
          </a:p>
          <a:p>
            <a:r>
              <a:rPr lang="es-PR" sz="1000" b="1" dirty="0">
                <a:latin typeface="Helvetica" pitchFamily="2" charset="0"/>
              </a:rPr>
              <a:t>ASEAN </a:t>
            </a:r>
            <a:r>
              <a:rPr lang="es-PR" sz="1000" dirty="0">
                <a:latin typeface="Helvetica" pitchFamily="2" charset="0"/>
              </a:rPr>
              <a:t>es un grupo de compañías ubicadas en Singapur, Indonesia, Filipinas, Malasia, Tailandia y Vietnam </a:t>
            </a:r>
          </a:p>
          <a:p>
            <a:r>
              <a:rPr lang="es-PR" sz="1000" dirty="0">
                <a:latin typeface="Helvetica" pitchFamily="2" charset="0"/>
              </a:rPr>
              <a:t>E</a:t>
            </a:r>
            <a:r>
              <a:rPr lang="es-PR" sz="1000" b="1" dirty="0">
                <a:latin typeface="Helvetica" pitchFamily="2" charset="0"/>
              </a:rPr>
              <a:t>scandinavia</a:t>
            </a:r>
            <a:r>
              <a:rPr lang="es-PR" sz="1000" dirty="0">
                <a:latin typeface="Helvetica" pitchFamily="2" charset="0"/>
              </a:rPr>
              <a:t> es un grupo de compañías ubicadas en Dinamarca, Suecia, Noruega y Finlandia</a:t>
            </a:r>
            <a:br>
              <a:rPr lang="es-PR" sz="1000" dirty="0">
                <a:latin typeface="Helvetica" pitchFamily="2" charset="0"/>
              </a:rPr>
            </a:br>
            <a:r>
              <a:rPr lang="es-PR" sz="1000" b="1" dirty="0">
                <a:latin typeface="Helvetica" pitchFamily="2" charset="0"/>
              </a:rPr>
              <a:t>Latinoamérica </a:t>
            </a:r>
            <a:r>
              <a:rPr lang="es-PR" sz="1000" dirty="0">
                <a:latin typeface="Helvetica" pitchFamily="2" charset="0"/>
              </a:rPr>
              <a:t>es un grupo de compañías en México, Argentina, Chile y Colombia </a:t>
            </a:r>
            <a:endParaRPr lang="es-PR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2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6250278-C8CA-AC4D-B8B5-D4FA405487B6}"/>
              </a:ext>
            </a:extLst>
          </p:cNvPr>
          <p:cNvSpPr/>
          <p:nvPr/>
        </p:nvSpPr>
        <p:spPr>
          <a:xfrm>
            <a:off x="988313" y="1224816"/>
            <a:ext cx="104139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Según estudios del </a:t>
            </a:r>
            <a:r>
              <a:rPr lang="en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Center for Strategic and International Studies (CSIS) </a:t>
            </a:r>
            <a:r>
              <a:rPr lang="es-PR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el costo global de la </a:t>
            </a:r>
            <a:r>
              <a:rPr lang="es-PR" sz="24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ciberdelincuencia</a:t>
            </a:r>
            <a:r>
              <a:rPr lang="es-PR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 puede llegar a los:</a:t>
            </a:r>
          </a:p>
          <a:p>
            <a:endParaRPr lang="es-PR" sz="2400" b="1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PR" sz="3200" b="1" dirty="0">
                <a:solidFill>
                  <a:srgbClr val="FF0000"/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$ 600 mil millones de dolares al año.</a:t>
            </a:r>
          </a:p>
          <a:p>
            <a:r>
              <a:rPr lang="es-PR" sz="1600" dirty="0">
                <a:solidFill>
                  <a:srgbClr val="D81E00"/>
                </a:solidFill>
                <a:latin typeface="Helvetica" pitchFamily="2" charset="0"/>
                <a:ea typeface="Calibri" panose="020F0502020204030204" pitchFamily="34" charset="0"/>
                <a:cs typeface="Arial" panose="020B0604020202020204" pitchFamily="34" charset="0"/>
              </a:rPr>
              <a:t>- seis cientos mil millones -</a:t>
            </a:r>
            <a:endParaRPr lang="en" sz="1600" dirty="0">
              <a:solidFill>
                <a:srgbClr val="D81E00"/>
              </a:solidFill>
              <a:latin typeface="Helvetic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_tradnl" sz="2400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es-ES_tradnl" sz="2400" dirty="0">
              <a:solidFill>
                <a:schemeClr val="bg1">
                  <a:lumMod val="50000"/>
                </a:schemeClr>
              </a:solidFill>
              <a:latin typeface="Helvetic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201105E-0C0F-2047-AC12-CA1089288A09}"/>
              </a:ext>
            </a:extLst>
          </p:cNvPr>
          <p:cNvSpPr/>
          <p:nvPr/>
        </p:nvSpPr>
        <p:spPr>
          <a:xfrm>
            <a:off x="839788" y="4016346"/>
            <a:ext cx="10403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i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“ Hoy en día los datos son más valiosos que el dinero, el dinero una vez gastado, desaparece, pero los datos pueden ser reutilizados para producir más dinero.” </a:t>
            </a:r>
          </a:p>
        </p:txBody>
      </p:sp>
    </p:spTree>
    <p:extLst>
      <p:ext uri="{BB962C8B-B14F-4D97-AF65-F5344CB8AC3E}">
        <p14:creationId xmlns:p14="http://schemas.microsoft.com/office/powerpoint/2010/main" val="124283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19F1AE4-A801-8248-BF89-88C4DB79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5876" cy="1325563"/>
          </a:xfrm>
          <a:noFill/>
        </p:spPr>
        <p:txBody>
          <a:bodyPr wrap="square" rtlCol="0">
            <a:spAutoFit/>
          </a:bodyPr>
          <a:lstStyle/>
          <a:p>
            <a:r>
              <a:rPr lang="es-PR" sz="32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Lato" panose="020F0502020204030203" pitchFamily="34" charset="0"/>
                <a:cs typeface="Lato" panose="020F0502020204030203" pitchFamily="34" charset="0"/>
              </a:rPr>
              <a:t>Costo promedio total de una vulneración por número de registros perdidos </a:t>
            </a:r>
            <a:r>
              <a:rPr lang="es-PR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Lato" panose="020F0502020204030203" pitchFamily="34" charset="0"/>
                <a:cs typeface="Lato" panose="020F0502020204030203" pitchFamily="34" charset="0"/>
              </a:rPr>
              <a:t>- millones USD -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C20E514-CE3D-E548-9EDD-8EFDBC1A18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743474"/>
              </p:ext>
            </p:extLst>
          </p:nvPr>
        </p:nvGraphicFramePr>
        <p:xfrm>
          <a:off x="839789" y="1692876"/>
          <a:ext cx="9737596" cy="385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440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576</Words>
  <Application>Microsoft Macintosh PowerPoint</Application>
  <PresentationFormat>Panorámica</PresentationFormat>
  <Paragraphs>84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Open Sans</vt:lpstr>
      <vt:lpstr>Oswald</vt:lpstr>
      <vt:lpstr>Tema de Office</vt:lpstr>
      <vt:lpstr>Presentación de PowerPoint</vt:lpstr>
      <vt:lpstr>SITUACIÓN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Costo promedio total de una vulneración por número de registros perdidos - millones USD -</vt:lpstr>
      <vt:lpstr>Demo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Gabriel Chavez-Diaz</dc:creator>
  <cp:keywords/>
  <dc:description/>
  <cp:lastModifiedBy>Gabriel Chavez-Diaz</cp:lastModifiedBy>
  <cp:revision>36</cp:revision>
  <dcterms:created xsi:type="dcterms:W3CDTF">2019-06-12T14:10:07Z</dcterms:created>
  <dcterms:modified xsi:type="dcterms:W3CDTF">2021-03-29T02:19:37Z</dcterms:modified>
  <cp:category/>
</cp:coreProperties>
</file>