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9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media/image24.jpeg" ContentType="image/jpeg"/>
  <Override PartName="/ppt/media/image15.png" ContentType="image/png"/>
  <Override PartName="/ppt/media/image1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7213680" y="380844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7213680" y="3895560"/>
            <a:ext cx="4977720" cy="191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7213680" y="4113720"/>
            <a:ext cx="497772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7213680" y="4163040"/>
            <a:ext cx="2620440" cy="176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7213680" y="4197960"/>
            <a:ext cx="262044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7213680" y="3962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835200" y="40611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12191400" cy="2433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12191400" cy="14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8552160" y="3641760"/>
            <a:ext cx="3639240" cy="247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12191400" cy="37011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609480" y="1143000"/>
            <a:ext cx="10972080" cy="106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ebastianrevuelta@gmail.com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mailto:sebastianrevuelta@gmail.com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n 3" descr=""/>
          <p:cNvPicPr/>
          <p:nvPr/>
        </p:nvPicPr>
        <p:blipFill>
          <a:blip r:embed="rId1"/>
          <a:stretch/>
        </p:blipFill>
        <p:spPr>
          <a:xfrm>
            <a:off x="9249120" y="4381920"/>
            <a:ext cx="2018880" cy="20188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1752840" y="2070360"/>
            <a:ext cx="8164800" cy="13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2000"/>
          </a:bodyPr>
          <a:p>
            <a:pPr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Check (mate) vulnerabilities!</a:t>
            </a:r>
            <a:br/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	</a:t>
            </a:r>
            <a:br/>
            <a:br/>
            <a:r>
              <a:rPr b="0" lang="es-ES" sz="2700" spc="-1" strike="noStrike">
                <a:solidFill>
                  <a:srgbClr val="ffffff"/>
                </a:solidFill>
                <a:latin typeface="Trebuchet MS"/>
              </a:rPr>
              <a:t>Sebastián Revuelta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88600" y="5298480"/>
            <a:ext cx="93769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424456"/>
                </a:solidFill>
                <a:latin typeface="Georgia"/>
              </a:rPr>
              <a:t>Some reflections about OWASP TOP 10 and chess game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1" descr=""/>
          <p:cNvPicPr/>
          <p:nvPr/>
        </p:nvPicPr>
        <p:blipFill>
          <a:blip r:embed="rId1"/>
          <a:stretch/>
        </p:blipFill>
        <p:spPr>
          <a:xfrm>
            <a:off x="3628800" y="1419840"/>
            <a:ext cx="5190480" cy="5161680"/>
          </a:xfrm>
          <a:prstGeom prst="rect">
            <a:avLst/>
          </a:prstGeom>
          <a:ln w="9360"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61056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3" descr=""/>
          <p:cNvPicPr/>
          <p:nvPr/>
        </p:nvPicPr>
        <p:blipFill>
          <a:blip r:embed="rId1"/>
          <a:stretch/>
        </p:blipFill>
        <p:spPr>
          <a:xfrm>
            <a:off x="3628800" y="1418400"/>
            <a:ext cx="5161680" cy="5171400"/>
          </a:xfrm>
          <a:prstGeom prst="rect">
            <a:avLst/>
          </a:prstGeom>
          <a:ln w="9360"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600480" y="59076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60300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3628800" y="1418400"/>
            <a:ext cx="5190480" cy="5199840"/>
          </a:xfrm>
          <a:prstGeom prst="rect">
            <a:avLst/>
          </a:prstGeom>
          <a:ln w="9360">
            <a:noFill/>
          </a:ln>
        </p:spPr>
      </p:pic>
      <p:sp>
        <p:nvSpPr>
          <p:cNvPr id="264" name="CustomShape 1"/>
          <p:cNvSpPr/>
          <p:nvPr/>
        </p:nvSpPr>
        <p:spPr>
          <a:xfrm>
            <a:off x="600480" y="59076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60300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3628800" y="1418400"/>
            <a:ext cx="5209560" cy="5180760"/>
          </a:xfrm>
          <a:prstGeom prst="rect">
            <a:avLst/>
          </a:prstGeom>
          <a:ln w="9360"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60300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3628800" y="1418400"/>
            <a:ext cx="5199840" cy="519984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60300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3628800" y="1418400"/>
            <a:ext cx="5199840" cy="5199840"/>
          </a:xfrm>
          <a:prstGeom prst="rect">
            <a:avLst/>
          </a:prstGeom>
          <a:ln w="9360">
            <a:noFill/>
          </a:ln>
        </p:spPr>
      </p:pic>
      <p:sp>
        <p:nvSpPr>
          <p:cNvPr id="271" name="CustomShape 1"/>
          <p:cNvSpPr/>
          <p:nvPr/>
        </p:nvSpPr>
        <p:spPr>
          <a:xfrm flipH="1">
            <a:off x="6789240" y="4617360"/>
            <a:ext cx="1438920" cy="14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rgbClr val="c00000"/>
            </a:solidFill>
            <a:prstDash val="sys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60300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09480" y="1084680"/>
            <a:ext cx="10972080" cy="11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Injection: solutions</a:t>
            </a:r>
            <a:br/>
            <a:endParaRPr b="0" lang="en-GB" sz="4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792000" y="2149920"/>
            <a:ext cx="10007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Validate each input. “Don’t trust in the end user”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Whitelist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Regular expression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String length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Data type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92000" y="3901680"/>
            <a:ext cx="100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Use modern frameworks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792000" y="2149920"/>
            <a:ext cx="10007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Validate each input. “Don’t trust in the end user”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Whitelist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Regular expression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String length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Data type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Escape characters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792000" y="4405680"/>
            <a:ext cx="100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Use prepared statements (SQL Injection)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792000" y="4896000"/>
            <a:ext cx="100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Use stored procedure (SQL Injection)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936000" y="5845320"/>
            <a:ext cx="9665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https://cheatsheetseries.owasp.org/cheatsheets/SQL_Injection_Prevention_Cheat_Sheet.html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09480" y="11430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82" name="Picture 1" descr=""/>
          <p:cNvPicPr/>
          <p:nvPr/>
        </p:nvPicPr>
        <p:blipFill>
          <a:blip r:embed="rId1"/>
          <a:stretch/>
        </p:blipFill>
        <p:spPr>
          <a:xfrm>
            <a:off x="3512160" y="1382400"/>
            <a:ext cx="5152320" cy="5199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1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99840" cy="519984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2249280"/>
            <a:ext cx="10972080" cy="43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Sebastian Revuelta</a:t>
            </a:r>
            <a:endParaRPr b="0" lang="en-GB" sz="2800" spc="-1" strike="noStrike">
              <a:latin typeface="Arial"/>
            </a:endParaRPr>
          </a:p>
          <a:p>
            <a:pPr lvl="1" marL="658440" indent="-24624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Security Engineer at Thales Alenia Space</a:t>
            </a:r>
            <a:endParaRPr b="0" lang="en-GB" sz="2600" spc="-1" strike="noStrike">
              <a:latin typeface="Arial"/>
            </a:endParaRPr>
          </a:p>
          <a:p>
            <a:pPr lvl="1" marL="658440" indent="-24624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More than 15 years working in software security (and quality)</a:t>
            </a:r>
            <a:endParaRPr b="0" lang="en-GB" sz="2600" spc="-1" strike="noStrike">
              <a:latin typeface="Arial"/>
            </a:endParaRPr>
          </a:p>
          <a:p>
            <a:pPr lvl="1" marL="658440" indent="-24624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Application Security: DevSecOps | SAST | SCA | Pentesting</a:t>
            </a:r>
            <a:endParaRPr b="0" lang="en-GB" sz="2600" spc="-1" strike="noStrike">
              <a:latin typeface="Arial"/>
            </a:endParaRPr>
          </a:p>
          <a:p>
            <a:pPr lvl="1" marL="658440" indent="-24624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Blog: securingsoftware.blog</a:t>
            </a:r>
            <a:endParaRPr b="0" lang="en-GB" sz="2600" spc="-1" strike="noStrike">
              <a:latin typeface="Arial"/>
            </a:endParaRPr>
          </a:p>
          <a:p>
            <a:pPr lvl="1" marL="658440" indent="-24624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Chess player in my childhood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409800" y="5405040"/>
            <a:ext cx="487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67afbd"/>
                </a:solidFill>
                <a:uFillTx/>
                <a:latin typeface="Georgia"/>
                <a:ea typeface="DejaVu Sans"/>
                <a:hlinkClick r:id="rId1"/>
              </a:rPr>
              <a:t>sebastianrevuelta@gmail.com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https://www.linkedin.com/in/sebasrevuelta/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1812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Who am I?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218920" cy="5180760"/>
          </a:xfrm>
          <a:prstGeom prst="rect">
            <a:avLst/>
          </a:prstGeom>
          <a:ln w="9360"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99840" cy="5171400"/>
          </a:xfrm>
          <a:prstGeom prst="rect">
            <a:avLst/>
          </a:prstGeom>
          <a:ln w="9360"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218920" cy="5199840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238000" cy="519048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1" descr=""/>
          <p:cNvPicPr/>
          <p:nvPr/>
        </p:nvPicPr>
        <p:blipFill>
          <a:blip r:embed="rId1"/>
          <a:stretch/>
        </p:blipFill>
        <p:spPr>
          <a:xfrm>
            <a:off x="687960" y="1620720"/>
            <a:ext cx="11130120" cy="4493160"/>
          </a:xfrm>
          <a:prstGeom prst="rect">
            <a:avLst/>
          </a:prstGeom>
          <a:ln w="9360">
            <a:noFill/>
          </a:ln>
        </p:spPr>
      </p:pic>
      <p:sp>
        <p:nvSpPr>
          <p:cNvPr id="294" name="CustomShape 1"/>
          <p:cNvSpPr/>
          <p:nvPr/>
        </p:nvSpPr>
        <p:spPr>
          <a:xfrm>
            <a:off x="6717600" y="4517640"/>
            <a:ext cx="1918440" cy="614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Cross site scripting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1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71400" cy="5199840"/>
          </a:xfrm>
          <a:prstGeom prst="rect">
            <a:avLst/>
          </a:prstGeom>
          <a:ln w="9360">
            <a:noFill/>
          </a:ln>
        </p:spPr>
      </p:pic>
      <p:sp>
        <p:nvSpPr>
          <p:cNvPr id="297" name="CustomShape 1"/>
          <p:cNvSpPr/>
          <p:nvPr/>
        </p:nvSpPr>
        <p:spPr>
          <a:xfrm flipH="1" flipV="1">
            <a:off x="6019920" y="3955680"/>
            <a:ext cx="207360" cy="15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prstDash val="sys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"/>
          <p:cNvSpPr/>
          <p:nvPr/>
        </p:nvSpPr>
        <p:spPr>
          <a:xfrm flipV="1">
            <a:off x="6608880" y="3928320"/>
            <a:ext cx="189360" cy="17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prstDash val="sys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HTTP Response Splitting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1" descr=""/>
          <p:cNvPicPr/>
          <p:nvPr/>
        </p:nvPicPr>
        <p:blipFill>
          <a:blip r:embed="rId1"/>
          <a:stretch/>
        </p:blipFill>
        <p:spPr>
          <a:xfrm>
            <a:off x="1494000" y="1535760"/>
            <a:ext cx="8473320" cy="4651920"/>
          </a:xfrm>
          <a:prstGeom prst="rect">
            <a:avLst/>
          </a:prstGeom>
          <a:ln w="9360">
            <a:noFill/>
          </a:ln>
        </p:spPr>
      </p:pic>
      <p:sp>
        <p:nvSpPr>
          <p:cNvPr id="301" name="CustomShape 1"/>
          <p:cNvSpPr/>
          <p:nvPr/>
        </p:nvSpPr>
        <p:spPr>
          <a:xfrm>
            <a:off x="627840" y="5274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HTTP Response Splitting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27840" y="45504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Path Traversal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303" name="Picture 1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71400" cy="5199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71400" cy="5180760"/>
          </a:xfrm>
          <a:prstGeom prst="rect">
            <a:avLst/>
          </a:prstGeom>
          <a:ln w="9360"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627840" y="45504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Path Traversal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3513600" y="1382400"/>
            <a:ext cx="5171400" cy="5180760"/>
          </a:xfrm>
          <a:prstGeom prst="rect">
            <a:avLst/>
          </a:prstGeom>
          <a:ln w="9360"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4083120" y="1982880"/>
            <a:ext cx="768960" cy="73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5359680" y="3286440"/>
            <a:ext cx="1330200" cy="130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prstDash val="sys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5368680" y="3078000"/>
            <a:ext cx="3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accent6">
                <a:lumMod val="50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4"/>
          <p:cNvSpPr/>
          <p:nvPr/>
        </p:nvSpPr>
        <p:spPr>
          <a:xfrm>
            <a:off x="627840" y="45504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Path Traversal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2249280"/>
            <a:ext cx="10972080" cy="43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Threats in software application security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Owasp top 10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Definition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Example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Solutions</a:t>
            </a:r>
            <a:endParaRPr b="0" lang="en-GB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Chess comparisons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1417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OWASP in the software life cycle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1812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Agenda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 descr=""/>
          <p:cNvPicPr/>
          <p:nvPr/>
        </p:nvPicPr>
        <p:blipFill>
          <a:blip r:embed="rId1"/>
          <a:stretch/>
        </p:blipFill>
        <p:spPr>
          <a:xfrm>
            <a:off x="1982880" y="1605240"/>
            <a:ext cx="8946720" cy="4536000"/>
          </a:xfrm>
          <a:prstGeom prst="rect">
            <a:avLst/>
          </a:prstGeom>
          <a:ln w="9360"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6346440" y="5115240"/>
            <a:ext cx="1918440" cy="614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627840" y="45504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Path Traversal (Demo)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09480" y="6271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Deep code to win the match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38080" y="1825560"/>
            <a:ext cx="5431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Deep blue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was the first machine to win a world chess champion as Kasparov (Nueva York 1997)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We need </a:t>
            </a:r>
            <a:r>
              <a:rPr b="1" lang="es-ES" sz="2800" spc="-1" strike="noStrike" u="sng">
                <a:solidFill>
                  <a:srgbClr val="000000"/>
                </a:solidFill>
                <a:uFillTx/>
                <a:latin typeface="Georgia"/>
              </a:rPr>
              <a:t>intelligence machine</a:t>
            </a: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to win the match against vulnerabilities.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869920" y="562212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3303000" y="511380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3727080" y="563724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6"/>
          <p:cNvSpPr/>
          <p:nvPr/>
        </p:nvSpPr>
        <p:spPr>
          <a:xfrm>
            <a:off x="2458080" y="610668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7"/>
          <p:cNvSpPr/>
          <p:nvPr/>
        </p:nvSpPr>
        <p:spPr>
          <a:xfrm>
            <a:off x="3108240" y="615024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8"/>
          <p:cNvSpPr/>
          <p:nvPr/>
        </p:nvSpPr>
        <p:spPr>
          <a:xfrm>
            <a:off x="4111920" y="613080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9"/>
          <p:cNvSpPr/>
          <p:nvPr/>
        </p:nvSpPr>
        <p:spPr>
          <a:xfrm>
            <a:off x="3548880" y="614736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10"/>
          <p:cNvSpPr/>
          <p:nvPr/>
        </p:nvSpPr>
        <p:spPr>
          <a:xfrm flipH="1">
            <a:off x="3101760" y="5360760"/>
            <a:ext cx="240840" cy="30384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11"/>
          <p:cNvSpPr/>
          <p:nvPr/>
        </p:nvSpPr>
        <p:spPr>
          <a:xfrm flipH="1">
            <a:off x="2689560" y="5869440"/>
            <a:ext cx="219960" cy="27936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12"/>
          <p:cNvSpPr/>
          <p:nvPr/>
        </p:nvSpPr>
        <p:spPr>
          <a:xfrm>
            <a:off x="3534480" y="5360760"/>
            <a:ext cx="232200" cy="31860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13"/>
          <p:cNvSpPr/>
          <p:nvPr/>
        </p:nvSpPr>
        <p:spPr>
          <a:xfrm>
            <a:off x="3958560" y="5884560"/>
            <a:ext cx="192960" cy="28836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14"/>
          <p:cNvSpPr/>
          <p:nvPr/>
        </p:nvSpPr>
        <p:spPr>
          <a:xfrm>
            <a:off x="3101760" y="5869440"/>
            <a:ext cx="142200" cy="28080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15"/>
          <p:cNvSpPr/>
          <p:nvPr/>
        </p:nvSpPr>
        <p:spPr>
          <a:xfrm flipH="1">
            <a:off x="3684600" y="5884560"/>
            <a:ext cx="82080" cy="26244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Picture 2" descr="Garry Kasparov ha hecho las paces con la IA - Resiliente Digital"/>
          <p:cNvPicPr/>
          <p:nvPr/>
        </p:nvPicPr>
        <p:blipFill>
          <a:blip r:embed="rId1"/>
          <a:stretch/>
        </p:blipFill>
        <p:spPr>
          <a:xfrm>
            <a:off x="6367680" y="1883160"/>
            <a:ext cx="5243040" cy="35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Imagen 3" descr=""/>
          <p:cNvPicPr/>
          <p:nvPr/>
        </p:nvPicPr>
        <p:blipFill>
          <a:blip r:embed="rId1"/>
          <a:stretch/>
        </p:blipFill>
        <p:spPr>
          <a:xfrm>
            <a:off x="1498680" y="1581120"/>
            <a:ext cx="8534880" cy="475560"/>
          </a:xfrm>
          <a:prstGeom prst="rect">
            <a:avLst/>
          </a:prstGeom>
          <a:ln>
            <a:noFill/>
          </a:ln>
        </p:spPr>
      </p:pic>
      <p:pic>
        <p:nvPicPr>
          <p:cNvPr id="331" name="Imagen 4" descr=""/>
          <p:cNvPicPr/>
          <p:nvPr/>
        </p:nvPicPr>
        <p:blipFill>
          <a:blip r:embed="rId2"/>
          <a:stretch/>
        </p:blipFill>
        <p:spPr>
          <a:xfrm>
            <a:off x="232560" y="2424600"/>
            <a:ext cx="11726280" cy="599400"/>
          </a:xfrm>
          <a:prstGeom prst="rect">
            <a:avLst/>
          </a:prstGeom>
          <a:ln>
            <a:noFill/>
          </a:ln>
        </p:spPr>
      </p:pic>
      <p:pic>
        <p:nvPicPr>
          <p:cNvPr id="332" name="Imagen 5" descr=""/>
          <p:cNvPicPr/>
          <p:nvPr/>
        </p:nvPicPr>
        <p:blipFill>
          <a:blip r:embed="rId3"/>
          <a:srcRect l="0" t="0" r="0" b="41262"/>
          <a:stretch/>
        </p:blipFill>
        <p:spPr>
          <a:xfrm>
            <a:off x="4020120" y="3391560"/>
            <a:ext cx="3751560" cy="3381480"/>
          </a:xfrm>
          <a:prstGeom prst="rect">
            <a:avLst/>
          </a:prstGeom>
          <a:ln w="25560">
            <a:solidFill>
              <a:schemeClr val="tx1"/>
            </a:solidFill>
            <a:round/>
          </a:ln>
        </p:spPr>
      </p:pic>
      <p:sp>
        <p:nvSpPr>
          <p:cNvPr id="333" name="CustomShape 1"/>
          <p:cNvSpPr/>
          <p:nvPr/>
        </p:nvSpPr>
        <p:spPr>
          <a:xfrm>
            <a:off x="5554080" y="2104920"/>
            <a:ext cx="423720" cy="271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"/>
          <p:cNvSpPr/>
          <p:nvPr/>
        </p:nvSpPr>
        <p:spPr>
          <a:xfrm>
            <a:off x="5554080" y="3009240"/>
            <a:ext cx="423720" cy="271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609480" y="6271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Deep code to win the match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n 2" descr=""/>
          <p:cNvPicPr/>
          <p:nvPr/>
        </p:nvPicPr>
        <p:blipFill>
          <a:blip r:embed="rId1"/>
          <a:stretch/>
        </p:blipFill>
        <p:spPr>
          <a:xfrm>
            <a:off x="175320" y="1690560"/>
            <a:ext cx="11840400" cy="3506760"/>
          </a:xfrm>
          <a:prstGeom prst="rect">
            <a:avLst/>
          </a:prstGeom>
          <a:ln w="25560">
            <a:solidFill>
              <a:schemeClr val="tx1"/>
            </a:solidFill>
            <a:round/>
          </a:ln>
        </p:spPr>
      </p:pic>
      <p:sp>
        <p:nvSpPr>
          <p:cNvPr id="337" name="CustomShape 1"/>
          <p:cNvSpPr/>
          <p:nvPr/>
        </p:nvSpPr>
        <p:spPr>
          <a:xfrm>
            <a:off x="8754840" y="2878920"/>
            <a:ext cx="3213360" cy="5425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609480" y="6271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Deep code to win the match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n 3" descr=""/>
          <p:cNvPicPr/>
          <p:nvPr/>
        </p:nvPicPr>
        <p:blipFill>
          <a:blip r:embed="rId1"/>
          <a:stretch/>
        </p:blipFill>
        <p:spPr>
          <a:xfrm>
            <a:off x="520920" y="1883160"/>
            <a:ext cx="11436480" cy="4425120"/>
          </a:xfrm>
          <a:prstGeom prst="rect">
            <a:avLst/>
          </a:prstGeom>
          <a:ln w="25560">
            <a:solidFill>
              <a:schemeClr val="tx1"/>
            </a:solidFill>
            <a:round/>
          </a:ln>
        </p:spPr>
      </p:pic>
      <p:sp>
        <p:nvSpPr>
          <p:cNvPr id="340" name="CustomShape 1"/>
          <p:cNvSpPr/>
          <p:nvPr/>
        </p:nvSpPr>
        <p:spPr>
          <a:xfrm>
            <a:off x="8890560" y="2960640"/>
            <a:ext cx="2941560" cy="614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"/>
          <p:cNvSpPr/>
          <p:nvPr/>
        </p:nvSpPr>
        <p:spPr>
          <a:xfrm>
            <a:off x="609480" y="6271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Deep code to win the match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87520" y="2427840"/>
            <a:ext cx="34567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424456"/>
                </a:solidFill>
                <a:latin typeface="Trebuchet MS"/>
              </a:rPr>
              <a:t>Thanks ++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409800" y="5405040"/>
            <a:ext cx="487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67afbd"/>
                </a:solidFill>
                <a:uFillTx/>
                <a:latin typeface="Georgia"/>
                <a:ea typeface="DejaVu Sans"/>
                <a:hlinkClick r:id="rId1"/>
              </a:rPr>
              <a:t>sebastianrevuelta@gmail.com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https://www.linkedin.com/in/sebasrevuelta/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02360" y="2142360"/>
            <a:ext cx="5841360" cy="13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"The threat is stronger than the execution“ 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Aaron Nimzowitch (Latvia 1886, chess grandmaster).</a:t>
            </a:r>
            <a:endParaRPr b="0" lang="en-GB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24" name="Picture 2" descr="Aron Nimzowitsch - Chess Ajedrez"/>
          <p:cNvPicPr/>
          <p:nvPr/>
        </p:nvPicPr>
        <p:blipFill>
          <a:blip r:embed="rId1"/>
          <a:stretch/>
        </p:blipFill>
        <p:spPr>
          <a:xfrm>
            <a:off x="7158600" y="2091240"/>
            <a:ext cx="3246480" cy="360720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972000" y="3765600"/>
            <a:ext cx="514692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DejaVu Sans"/>
              </a:rPr>
              <a:t>We need to keep the tension and do our best all the time to avoid vulnerable points in our system.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DejaVu Sans"/>
              </a:rPr>
              <a:t>Every move should be done to avoid risky points.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1848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Threats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2249280"/>
            <a:ext cx="10972080" cy="43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Can we guess/predict threats for our app?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As in a chess game we need to predict the next move of the other player (hacker?).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In software, it happens the same, we need to predict what are the possible threats that can affect our systems.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Threat modeling is like brainstorming of possible moves a hacker can do against our system.</a:t>
            </a: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There are different methodologies to follow: STRIDE, CAPEC, Attack Tree, OWASP TOP 10 …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189360" y="152100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9622440" y="101232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10046160" y="153612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8777160" y="200520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/>
          <p:cNvSpPr/>
          <p:nvPr/>
        </p:nvSpPr>
        <p:spPr>
          <a:xfrm>
            <a:off x="9427680" y="204912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10431000" y="202932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9868320" y="2046240"/>
            <a:ext cx="270720" cy="289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9"/>
          <p:cNvSpPr/>
          <p:nvPr/>
        </p:nvSpPr>
        <p:spPr>
          <a:xfrm flipH="1">
            <a:off x="9420840" y="1259640"/>
            <a:ext cx="241200" cy="30348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0"/>
          <p:cNvSpPr/>
          <p:nvPr/>
        </p:nvSpPr>
        <p:spPr>
          <a:xfrm flipH="1">
            <a:off x="9009000" y="1767960"/>
            <a:ext cx="219960" cy="27972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11"/>
          <p:cNvSpPr/>
          <p:nvPr/>
        </p:nvSpPr>
        <p:spPr>
          <a:xfrm>
            <a:off x="9853920" y="1259640"/>
            <a:ext cx="231840" cy="31860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12"/>
          <p:cNvSpPr/>
          <p:nvPr/>
        </p:nvSpPr>
        <p:spPr>
          <a:xfrm>
            <a:off x="10278000" y="1783080"/>
            <a:ext cx="192600" cy="28872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13"/>
          <p:cNvSpPr/>
          <p:nvPr/>
        </p:nvSpPr>
        <p:spPr>
          <a:xfrm>
            <a:off x="9420840" y="1767960"/>
            <a:ext cx="142560" cy="28080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14"/>
          <p:cNvSpPr/>
          <p:nvPr/>
        </p:nvSpPr>
        <p:spPr>
          <a:xfrm flipH="1">
            <a:off x="10004040" y="1783080"/>
            <a:ext cx="81720" cy="262800"/>
          </a:xfrm>
          <a:prstGeom prst="line">
            <a:avLst/>
          </a:prstGeom>
          <a:ln>
            <a:solidFill>
              <a:srgbClr val="5051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5"/>
          <p:cNvSpPr/>
          <p:nvPr/>
        </p:nvSpPr>
        <p:spPr>
          <a:xfrm>
            <a:off x="61848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Threats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1848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OWASP TOP 10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848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OWASP TOP 10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rcRect l="1515" t="0" r="1326" b="0"/>
          <a:stretch/>
        </p:blipFill>
        <p:spPr>
          <a:xfrm>
            <a:off x="2088000" y="2088000"/>
            <a:ext cx="9215280" cy="44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2568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- Definition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92000" y="2149920"/>
            <a:ext cx="9935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Injection happens when an attacker could insert a payload that is not intercepted by our defence and causes some damage in part of our system.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47" name="Group 3"/>
          <p:cNvGrpSpPr/>
          <p:nvPr/>
        </p:nvGrpSpPr>
        <p:grpSpPr>
          <a:xfrm>
            <a:off x="4234680" y="4392000"/>
            <a:ext cx="3684960" cy="1949040"/>
            <a:chOff x="4234680" y="4392000"/>
            <a:chExt cx="3684960" cy="1949040"/>
          </a:xfrm>
        </p:grpSpPr>
        <p:sp>
          <p:nvSpPr>
            <p:cNvPr id="248" name="CustomShape 4"/>
            <p:cNvSpPr/>
            <p:nvPr/>
          </p:nvSpPr>
          <p:spPr>
            <a:xfrm>
              <a:off x="4241520" y="5722200"/>
              <a:ext cx="3678120" cy="618840"/>
            </a:xfrm>
            <a:prstGeom prst="roundRect">
              <a:avLst>
                <a:gd name="adj" fmla="val 16667"/>
              </a:avLst>
            </a:prstGeom>
            <a:solidFill>
              <a:srgbClr val="c89058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5"/>
            <p:cNvSpPr/>
            <p:nvPr/>
          </p:nvSpPr>
          <p:spPr>
            <a:xfrm>
              <a:off x="5697360" y="5763240"/>
              <a:ext cx="766440" cy="577800"/>
            </a:xfrm>
            <a:prstGeom prst="can">
              <a:avLst>
                <a:gd name="adj" fmla="val 25000"/>
              </a:avLst>
            </a:prstGeom>
            <a:solidFill>
              <a:srgbClr val="efedd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600" spc="-1" strike="noStrike">
                  <a:solidFill>
                    <a:srgbClr val="000000"/>
                  </a:solidFill>
                  <a:latin typeface="Georgia"/>
                  <a:ea typeface="DejaVu Sans"/>
                </a:rPr>
                <a:t>bbdd</a:t>
              </a:r>
              <a:endParaRPr b="0" lang="en-GB" sz="1600" spc="-1" strike="noStrike">
                <a:latin typeface="Arial"/>
              </a:endParaRPr>
            </a:p>
          </p:txBody>
        </p:sp>
        <p:grpSp>
          <p:nvGrpSpPr>
            <p:cNvPr id="250" name="Group 6"/>
            <p:cNvGrpSpPr/>
            <p:nvPr/>
          </p:nvGrpSpPr>
          <p:grpSpPr>
            <a:xfrm>
              <a:off x="4234680" y="4392000"/>
              <a:ext cx="3678120" cy="1526760"/>
              <a:chOff x="4234680" y="4392000"/>
              <a:chExt cx="3678120" cy="1526760"/>
            </a:xfrm>
          </p:grpSpPr>
          <p:sp>
            <p:nvSpPr>
              <p:cNvPr id="251" name="CustomShape 7"/>
              <p:cNvSpPr/>
              <p:nvPr/>
            </p:nvSpPr>
            <p:spPr>
              <a:xfrm>
                <a:off x="4234680" y="5036760"/>
                <a:ext cx="3678120" cy="540720"/>
              </a:xfrm>
              <a:prstGeom prst="roundRect">
                <a:avLst>
                  <a:gd name="adj" fmla="val 16667"/>
                </a:avLst>
              </a:prstGeom>
              <a:solidFill>
                <a:srgbClr val="efedd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s-ES" sz="1800" spc="-1" strike="noStrike">
                    <a:solidFill>
                      <a:srgbClr val="000000"/>
                    </a:solidFill>
                    <a:latin typeface="Georgia"/>
                    <a:ea typeface="DejaVu Sans"/>
                  </a:rPr>
                  <a:t>Business Logic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2" name="CustomShape 8"/>
              <p:cNvSpPr/>
              <p:nvPr/>
            </p:nvSpPr>
            <p:spPr>
              <a:xfrm>
                <a:off x="4234680" y="4392000"/>
                <a:ext cx="3678120" cy="523440"/>
              </a:xfrm>
              <a:prstGeom prst="roundRect">
                <a:avLst>
                  <a:gd name="adj" fmla="val 16667"/>
                </a:avLst>
              </a:prstGeom>
              <a:solidFill>
                <a:srgbClr val="c89058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s-ES" sz="1800" spc="-1" strike="noStrike">
                    <a:solidFill>
                      <a:srgbClr val="000000"/>
                    </a:solidFill>
                    <a:latin typeface="Georgia"/>
                    <a:ea typeface="DejaVu Sans"/>
                  </a:rPr>
                  <a:t>Front End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3" name="CustomShape 9"/>
              <p:cNvSpPr/>
              <p:nvPr/>
            </p:nvSpPr>
            <p:spPr>
              <a:xfrm flipH="1">
                <a:off x="6334200" y="4833360"/>
                <a:ext cx="1090080" cy="1085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1400">
                <a:solidFill>
                  <a:srgbClr val="c00000"/>
                </a:solidFill>
                <a:prstDash val="sysDash"/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4" name="CustomShape 10"/>
          <p:cNvSpPr/>
          <p:nvPr/>
        </p:nvSpPr>
        <p:spPr>
          <a:xfrm>
            <a:off x="802080" y="2847600"/>
            <a:ext cx="1000764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If the injection affects our database then we talk about </a:t>
            </a:r>
            <a:r>
              <a:rPr b="1" lang="en-GB" sz="1800" spc="-1" strike="noStrike">
                <a:latin typeface="Arial"/>
              </a:rPr>
              <a:t>SQL Injection.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If the injection affects our logs then we talk about </a:t>
            </a:r>
            <a:r>
              <a:rPr b="1" lang="en-GB" sz="1800" spc="-1" strike="noStrike">
                <a:latin typeface="Arial"/>
              </a:rPr>
              <a:t>Log Injection</a:t>
            </a:r>
            <a:r>
              <a:rPr b="0" lang="en-GB" sz="1800" spc="-1" strike="noStrike">
                <a:latin typeface="Arial"/>
              </a:rPr>
              <a:t>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If the injection executes some commands of our system then we talk about </a:t>
            </a:r>
            <a:r>
              <a:rPr b="1" lang="en-GB" sz="1800" spc="-1" strike="noStrike">
                <a:latin typeface="Arial"/>
              </a:rPr>
              <a:t>Command Injection</a:t>
            </a:r>
            <a:r>
              <a:rPr b="0" lang="en-GB" sz="1800" spc="-1" strike="noStrike">
                <a:latin typeface="Arial"/>
              </a:rPr>
              <a:t>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And there are more injection issues as LDAP injection, XPATH injection.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_0" descr=""/>
          <p:cNvPicPr/>
          <p:nvPr/>
        </p:nvPicPr>
        <p:blipFill>
          <a:blip r:embed="rId1"/>
          <a:stretch/>
        </p:blipFill>
        <p:spPr>
          <a:xfrm>
            <a:off x="4248000" y="2160000"/>
            <a:ext cx="5423400" cy="4131720"/>
          </a:xfrm>
          <a:prstGeom prst="rect">
            <a:avLst/>
          </a:prstGeom>
          <a:ln w="9360"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4320000" y="4208760"/>
            <a:ext cx="1918440" cy="6148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618120" y="90072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Injection - example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</TotalTime>
  <Application>LibreOffice/6.4.6.2$Linux_X86_64 LibreOffice_project/40$Build-2</Application>
  <Words>378</Words>
  <Paragraphs>66</Paragraphs>
  <Company>Thales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2020-10-02T10:38:35Z</dcterms:created>
  <dc:creator>Sebastian Revuelta Marchetti</dc:creator>
  <dc:description/>
  <dc:language>en-GB</dc:language>
  <cp:lastModifiedBy/>
  <dcterms:modified xsi:type="dcterms:W3CDTF">2021-03-17T11:01:09Z</dcterms:modified>
  <cp:revision>40</cp:revision>
  <dc:subject/>
  <dc:title>Check (mate) to the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Thales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