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6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62" r:id="rId2"/>
    <p:sldId id="363" r:id="rId3"/>
    <p:sldId id="407" r:id="rId4"/>
    <p:sldId id="381" r:id="rId5"/>
    <p:sldId id="412" r:id="rId6"/>
    <p:sldId id="382" r:id="rId7"/>
    <p:sldId id="410" r:id="rId8"/>
    <p:sldId id="413" r:id="rId9"/>
    <p:sldId id="404" r:id="rId10"/>
    <p:sldId id="379" r:id="rId11"/>
    <p:sldId id="384" r:id="rId12"/>
    <p:sldId id="383" r:id="rId13"/>
    <p:sldId id="385" r:id="rId14"/>
    <p:sldId id="386" r:id="rId15"/>
    <p:sldId id="387" r:id="rId16"/>
    <p:sldId id="388" r:id="rId17"/>
    <p:sldId id="393" r:id="rId18"/>
    <p:sldId id="394" r:id="rId19"/>
    <p:sldId id="395" r:id="rId20"/>
    <p:sldId id="364" r:id="rId21"/>
    <p:sldId id="390" r:id="rId22"/>
    <p:sldId id="403" r:id="rId23"/>
    <p:sldId id="406" r:id="rId24"/>
    <p:sldId id="405" r:id="rId25"/>
    <p:sldId id="408" r:id="rId26"/>
    <p:sldId id="409" r:id="rId27"/>
    <p:sldId id="365" r:id="rId28"/>
    <p:sldId id="391" r:id="rId29"/>
    <p:sldId id="396" r:id="rId30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0A0EF876-8928-48A6-A122-FACA3FF7BE05}">
          <p14:sldIdLst>
            <p14:sldId id="381"/>
            <p14:sldId id="412"/>
            <p14:sldId id="382"/>
            <p14:sldId id="410"/>
            <p14:sldId id="413"/>
            <p14:sldId id="404"/>
            <p14:sldId id="379"/>
            <p14:sldId id="383"/>
            <p14:sldId id="386"/>
            <p14:sldId id="393"/>
            <p14:sldId id="395"/>
            <p14:sldId id="409"/>
            <p14:sldId id="391"/>
            <p14:sldId id="312"/>
            <p14:sldId id="362"/>
            <p14:sldId id="363"/>
            <p14:sldId id="407"/>
            <p14:sldId id="384"/>
            <p14:sldId id="385"/>
            <p14:sldId id="387"/>
            <p14:sldId id="388"/>
            <p14:sldId id="394"/>
            <p14:sldId id="364"/>
            <p14:sldId id="390"/>
            <p14:sldId id="403"/>
            <p14:sldId id="406"/>
            <p14:sldId id="405"/>
            <p14:sldId id="408"/>
            <p14:sldId id="365"/>
            <p14:sldId id="396"/>
          </p14:sldIdLst>
        </p14:section>
        <p14:section name="无标题节" id="{9FFD6A15-B5AB-4553-8930-6F93358D639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FFFF"/>
    <a:srgbClr val="0170C1"/>
    <a:srgbClr val="333333"/>
    <a:srgbClr val="CCCCCC"/>
    <a:srgbClr val="F7F7F7"/>
    <a:srgbClr val="999999"/>
    <a:srgbClr val="6666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0" autoAdjust="0"/>
    <p:restoredTop sz="58352" autoAdjust="0"/>
  </p:normalViewPr>
  <p:slideViewPr>
    <p:cSldViewPr>
      <p:cViewPr varScale="1">
        <p:scale>
          <a:sx n="109" d="100"/>
          <a:sy n="109" d="100"/>
        </p:scale>
        <p:origin x="-492" y="-84"/>
      </p:cViewPr>
      <p:guideLst>
        <p:guide orient="horz" pos="216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>
              <a:defRPr sz="40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543560"/>
          </a:xfrm>
          <a:prstGeom prst="rect">
            <a:avLst/>
          </a:prstGeom>
          <a:solidFill>
            <a:schemeClr val="bg1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5" name="图片 4" descr="百战视频水印 (1)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147435" y="6216650"/>
            <a:ext cx="2771140" cy="50482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2018/8/29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1400">
                <a:latin typeface="Trebuchet MS" panose="020B0603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5000"/>
          </a:xfrm>
        </p:spPr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sz="2000" dirty="0"/>
              <a:t>整体框架描述</a:t>
            </a:r>
            <a:endParaRPr lang="en-US" altLang="zh-CN" sz="2000" dirty="0"/>
          </a:p>
          <a:p>
            <a:r>
              <a:rPr lang="zh-CN" altLang="en-US" sz="2000" dirty="0"/>
              <a:t>搭建环境 </a:t>
            </a:r>
            <a:r>
              <a:rPr lang="en-US" altLang="zh-CN" sz="2000" dirty="0"/>
              <a:t>&amp; hadoop-mapreduce-examples-2.6.5.jar</a:t>
            </a:r>
          </a:p>
          <a:p>
            <a:r>
              <a:rPr lang="en-US" altLang="zh-CN" sz="2000" dirty="0"/>
              <a:t>MR</a:t>
            </a:r>
            <a:r>
              <a:rPr lang="zh-CN" altLang="en-US" sz="2000" dirty="0"/>
              <a:t>设计理念</a:t>
            </a:r>
            <a:endParaRPr lang="en-US" altLang="zh-CN" sz="2000" dirty="0"/>
          </a:p>
          <a:p>
            <a:r>
              <a:rPr lang="zh-CN" altLang="en-US" sz="2000" dirty="0"/>
              <a:t>手动实现</a:t>
            </a:r>
            <a:r>
              <a:rPr lang="en-US" altLang="zh-CN" sz="2000" dirty="0"/>
              <a:t>WordCount</a:t>
            </a:r>
            <a:r>
              <a:rPr lang="zh-CN" altLang="en-US" sz="2000" dirty="0"/>
              <a:t>：粗粒度介绍计算框架</a:t>
            </a:r>
            <a:endParaRPr lang="en-US" altLang="zh-CN" sz="2000" dirty="0"/>
          </a:p>
          <a:p>
            <a:r>
              <a:rPr lang="zh-CN" altLang="en-US" sz="2000" dirty="0"/>
              <a:t>源码分析</a:t>
            </a:r>
            <a:endParaRPr lang="en-US" altLang="zh-CN" sz="2000" dirty="0"/>
          </a:p>
          <a:p>
            <a:r>
              <a:rPr lang="zh-CN" altLang="en-US" sz="2000" dirty="0"/>
              <a:t>天气案例：细粒度介绍计算框架</a:t>
            </a:r>
            <a:endParaRPr lang="en-US" altLang="zh-CN" sz="2000" dirty="0"/>
          </a:p>
          <a:p>
            <a:r>
              <a:rPr lang="en-US" altLang="zh-CN" sz="2000" dirty="0"/>
              <a:t>FOF</a:t>
            </a:r>
            <a:r>
              <a:rPr lang="zh-CN" altLang="en-US" sz="2000" dirty="0"/>
              <a:t>案例：</a:t>
            </a:r>
            <a:r>
              <a:rPr lang="en-US" altLang="zh-CN" sz="2000" dirty="0"/>
              <a:t>MR</a:t>
            </a:r>
            <a:r>
              <a:rPr lang="zh-CN" altLang="en-US" sz="2000" dirty="0"/>
              <a:t>与数据模型</a:t>
            </a:r>
            <a:endParaRPr lang="en-US" altLang="zh-CN" sz="2000" dirty="0"/>
          </a:p>
          <a:p>
            <a:r>
              <a:rPr lang="en-US" altLang="zh-CN" sz="2000" dirty="0"/>
              <a:t>PageRank</a:t>
            </a:r>
            <a:r>
              <a:rPr lang="zh-CN" altLang="en-US" sz="2000" dirty="0"/>
              <a:t>案例：</a:t>
            </a:r>
            <a:endParaRPr lang="en-US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理解：</a:t>
            </a:r>
            <a:endParaRPr lang="en-US" altLang="zh-CN" sz="2000" dirty="0"/>
          </a:p>
          <a:p>
            <a:pPr lvl="1"/>
            <a:r>
              <a:rPr lang="en-US" altLang="zh-CN" sz="1800" dirty="0"/>
              <a:t>Map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读懂数据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/>
              <a:t>映射为</a:t>
            </a:r>
            <a:r>
              <a:rPr lang="en-US" altLang="zh-CN" sz="1600" dirty="0">
                <a:solidFill>
                  <a:srgbClr val="FF0000"/>
                </a:solidFill>
              </a:rPr>
              <a:t>KV</a:t>
            </a:r>
            <a:r>
              <a:rPr lang="zh-CN" altLang="en-US" sz="1600" dirty="0">
                <a:solidFill>
                  <a:srgbClr val="FF0000"/>
                </a:solidFill>
              </a:rPr>
              <a:t>模型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/>
              <a:t>并行分布式</a:t>
            </a:r>
            <a:endParaRPr lang="en-US" altLang="zh-CN" sz="1600" dirty="0"/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计算向数据移动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/>
              <a:t>Reduce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2"/>
            <a:r>
              <a:rPr lang="zh-CN" altLang="en-US" sz="1600" dirty="0"/>
              <a:t>数据</a:t>
            </a:r>
            <a:r>
              <a:rPr lang="zh-CN" altLang="en-US" sz="1600" dirty="0">
                <a:solidFill>
                  <a:srgbClr val="FF0000"/>
                </a:solidFill>
              </a:rPr>
              <a:t>全量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分量</a:t>
            </a:r>
            <a:r>
              <a:rPr lang="zh-CN" altLang="en-US" sz="1600" dirty="0"/>
              <a:t>加</a:t>
            </a:r>
            <a:r>
              <a:rPr lang="zh-CN" altLang="en-US" sz="1600" dirty="0" smtClean="0"/>
              <a:t>工（</a:t>
            </a:r>
            <a:r>
              <a:rPr lang="en-US" altLang="zh-CN" sz="1600" dirty="0" smtClean="0"/>
              <a:t>partition/group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lvl="2"/>
            <a:r>
              <a:rPr lang="en-US" altLang="zh-CN" sz="1600" dirty="0"/>
              <a:t>Reduce</a:t>
            </a:r>
            <a:r>
              <a:rPr lang="zh-CN" altLang="en-US" sz="1600" dirty="0"/>
              <a:t>中可以包含不同的</a:t>
            </a:r>
            <a:r>
              <a:rPr lang="en-US" altLang="zh-CN" sz="1600" dirty="0"/>
              <a:t>key</a:t>
            </a:r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相同的</a:t>
            </a:r>
            <a:r>
              <a:rPr lang="en-US" altLang="zh-CN" sz="1600" dirty="0">
                <a:solidFill>
                  <a:srgbClr val="FF0000"/>
                </a:solidFill>
              </a:rPr>
              <a:t>Key</a:t>
            </a:r>
            <a:r>
              <a:rPr lang="zh-CN" altLang="en-US" sz="1600" dirty="0">
                <a:solidFill>
                  <a:srgbClr val="FF0000"/>
                </a:solidFill>
              </a:rPr>
              <a:t>汇聚到一个</a:t>
            </a:r>
            <a:r>
              <a:rPr lang="en-US" altLang="zh-CN" sz="1600" dirty="0">
                <a:solidFill>
                  <a:srgbClr val="FF0000"/>
                </a:solidFill>
              </a:rPr>
              <a:t>Reduce</a:t>
            </a:r>
            <a:r>
              <a:rPr lang="zh-CN" altLang="en-US" sz="1600" dirty="0">
                <a:solidFill>
                  <a:srgbClr val="FF0000"/>
                </a:solidFill>
              </a:rPr>
              <a:t>中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dirty="0">
                <a:solidFill>
                  <a:srgbClr val="FF0000"/>
                </a:solidFill>
              </a:rPr>
              <a:t>相同的</a:t>
            </a:r>
            <a:r>
              <a:rPr lang="en-US" altLang="zh-CN" sz="1600" dirty="0">
                <a:solidFill>
                  <a:srgbClr val="FF0000"/>
                </a:solidFill>
              </a:rPr>
              <a:t>Key</a:t>
            </a:r>
            <a:r>
              <a:rPr lang="zh-CN" altLang="en-US" sz="1600" dirty="0">
                <a:solidFill>
                  <a:srgbClr val="FF0000"/>
                </a:solidFill>
              </a:rPr>
              <a:t>调用一次</a:t>
            </a:r>
            <a:r>
              <a:rPr lang="en-US" altLang="zh-CN" sz="1600" dirty="0">
                <a:solidFill>
                  <a:srgbClr val="FF0000"/>
                </a:solidFill>
              </a:rPr>
              <a:t>reduce</a:t>
            </a:r>
            <a:r>
              <a:rPr lang="zh-CN" altLang="en-US" sz="1600" dirty="0">
                <a:solidFill>
                  <a:srgbClr val="FF0000"/>
                </a:solidFill>
              </a:rPr>
              <a:t>方法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3"/>
            <a:r>
              <a:rPr lang="zh-CN" altLang="en-US" sz="2000" dirty="0">
                <a:solidFill>
                  <a:srgbClr val="FF0000"/>
                </a:solidFill>
              </a:rPr>
              <a:t>排序实现</a:t>
            </a:r>
            <a:r>
              <a:rPr lang="en-US" altLang="zh-CN" sz="2000" dirty="0">
                <a:solidFill>
                  <a:srgbClr val="FF0000"/>
                </a:solidFill>
              </a:rPr>
              <a:t>key</a:t>
            </a:r>
            <a:r>
              <a:rPr lang="zh-CN" altLang="en-US" sz="2000" dirty="0">
                <a:solidFill>
                  <a:srgbClr val="FF0000"/>
                </a:solidFill>
              </a:rPr>
              <a:t>的汇聚</a:t>
            </a:r>
            <a:endParaRPr lang="en-US" altLang="zh-CN" sz="1600" dirty="0"/>
          </a:p>
          <a:p>
            <a:r>
              <a:rPr lang="en-US" altLang="zh-CN" sz="2000" dirty="0"/>
              <a:t>K,V</a:t>
            </a:r>
            <a:r>
              <a:rPr lang="zh-CN" altLang="en-US" sz="2000" dirty="0"/>
              <a:t>使用自定义数据类型</a:t>
            </a:r>
            <a:endParaRPr lang="en-US" altLang="zh-CN" sz="2000" dirty="0"/>
          </a:p>
          <a:p>
            <a:pPr lvl="1"/>
            <a:r>
              <a:rPr lang="zh-CN" altLang="en-US" sz="1800" dirty="0"/>
              <a:t>作为参数传递，节省开发成本，提高程序自由度</a:t>
            </a:r>
            <a:endParaRPr lang="en-US" altLang="zh-CN" sz="1800" dirty="0"/>
          </a:p>
          <a:p>
            <a:pPr lvl="1"/>
            <a:r>
              <a:rPr lang="en-US" altLang="zh-CN" sz="1800" dirty="0"/>
              <a:t>Writable</a:t>
            </a:r>
            <a:r>
              <a:rPr lang="zh-CN" altLang="en-US" sz="1800" dirty="0"/>
              <a:t>序列化：使能分布式程序数据交互</a:t>
            </a:r>
            <a:endParaRPr lang="en-US" altLang="zh-CN" sz="1800" dirty="0"/>
          </a:p>
          <a:p>
            <a:pPr lvl="1"/>
            <a:r>
              <a:rPr lang="en-US" altLang="zh-CN" sz="1800" dirty="0"/>
              <a:t>Comparable</a:t>
            </a:r>
            <a:r>
              <a:rPr lang="zh-CN" altLang="en-US" sz="1800" dirty="0"/>
              <a:t>比较器：实现具体排序（字典序，数值序等）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 1.x  -- mr 1.x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运行架构：体现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计算向数据移动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1" y="1535891"/>
            <a:ext cx="7429500" cy="468052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83568" y="5949280"/>
            <a:ext cx="4680520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注意： 客户端的重要性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问题： 计算无法移动到数据 </a:t>
            </a:r>
            <a:r>
              <a:rPr lang="en-US" altLang="zh-CN" sz="1200" dirty="0" smtClean="0">
                <a:solidFill>
                  <a:srgbClr val="FF0000"/>
                </a:solidFill>
              </a:rPr>
              <a:t>seek</a:t>
            </a:r>
          </a:p>
          <a:p>
            <a:pPr algn="ctr"/>
            <a:r>
              <a:rPr lang="en-US" altLang="zh-CN" sz="1200" dirty="0" smtClean="0">
                <a:solidFill>
                  <a:srgbClr val="FF0000"/>
                </a:solidFill>
              </a:rPr>
              <a:t>DN </a:t>
            </a:r>
            <a:r>
              <a:rPr lang="zh-CN" altLang="en-US" sz="1200" dirty="0" smtClean="0">
                <a:solidFill>
                  <a:srgbClr val="FF0000"/>
                </a:solidFill>
              </a:rPr>
              <a:t>怎样了解任务任务信息？ 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长服务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左弧形箭头 5"/>
          <p:cNvSpPr/>
          <p:nvPr/>
        </p:nvSpPr>
        <p:spPr>
          <a:xfrm>
            <a:off x="1187624" y="4005064"/>
            <a:ext cx="288032" cy="12241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Hadoop </a:t>
            </a:r>
            <a:r>
              <a:rPr lang="zh-CN" altLang="en-US" dirty="0" smtClean="0"/>
              <a:t>处理流程图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计算框架Mapper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981" y="1796928"/>
            <a:ext cx="5816600" cy="407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80728"/>
            <a:ext cx="8786874" cy="5073427"/>
          </a:xfrm>
        </p:spPr>
        <p:txBody>
          <a:bodyPr/>
          <a:lstStyle/>
          <a:p>
            <a:pPr lvl="0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计算框架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</a:p>
          <a:p>
            <a:endParaRPr lang="zh-CN" alt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981" y="1628535"/>
            <a:ext cx="5816600" cy="444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MRv1</a:t>
            </a:r>
            <a:r>
              <a:rPr lang="zh-CN" altLang="en-US" sz="1800" dirty="0"/>
              <a:t>角色：</a:t>
            </a:r>
            <a:endParaRPr lang="en-US" altLang="zh-CN" sz="1800" dirty="0"/>
          </a:p>
          <a:p>
            <a:pPr lvl="1"/>
            <a:r>
              <a:rPr lang="en-US" altLang="zh-CN" sz="1600" dirty="0"/>
              <a:t>JobTracker</a:t>
            </a:r>
          </a:p>
          <a:p>
            <a:pPr lvl="2"/>
            <a:r>
              <a:rPr lang="zh-CN" altLang="en-US" sz="1400" dirty="0"/>
              <a:t>核心，主，单点</a:t>
            </a:r>
            <a:endParaRPr lang="en-US" altLang="zh-CN" sz="1400" dirty="0"/>
          </a:p>
          <a:p>
            <a:pPr lvl="2"/>
            <a:r>
              <a:rPr lang="zh-CN" altLang="en-US" sz="1400" dirty="0"/>
              <a:t>调度所有的作业</a:t>
            </a:r>
            <a:endParaRPr lang="en-US" altLang="zh-CN" sz="1400" dirty="0"/>
          </a:p>
          <a:p>
            <a:pPr lvl="2"/>
            <a:r>
              <a:rPr lang="zh-CN" altLang="en-US" sz="1400" dirty="0"/>
              <a:t>监控整个集群的资源负载</a:t>
            </a:r>
            <a:endParaRPr lang="en-US" altLang="zh-CN" sz="1400" dirty="0"/>
          </a:p>
          <a:p>
            <a:pPr lvl="1"/>
            <a:r>
              <a:rPr lang="en-US" altLang="zh-CN" sz="1600" dirty="0"/>
              <a:t>TaskTracker</a:t>
            </a:r>
          </a:p>
          <a:p>
            <a:pPr lvl="2"/>
            <a:r>
              <a:rPr lang="zh-CN" altLang="en-US" sz="1400" dirty="0"/>
              <a:t>从，自身节点资源管理</a:t>
            </a:r>
            <a:endParaRPr lang="en-US" altLang="zh-CN" sz="1400" dirty="0"/>
          </a:p>
          <a:p>
            <a:pPr lvl="2"/>
            <a:r>
              <a:rPr lang="zh-CN" altLang="en-US" sz="1400" dirty="0"/>
              <a:t>和</a:t>
            </a:r>
            <a:r>
              <a:rPr lang="en-US" altLang="zh-CN" sz="1400" dirty="0"/>
              <a:t>JobTracker</a:t>
            </a:r>
            <a:r>
              <a:rPr lang="zh-CN" altLang="en-US" sz="1400" dirty="0"/>
              <a:t>心跳，汇报资源，获取</a:t>
            </a:r>
            <a:r>
              <a:rPr lang="en-US" altLang="zh-CN" sz="1400" dirty="0"/>
              <a:t>Task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Client</a:t>
            </a:r>
          </a:p>
          <a:p>
            <a:pPr lvl="2"/>
            <a:r>
              <a:rPr lang="zh-CN" altLang="en-US" sz="1400" dirty="0">
                <a:solidFill>
                  <a:srgbClr val="FF0000"/>
                </a:solidFill>
              </a:rPr>
              <a:t>作业为单位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zh-CN" altLang="en-US" sz="1400" dirty="0">
                <a:solidFill>
                  <a:srgbClr val="FF0000"/>
                </a:solidFill>
              </a:rPr>
              <a:t>规划作业计算分布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zh-CN" altLang="en-US" sz="1400" dirty="0">
                <a:solidFill>
                  <a:srgbClr val="FF0000"/>
                </a:solidFill>
              </a:rPr>
              <a:t>提交作业资源到</a:t>
            </a:r>
            <a:r>
              <a:rPr lang="en-US" altLang="zh-CN" sz="1400" dirty="0">
                <a:solidFill>
                  <a:srgbClr val="FF0000"/>
                </a:solidFill>
              </a:rPr>
              <a:t>HDFS</a:t>
            </a:r>
          </a:p>
          <a:p>
            <a:pPr lvl="2"/>
            <a:r>
              <a:rPr lang="zh-CN" altLang="en-US" sz="1400" dirty="0">
                <a:solidFill>
                  <a:srgbClr val="FF0000"/>
                </a:solidFill>
              </a:rPr>
              <a:t>最终提交作业到</a:t>
            </a:r>
            <a:r>
              <a:rPr lang="en-US" altLang="zh-CN" sz="1400" dirty="0">
                <a:solidFill>
                  <a:srgbClr val="FF0000"/>
                </a:solidFill>
              </a:rPr>
              <a:t>JobTracker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弊端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en-US" altLang="zh-CN" sz="1600" dirty="0"/>
              <a:t>JobTracker</a:t>
            </a:r>
            <a:r>
              <a:rPr lang="zh-CN" altLang="en-US" sz="1600" dirty="0"/>
              <a:t>：负载过重，单点故障</a:t>
            </a:r>
            <a:endParaRPr lang="en-US" altLang="zh-CN" sz="1600" dirty="0"/>
          </a:p>
          <a:p>
            <a:pPr lvl="1"/>
            <a:r>
              <a:rPr lang="zh-CN" altLang="en-US" sz="1600" dirty="0"/>
              <a:t>资源管理与计算调度强耦合，其他计算框架需要重复实现资源管理</a:t>
            </a:r>
            <a:endParaRPr lang="en-US" altLang="zh-CN" sz="1600" dirty="0"/>
          </a:p>
          <a:p>
            <a:pPr lvl="1"/>
            <a:r>
              <a:rPr lang="zh-CN" altLang="en-US" sz="1600" dirty="0"/>
              <a:t>不同框架对资源不能全局管理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 </a:t>
            </a:r>
            <a:r>
              <a:rPr lang="en-US" altLang="zh-CN" dirty="0" smtClean="0">
                <a:solidFill>
                  <a:srgbClr val="FF0000"/>
                </a:solidFill>
              </a:rPr>
              <a:t>YARN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MRv2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8" name="Picture 4" descr="https://timgsa.baidu.com/timg?image&amp;quality=80&amp;size=b9999_10000&amp;sec=1495194731927&amp;di=38400848dd62f0511f8b3b54aa26d6de&amp;imgtype=0&amp;src=http%3A%2F%2Fwww.itd4j.com%2Fwp-content%2Fuploads%2F2015%2F08%2F011613568654458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46438"/>
            <a:ext cx="8289032" cy="5131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08720"/>
            <a:ext cx="8786874" cy="5164815"/>
          </a:xfrm>
        </p:spPr>
        <p:txBody>
          <a:bodyPr/>
          <a:lstStyle/>
          <a:p>
            <a:r>
              <a:rPr lang="en-US" altLang="zh-CN" sz="1800" dirty="0"/>
              <a:t>MRv2</a:t>
            </a:r>
            <a:r>
              <a:rPr lang="zh-CN" altLang="en-US" sz="1800" dirty="0"/>
              <a:t>：</a:t>
            </a:r>
            <a:r>
              <a:rPr lang="en-US" altLang="zh-CN" sz="1800" dirty="0"/>
              <a:t>On YARN</a:t>
            </a:r>
          </a:p>
          <a:p>
            <a:pPr lvl="1"/>
            <a:r>
              <a:rPr lang="en-US" altLang="zh-CN" sz="1600" dirty="0"/>
              <a:t>YARN</a:t>
            </a:r>
            <a:r>
              <a:rPr lang="zh-CN" altLang="en-US" sz="1600" dirty="0"/>
              <a:t>：解耦资源与计算</a:t>
            </a:r>
            <a:endParaRPr lang="en-US" altLang="zh-CN" sz="1600" dirty="0"/>
          </a:p>
          <a:p>
            <a:pPr lvl="2"/>
            <a:r>
              <a:rPr lang="en-US" altLang="zh-CN" sz="1400" dirty="0"/>
              <a:t>ResourceManager</a:t>
            </a:r>
          </a:p>
          <a:p>
            <a:pPr lvl="3"/>
            <a:r>
              <a:rPr lang="zh-CN" altLang="en-US" sz="1200" dirty="0"/>
              <a:t>主，核心</a:t>
            </a:r>
            <a:endParaRPr lang="en-US" altLang="zh-CN" sz="1200" dirty="0"/>
          </a:p>
          <a:p>
            <a:pPr lvl="3"/>
            <a:r>
              <a:rPr lang="zh-CN" altLang="en-US" sz="1200" dirty="0"/>
              <a:t>集群节点资源管理</a:t>
            </a:r>
            <a:endParaRPr lang="en-US" altLang="zh-CN" sz="1200" dirty="0"/>
          </a:p>
          <a:p>
            <a:pPr lvl="2"/>
            <a:r>
              <a:rPr lang="en-US" altLang="zh-CN" sz="1400" dirty="0"/>
              <a:t>NodeManager</a:t>
            </a:r>
          </a:p>
          <a:p>
            <a:pPr lvl="3"/>
            <a:r>
              <a:rPr lang="zh-CN" altLang="en-US" sz="1200" dirty="0"/>
              <a:t>与</a:t>
            </a:r>
            <a:r>
              <a:rPr lang="en-US" altLang="zh-CN" sz="1200" dirty="0"/>
              <a:t>RM</a:t>
            </a:r>
            <a:r>
              <a:rPr lang="zh-CN" altLang="en-US" sz="1200" dirty="0"/>
              <a:t>汇报资源</a:t>
            </a:r>
            <a:endParaRPr lang="en-US" altLang="zh-CN" sz="1200" dirty="0"/>
          </a:p>
          <a:p>
            <a:pPr lvl="3"/>
            <a:r>
              <a:rPr lang="zh-CN" altLang="en-US" sz="1200" dirty="0"/>
              <a:t>管理</a:t>
            </a:r>
            <a:r>
              <a:rPr lang="en-US" altLang="zh-CN" sz="1200" dirty="0"/>
              <a:t>Container</a:t>
            </a:r>
            <a:r>
              <a:rPr lang="zh-CN" altLang="en-US" sz="1200" dirty="0"/>
              <a:t>生命周期</a:t>
            </a:r>
            <a:endParaRPr lang="en-US" altLang="zh-CN" sz="1200" dirty="0"/>
          </a:p>
          <a:p>
            <a:pPr lvl="3"/>
            <a:r>
              <a:rPr lang="zh-CN" altLang="en-US" sz="1200" dirty="0"/>
              <a:t>计算框架中的角色都以</a:t>
            </a:r>
            <a:r>
              <a:rPr lang="en-US" altLang="zh-CN" sz="1200" dirty="0">
                <a:solidFill>
                  <a:srgbClr val="FF0000"/>
                </a:solidFill>
              </a:rPr>
              <a:t>Container</a:t>
            </a:r>
            <a:r>
              <a:rPr lang="zh-CN" altLang="en-US" sz="1200" dirty="0"/>
              <a:t>表示</a:t>
            </a:r>
            <a:endParaRPr lang="en-US" altLang="zh-CN" sz="1200" dirty="0"/>
          </a:p>
          <a:p>
            <a:pPr lvl="2"/>
            <a:r>
              <a:rPr lang="en-US" altLang="zh-CN" sz="1400" dirty="0"/>
              <a:t>Container</a:t>
            </a:r>
            <a:r>
              <a:rPr lang="zh-CN" altLang="en-US" sz="1400" dirty="0"/>
              <a:t>：</a:t>
            </a:r>
            <a:r>
              <a:rPr lang="en-US" altLang="zh-CN" sz="1400" dirty="0"/>
              <a:t>【</a:t>
            </a:r>
            <a:r>
              <a:rPr lang="zh-CN" altLang="en-US" sz="1400" dirty="0"/>
              <a:t>节点</a:t>
            </a:r>
            <a:r>
              <a:rPr lang="en-US" altLang="zh-CN" sz="1400" dirty="0"/>
              <a:t>NM</a:t>
            </a:r>
            <a:r>
              <a:rPr lang="zh-CN" altLang="en-US" sz="1400" dirty="0"/>
              <a:t>，</a:t>
            </a:r>
            <a:r>
              <a:rPr lang="en-US" altLang="zh-CN" sz="1400" dirty="0"/>
              <a:t>CPU,MEM,I/O</a:t>
            </a:r>
            <a:r>
              <a:rPr lang="zh-CN" altLang="en-US" sz="1400" dirty="0"/>
              <a:t>大小，启动命令</a:t>
            </a:r>
            <a:r>
              <a:rPr lang="en-US" altLang="zh-CN" sz="1400" dirty="0"/>
              <a:t>】</a:t>
            </a:r>
          </a:p>
          <a:p>
            <a:pPr lvl="3"/>
            <a:r>
              <a:rPr lang="zh-CN" altLang="en-US" sz="1200" dirty="0"/>
              <a:t>默认</a:t>
            </a:r>
            <a:r>
              <a:rPr lang="en-US" altLang="zh-CN" sz="1200" dirty="0"/>
              <a:t>NodeManager</a:t>
            </a:r>
            <a:r>
              <a:rPr lang="zh-CN" altLang="en-US" sz="1200" dirty="0"/>
              <a:t>启动线程监控</a:t>
            </a:r>
            <a:r>
              <a:rPr lang="en-US" altLang="zh-CN" sz="1200" dirty="0"/>
              <a:t>Container</a:t>
            </a:r>
            <a:r>
              <a:rPr lang="zh-CN" altLang="en-US" sz="1200" dirty="0"/>
              <a:t>大小，</a:t>
            </a:r>
            <a:r>
              <a:rPr lang="zh-CN" altLang="en-US" sz="1200" dirty="0">
                <a:solidFill>
                  <a:srgbClr val="FF0000"/>
                </a:solidFill>
              </a:rPr>
              <a:t>超出申请资源额度</a:t>
            </a:r>
            <a:r>
              <a:rPr lang="zh-CN" altLang="en-US" sz="1200" dirty="0"/>
              <a:t>，</a:t>
            </a:r>
            <a:r>
              <a:rPr lang="en-US" altLang="zh-CN" sz="1200" dirty="0"/>
              <a:t>kill</a:t>
            </a:r>
          </a:p>
          <a:p>
            <a:pPr lvl="3"/>
            <a:r>
              <a:rPr lang="zh-CN" altLang="en-US" sz="1200" dirty="0"/>
              <a:t>支持</a:t>
            </a:r>
            <a:r>
              <a:rPr lang="en-US" altLang="zh-CN" sz="1200" dirty="0"/>
              <a:t>Linux</a:t>
            </a:r>
            <a:r>
              <a:rPr lang="zh-CN" altLang="en-US" sz="1200" dirty="0"/>
              <a:t>内核的</a:t>
            </a:r>
            <a:r>
              <a:rPr lang="en-US" altLang="zh-CN" sz="1200" dirty="0"/>
              <a:t>Cgroup</a:t>
            </a:r>
          </a:p>
          <a:p>
            <a:pPr lvl="1"/>
            <a:r>
              <a:rPr lang="en-US" altLang="zh-CN" sz="1600" dirty="0"/>
              <a:t>MR 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2"/>
            <a:r>
              <a:rPr lang="en-US" altLang="zh-CN" sz="1400" dirty="0">
                <a:solidFill>
                  <a:srgbClr val="FF0000"/>
                </a:solidFill>
              </a:rPr>
              <a:t>MR-ApplicationMaster</a:t>
            </a:r>
            <a:r>
              <a:rPr lang="en-US" altLang="zh-CN" sz="1400" dirty="0"/>
              <a:t>-</a:t>
            </a:r>
            <a:r>
              <a:rPr lang="en-US" altLang="zh-CN" sz="1400" dirty="0">
                <a:solidFill>
                  <a:srgbClr val="FFC000"/>
                </a:solidFill>
              </a:rPr>
              <a:t>Container</a:t>
            </a:r>
          </a:p>
          <a:p>
            <a:pPr lvl="3"/>
            <a:r>
              <a:rPr lang="zh-CN" altLang="en-US" sz="1200" dirty="0"/>
              <a:t>作业为单位，避免单点故障，负载到不同的节点</a:t>
            </a:r>
            <a:endParaRPr lang="en-US" altLang="zh-CN" sz="1200" dirty="0"/>
          </a:p>
          <a:p>
            <a:pPr lvl="3"/>
            <a:r>
              <a:rPr lang="zh-CN" altLang="en-US" sz="1200" dirty="0"/>
              <a:t>创建</a:t>
            </a:r>
            <a:r>
              <a:rPr lang="en-US" altLang="zh-CN" sz="1200" dirty="0"/>
              <a:t>Task</a:t>
            </a:r>
            <a:r>
              <a:rPr lang="zh-CN" altLang="en-US" sz="1200" dirty="0"/>
              <a:t>需要和</a:t>
            </a:r>
            <a:r>
              <a:rPr lang="en-US" altLang="zh-CN" sz="1200" dirty="0"/>
              <a:t>RM</a:t>
            </a:r>
            <a:r>
              <a:rPr lang="zh-CN" altLang="en-US" sz="1200" dirty="0"/>
              <a:t>申请资源（</a:t>
            </a:r>
            <a:r>
              <a:rPr lang="en-US" altLang="zh-CN" sz="1200" dirty="0" smtClean="0">
                <a:solidFill>
                  <a:srgbClr val="FF0000"/>
                </a:solidFill>
              </a:rPr>
              <a:t>Container  /MR 1024MB</a:t>
            </a:r>
            <a:r>
              <a:rPr lang="zh-CN" altLang="en-US" sz="1200" dirty="0" smtClean="0"/>
              <a:t>）</a:t>
            </a:r>
            <a:endParaRPr lang="en-US" altLang="zh-CN" sz="1200" dirty="0"/>
          </a:p>
          <a:p>
            <a:pPr lvl="2"/>
            <a:r>
              <a:rPr lang="en-US" altLang="zh-CN" sz="1400" dirty="0">
                <a:solidFill>
                  <a:srgbClr val="FF0000"/>
                </a:solidFill>
              </a:rPr>
              <a:t>Task</a:t>
            </a:r>
            <a:r>
              <a:rPr lang="en-US" altLang="zh-CN" sz="1400" dirty="0"/>
              <a:t>-</a:t>
            </a:r>
            <a:r>
              <a:rPr lang="en-US" altLang="zh-CN" sz="1400" dirty="0">
                <a:solidFill>
                  <a:srgbClr val="FFC000"/>
                </a:solidFill>
              </a:rPr>
              <a:t>Container</a:t>
            </a:r>
          </a:p>
          <a:p>
            <a:pPr lvl="1"/>
            <a:r>
              <a:rPr lang="en-US" altLang="zh-CN" sz="1600" dirty="0"/>
              <a:t>Client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2"/>
            <a:r>
              <a:rPr lang="en-US" altLang="zh-CN" sz="1400" dirty="0"/>
              <a:t>RM-Client</a:t>
            </a:r>
            <a:r>
              <a:rPr lang="zh-CN" altLang="en-US" sz="1400" dirty="0"/>
              <a:t>：请求资源创建</a:t>
            </a:r>
            <a:r>
              <a:rPr lang="en-US" altLang="zh-CN" sz="1400" dirty="0"/>
              <a:t>AM</a:t>
            </a:r>
          </a:p>
          <a:p>
            <a:pPr lvl="2"/>
            <a:r>
              <a:rPr lang="en-US" altLang="zh-CN" sz="1400" dirty="0"/>
              <a:t>AM-Client</a:t>
            </a:r>
            <a:r>
              <a:rPr lang="zh-CN" altLang="en-US" sz="1400" dirty="0"/>
              <a:t>：与</a:t>
            </a:r>
            <a:r>
              <a:rPr lang="en-US" altLang="zh-CN" sz="1400" dirty="0"/>
              <a:t>AM</a:t>
            </a:r>
            <a:r>
              <a:rPr lang="zh-CN" altLang="en-US" sz="1400" dirty="0"/>
              <a:t>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YARN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</a:pPr>
            <a:r>
              <a:rPr lang="en-US" altLang="zh-CN" sz="158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YARN：Yet</a:t>
            </a:r>
            <a:r>
              <a:rPr lang="en-US" altLang="zh-CN" sz="1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Another</a:t>
            </a:r>
            <a:r>
              <a:rPr lang="en-US" altLang="zh-CN" sz="1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Resource</a:t>
            </a:r>
            <a:r>
              <a:rPr lang="en-US" altLang="zh-CN" sz="1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Negotiator；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Hadoop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2.0新引入的资源管理系统，直接从MRv1演化而来的；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核心思想：将MRv1中JobTracker的资源管理和任务调度两个功能分开，分别由ResourceManager和ApplicationMaster进程实现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ResourceManager：负责整个集群的资源管理和调度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ApplicationMaster：负责应用程序相关的事务，比如任务调度、任务监控和容错等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YARN的引入，使得多个计算框架可运行在一个集群中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每个应用程序对应一个ApplicationMaster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目前多个计算框架可以运行在YARN上，比如MapReduce、Spark、Storm等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300"/>
              </a:lnSpc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MapReduce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18" charset="-122"/>
                <a:cs typeface="黑体" panose="02010609060101010101" pitchFamily="18" charset="-122"/>
              </a:rPr>
              <a:t>YARN</a:t>
            </a:r>
          </a:p>
          <a:p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00"/>
              </a:lnSpc>
            </a:pPr>
            <a:r>
              <a:rPr lang="en-US" altLang="zh-CN" sz="158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MapReduce</a:t>
            </a:r>
            <a:r>
              <a:rPr lang="en-US" altLang="zh-CN" sz="1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On</a:t>
            </a:r>
            <a:r>
              <a:rPr lang="en-US" altLang="zh-CN" sz="1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58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YARN：MRv2</a:t>
            </a:r>
          </a:p>
          <a:p>
            <a:pPr lvl="1"/>
            <a:r>
              <a:rPr lang="en-US" altLang="zh-CN" sz="158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将MapReduce作业直接运行在YARN上，而不是由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JobTracker和TaskTracker构建的MRv1系统中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基本功能模块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YARN：负责资源管理和调度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MRAppMaster：负责任务切分、任务调度、任务监控和容错等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MapTask/ReduceTask：任务驱动引擎，与MRv1一致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每个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MapRaduce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作业对应一个MRAppMaster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MRAppMaster任务调度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YARN将资源分配给MRAppMaster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MRAppMaster进一步将资源分配给内部的任务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MRAppMaster容错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失败后，由YARN重新启动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任务失败后，MRAppMaster重新申请资源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pic>
        <p:nvPicPr>
          <p:cNvPr id="4" name="Picture 2" descr="E:\QQ图片2016022621054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84784"/>
            <a:ext cx="8786813" cy="43542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zh-CN" altLang="en-US"/>
              <a:t>宏观框架</a:t>
            </a:r>
            <a:endParaRPr lang="en-US" altLang="zh-CN"/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为什么叫</a:t>
            </a:r>
            <a:r>
              <a:rPr lang="en-US" altLang="zh-CN">
                <a:solidFill>
                  <a:srgbClr val="FF0000"/>
                </a:solidFill>
              </a:rPr>
              <a:t>MapReduce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zh-CN" altLang="en-US"/>
              <a:t>环境搭建</a:t>
            </a:r>
            <a:r>
              <a:rPr lang="en-US" altLang="zh-CN"/>
              <a:t>&amp;Examples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集群内运行</a:t>
            </a:r>
            <a:r>
              <a:rPr lang="en-US" altLang="zh-CN"/>
              <a:t>MR</a:t>
            </a:r>
            <a:r>
              <a:rPr lang="zh-CN" altLang="en-US"/>
              <a:t>程序</a:t>
            </a:r>
            <a:endParaRPr lang="en-US" altLang="zh-CN"/>
          </a:p>
          <a:p>
            <a:pPr lvl="1"/>
            <a:r>
              <a:rPr lang="en-US" altLang="zh-CN"/>
              <a:t>hadoop jar</a:t>
            </a:r>
          </a:p>
          <a:p>
            <a:r>
              <a:rPr lang="zh-CN" altLang="en-US"/>
              <a:t>分析过程：</a:t>
            </a:r>
            <a:endParaRPr lang="en-US" altLang="zh-CN"/>
          </a:p>
          <a:p>
            <a:pPr lvl="1"/>
            <a:r>
              <a:rPr lang="zh-CN" altLang="en-US"/>
              <a:t>准备</a:t>
            </a:r>
            <a:r>
              <a:rPr lang="en-US" altLang="zh-CN"/>
              <a:t>CLASSPATH</a:t>
            </a:r>
            <a:r>
              <a:rPr lang="zh-CN" altLang="en-US"/>
              <a:t>环境</a:t>
            </a:r>
            <a:endParaRPr lang="en-US" altLang="zh-CN"/>
          </a:p>
          <a:p>
            <a:pPr lvl="1"/>
            <a:r>
              <a:rPr lang="zh-CN" altLang="en-US"/>
              <a:t>运行</a:t>
            </a:r>
            <a:r>
              <a:rPr lang="en-US" altLang="zh-CN"/>
              <a:t>Jar</a:t>
            </a:r>
            <a:r>
              <a:rPr lang="zh-CN" altLang="en-US"/>
              <a:t>包中类的</a:t>
            </a:r>
            <a:r>
              <a:rPr lang="en-US" altLang="zh-CN"/>
              <a:t>main</a:t>
            </a:r>
            <a:r>
              <a:rPr lang="zh-CN" altLang="en-US"/>
              <a:t>方法：激活</a:t>
            </a:r>
            <a:r>
              <a:rPr lang="en-US" altLang="zh-CN"/>
              <a:t>Client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142875" y="1000125"/>
          <a:ext cx="8812997" cy="2029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/>
                <a:gridCol w="779780"/>
                <a:gridCol w="779780"/>
                <a:gridCol w="576580"/>
                <a:gridCol w="551180"/>
                <a:gridCol w="855980"/>
                <a:gridCol w="1308988"/>
                <a:gridCol w="1656184"/>
                <a:gridCol w="1296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NN-1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NN-2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ZK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ZKFC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JNN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RS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NM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4586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Node06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Node07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Node08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node09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mapred-site.xml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 &lt;property&gt;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  &lt;name&gt;mapreduce.framework.name&lt;/name&gt;</a:t>
            </a:r>
          </a:p>
          <a:p>
            <a:r>
              <a:rPr lang="en-US" altLang="zh-CN">
                <a:solidFill>
                  <a:srgbClr val="FF0000"/>
                </a:solidFill>
              </a:rPr>
              <a:t>        &lt;value&gt;yarn&lt;/value&gt;</a:t>
            </a:r>
          </a:p>
          <a:p>
            <a:r>
              <a:rPr lang="en-US" altLang="zh-CN">
                <a:solidFill>
                  <a:srgbClr val="FF0000"/>
                </a:solidFill>
              </a:rPr>
              <a:t>  &lt;/property&gt;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yarn-site.xml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000" dirty="0">
                <a:solidFill>
                  <a:srgbClr val="FF0000"/>
                </a:solidFill>
              </a:rPr>
              <a:t> &lt;property&gt;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&lt;name&gt;yarn.nodemanager.aux-services&lt;/name&gt;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       &lt;value&gt;mapreduce_shuffle&lt;/value&gt;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    &lt;/property&gt;</a:t>
            </a:r>
          </a:p>
          <a:p>
            <a:r>
              <a:rPr lang="en-US" altLang="zh-CN" sz="1000" dirty="0">
                <a:solidFill>
                  <a:schemeClr val="tx2"/>
                </a:solidFill>
              </a:rPr>
              <a:t>&lt;property&gt;</a:t>
            </a:r>
          </a:p>
          <a:p>
            <a:r>
              <a:rPr lang="en-US" altLang="zh-CN" sz="1000" dirty="0"/>
              <a:t>   &lt;name&gt;yarn.resourcemanager.ha.enabled&lt;/name&gt;</a:t>
            </a:r>
          </a:p>
          <a:p>
            <a:r>
              <a:rPr lang="en-US" altLang="zh-CN" sz="1000" dirty="0"/>
              <a:t>   &lt;value&gt;true&lt;/value&gt;</a:t>
            </a:r>
          </a:p>
          <a:p>
            <a:r>
              <a:rPr lang="en-US" altLang="zh-CN" sz="1000" dirty="0"/>
              <a:t> &lt;/property&gt;</a:t>
            </a:r>
          </a:p>
          <a:p>
            <a:r>
              <a:rPr lang="en-US" altLang="zh-CN" sz="1000" dirty="0"/>
              <a:t> &lt;property&gt;</a:t>
            </a:r>
          </a:p>
          <a:p>
            <a:r>
              <a:rPr lang="en-US" altLang="zh-CN" sz="1000" dirty="0"/>
              <a:t>   &lt;name&gt;yarn.resourcemanager.cluster-id&lt;/name&gt;</a:t>
            </a:r>
          </a:p>
          <a:p>
            <a:r>
              <a:rPr lang="en-US" altLang="zh-CN" sz="1000" dirty="0"/>
              <a:t>   &lt;value&gt;cluster1&lt;/value&gt;</a:t>
            </a:r>
          </a:p>
          <a:p>
            <a:r>
              <a:rPr lang="en-US" altLang="zh-CN" sz="1000" dirty="0"/>
              <a:t> &lt;/property&gt;</a:t>
            </a:r>
          </a:p>
          <a:p>
            <a:r>
              <a:rPr lang="en-US" altLang="zh-CN" sz="1000" dirty="0"/>
              <a:t> &lt;property&gt;</a:t>
            </a:r>
          </a:p>
          <a:p>
            <a:r>
              <a:rPr lang="en-US" altLang="zh-CN" sz="1000" dirty="0"/>
              <a:t>   &lt;name&gt;yarn.resourcemanager.ha.rm-ids&lt;/name&gt;</a:t>
            </a:r>
          </a:p>
          <a:p>
            <a:r>
              <a:rPr lang="en-US" altLang="zh-CN" sz="1000" dirty="0"/>
              <a:t>   &lt;value&gt;rm1,rm2&lt;/value&gt;</a:t>
            </a:r>
          </a:p>
          <a:p>
            <a:r>
              <a:rPr lang="en-US" altLang="zh-CN" sz="1000" dirty="0"/>
              <a:t> &lt;/property&gt;</a:t>
            </a:r>
          </a:p>
          <a:p>
            <a:r>
              <a:rPr lang="en-US" altLang="zh-CN" sz="1000" dirty="0"/>
              <a:t> &lt;property&gt;</a:t>
            </a:r>
          </a:p>
          <a:p>
            <a:r>
              <a:rPr lang="en-US" altLang="zh-CN" sz="1000" dirty="0"/>
              <a:t>   &lt;name&gt;yarn.resourcemanager.hostname.rm1&lt;/name&gt;</a:t>
            </a:r>
          </a:p>
          <a:p>
            <a:r>
              <a:rPr lang="en-US" altLang="zh-CN" sz="1000" dirty="0"/>
              <a:t>   &lt;</a:t>
            </a:r>
            <a:r>
              <a:rPr lang="en-US" altLang="zh-CN" sz="1000" dirty="0" smtClean="0"/>
              <a:t>value&gt;</a:t>
            </a:r>
            <a:r>
              <a:rPr lang="en-US" altLang="zh-CN" sz="1000" dirty="0" smtClean="0">
                <a:solidFill>
                  <a:srgbClr val="FF0000"/>
                </a:solidFill>
              </a:rPr>
              <a:t>node08</a:t>
            </a:r>
            <a:r>
              <a:rPr lang="en-US" altLang="zh-CN" sz="1000" dirty="0" smtClean="0"/>
              <a:t>&lt;/</a:t>
            </a:r>
            <a:r>
              <a:rPr lang="en-US" altLang="zh-CN" sz="1000" dirty="0"/>
              <a:t>value&gt;</a:t>
            </a:r>
          </a:p>
          <a:p>
            <a:r>
              <a:rPr lang="en-US" altLang="zh-CN" sz="1000" dirty="0"/>
              <a:t> &lt;/property&gt;</a:t>
            </a:r>
          </a:p>
          <a:p>
            <a:r>
              <a:rPr lang="en-US" altLang="zh-CN" sz="1000" dirty="0"/>
              <a:t> &lt;property&gt;</a:t>
            </a:r>
          </a:p>
          <a:p>
            <a:r>
              <a:rPr lang="en-US" altLang="zh-CN" sz="1000" dirty="0"/>
              <a:t>   &lt;name&gt;yarn.resourcemanager.hostname.rm2&lt;/name&gt;</a:t>
            </a:r>
          </a:p>
          <a:p>
            <a:r>
              <a:rPr lang="en-US" altLang="zh-CN" sz="1000" dirty="0"/>
              <a:t>   &lt;</a:t>
            </a:r>
            <a:r>
              <a:rPr lang="en-US" altLang="zh-CN" sz="1000" dirty="0" smtClean="0"/>
              <a:t>value&gt;</a:t>
            </a:r>
            <a:r>
              <a:rPr lang="en-US" altLang="zh-CN" sz="1000" dirty="0" smtClean="0">
                <a:solidFill>
                  <a:srgbClr val="FF0000"/>
                </a:solidFill>
              </a:rPr>
              <a:t>node09</a:t>
            </a:r>
            <a:r>
              <a:rPr lang="en-US" altLang="zh-CN" sz="1000" dirty="0" smtClean="0"/>
              <a:t>&lt;/</a:t>
            </a:r>
            <a:r>
              <a:rPr lang="en-US" altLang="zh-CN" sz="1000" dirty="0"/>
              <a:t>value&gt;</a:t>
            </a:r>
          </a:p>
          <a:p>
            <a:r>
              <a:rPr lang="en-US" altLang="zh-CN" sz="1000" dirty="0"/>
              <a:t> &lt;/property&gt;</a:t>
            </a:r>
          </a:p>
          <a:p>
            <a:r>
              <a:rPr lang="en-US" altLang="zh-CN" sz="1000" dirty="0"/>
              <a:t> &lt;property&gt;</a:t>
            </a:r>
          </a:p>
          <a:p>
            <a:r>
              <a:rPr lang="en-US" altLang="zh-CN" sz="1000" dirty="0"/>
              <a:t>   &lt;name&gt;yarn.resourcemanager.zk-address&lt;/name&gt;</a:t>
            </a:r>
          </a:p>
          <a:p>
            <a:r>
              <a:rPr lang="en-US" altLang="zh-CN" sz="1000" dirty="0"/>
              <a:t>   &lt;</a:t>
            </a:r>
            <a:r>
              <a:rPr lang="en-US" altLang="zh-CN" sz="1000" dirty="0" smtClean="0"/>
              <a:t>value&gt;</a:t>
            </a:r>
            <a:r>
              <a:rPr lang="en-US" altLang="zh-CN" sz="1000" dirty="0" smtClean="0">
                <a:solidFill>
                  <a:srgbClr val="FF0000"/>
                </a:solidFill>
              </a:rPr>
              <a:t>node07:2181,node08:2181,node09:2181</a:t>
            </a:r>
            <a:r>
              <a:rPr lang="en-US" altLang="zh-CN" sz="1000" dirty="0"/>
              <a:t>&lt;/value&gt;</a:t>
            </a:r>
          </a:p>
          <a:p>
            <a:r>
              <a:rPr lang="en-US" altLang="zh-CN" sz="1000" dirty="0"/>
              <a:t> &lt;/property&gt;</a:t>
            </a:r>
            <a:endParaRPr lang="zh-CN" alt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node04:8088</a:t>
            </a:r>
          </a:p>
          <a:p>
            <a:r>
              <a:rPr lang="en-US" altLang="zh-CN">
                <a:solidFill>
                  <a:srgbClr val="FF0000"/>
                </a:solidFill>
              </a:rPr>
              <a:t>This is standby RM. Redirecting to the current active RM: http://node03:8088/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运行测试例子</a:t>
            </a:r>
            <a:r>
              <a:rPr lang="en-US" altLang="zh-CN"/>
              <a:t>wordcount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cd $HADOOP_PERFIX</a:t>
            </a:r>
          </a:p>
          <a:p>
            <a:r>
              <a:rPr lang="en-US" altLang="zh-CN"/>
              <a:t>cd share/hadoop/mapreduce</a:t>
            </a:r>
          </a:p>
          <a:p>
            <a:pPr lvl="1"/>
            <a:r>
              <a:rPr lang="en-US" altLang="zh-CN" sz="1600"/>
              <a:t>hadoop jar hadoop-mapreduce-examples-2.6.5.jar wordcount  /input  /output</a:t>
            </a:r>
          </a:p>
          <a:p>
            <a:r>
              <a:rPr lang="en-US" altLang="zh-CN" sz="2000"/>
              <a:t>*input:</a:t>
            </a:r>
            <a:r>
              <a:rPr lang="zh-CN" altLang="en-US" sz="2000"/>
              <a:t>是</a:t>
            </a:r>
            <a:r>
              <a:rPr lang="en-US" altLang="zh-CN" sz="2000"/>
              <a:t>hdfs</a:t>
            </a:r>
            <a:r>
              <a:rPr lang="zh-CN" altLang="en-US" sz="2000"/>
              <a:t>文件系统中数据所在的目录</a:t>
            </a:r>
            <a:endParaRPr lang="en-US" altLang="zh-CN" sz="2000"/>
          </a:p>
          <a:p>
            <a:r>
              <a:rPr lang="en-US" altLang="zh-CN" sz="2000"/>
              <a:t>*ouput:</a:t>
            </a:r>
            <a:r>
              <a:rPr lang="zh-CN" altLang="en-US" sz="2000"/>
              <a:t>是</a:t>
            </a:r>
            <a:r>
              <a:rPr lang="en-US" altLang="zh-CN" sz="2000"/>
              <a:t>hdfs</a:t>
            </a:r>
            <a:r>
              <a:rPr lang="zh-CN" altLang="en-US" sz="2000"/>
              <a:t>中不存在的目录，</a:t>
            </a:r>
            <a:r>
              <a:rPr lang="en-US" altLang="zh-CN" sz="2000"/>
              <a:t>mr</a:t>
            </a:r>
            <a:r>
              <a:rPr lang="zh-CN" altLang="en-US" sz="2000"/>
              <a:t>程序运行的结果会输出到该目录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以下是输出目录的内容：</a:t>
            </a:r>
            <a:endParaRPr lang="en-US" altLang="zh-CN" sz="2000"/>
          </a:p>
          <a:p>
            <a:pPr lvl="1"/>
            <a:r>
              <a:rPr lang="en-US" altLang="zh-CN" sz="1400"/>
              <a:t>-rw-r-</a:t>
            </a:r>
            <a:r>
              <a:rPr lang="en-US" altLang="zh-CN" sz="1200"/>
              <a:t>-r--   3 </a:t>
            </a:r>
            <a:r>
              <a:rPr lang="en-US" altLang="zh-CN" sz="1400"/>
              <a:t>root supergroup          0 2017-07-02 02:49 /mr/test/output/_SUCCESS</a:t>
            </a:r>
          </a:p>
          <a:p>
            <a:pPr lvl="1"/>
            <a:r>
              <a:rPr lang="en-US" altLang="zh-CN" sz="1400"/>
              <a:t>-rw-r--r-</a:t>
            </a:r>
            <a:r>
              <a:rPr lang="en-US" altLang="zh-CN" sz="1600"/>
              <a:t>-   3 </a:t>
            </a:r>
            <a:r>
              <a:rPr lang="en-US" altLang="zh-CN" sz="1400"/>
              <a:t>root supergroup         49 2017-07-02 02:49 /mr/test/output/part-r-00000</a:t>
            </a:r>
          </a:p>
          <a:p>
            <a:r>
              <a:rPr lang="en-US" altLang="zh-CN" sz="1600"/>
              <a:t>/_SUCCESS</a:t>
            </a:r>
            <a:r>
              <a:rPr lang="zh-CN" altLang="en-US" sz="1600"/>
              <a:t>：是信号</a:t>
            </a:r>
            <a:r>
              <a:rPr lang="en-US" altLang="zh-CN" sz="1600"/>
              <a:t>/</a:t>
            </a:r>
            <a:r>
              <a:rPr lang="zh-CN" altLang="en-US" sz="1600"/>
              <a:t>标志文件</a:t>
            </a:r>
            <a:endParaRPr lang="en-US" altLang="zh-CN" sz="1600"/>
          </a:p>
          <a:p>
            <a:r>
              <a:rPr lang="en-US" altLang="zh-CN" sz="1600"/>
              <a:t>/part-r-00000</a:t>
            </a:r>
            <a:r>
              <a:rPr lang="zh-CN" altLang="en-US" sz="1600"/>
              <a:t>：是</a:t>
            </a:r>
            <a:r>
              <a:rPr lang="en-US" altLang="zh-CN" sz="1600"/>
              <a:t>reduce</a:t>
            </a:r>
            <a:r>
              <a:rPr lang="zh-CN" altLang="en-US" sz="1600"/>
              <a:t>输出的数据文件，</a:t>
            </a:r>
            <a:r>
              <a:rPr lang="en-US" altLang="zh-CN" sz="1600"/>
              <a:t>r</a:t>
            </a:r>
            <a:r>
              <a:rPr lang="zh-CN" altLang="en-US" sz="1600"/>
              <a:t>：</a:t>
            </a:r>
            <a:r>
              <a:rPr lang="en-US" altLang="zh-CN" sz="1600"/>
              <a:t>reduce</a:t>
            </a:r>
            <a:r>
              <a:rPr lang="zh-CN" altLang="en-US" sz="1600"/>
              <a:t>的意思，</a:t>
            </a:r>
            <a:r>
              <a:rPr lang="en-US" altLang="zh-CN" sz="1600"/>
              <a:t>00000</a:t>
            </a:r>
            <a:r>
              <a:rPr lang="zh-CN" altLang="en-US" sz="1600"/>
              <a:t>是对应的</a:t>
            </a:r>
            <a:r>
              <a:rPr lang="en-US" altLang="zh-CN" sz="1600"/>
              <a:t>reduce</a:t>
            </a:r>
          </a:p>
          <a:p>
            <a:pPr lvl="1"/>
            <a:r>
              <a:rPr lang="zh-CN" altLang="en-US" sz="1600"/>
              <a:t>多个</a:t>
            </a:r>
            <a:r>
              <a:rPr lang="en-US" altLang="zh-CN" sz="1600"/>
              <a:t>reduce</a:t>
            </a:r>
            <a:r>
              <a:rPr lang="zh-CN" altLang="en-US" sz="1600"/>
              <a:t>会有多个数据文件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Hadoop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altLang="zh-CN"/>
              <a:t>Hadoop MapReduce V2</a:t>
            </a:r>
          </a:p>
          <a:p>
            <a:pPr algn="ctr"/>
            <a:r>
              <a:rPr lang="en-US" altLang="zh-CN"/>
              <a:t>API</a:t>
            </a:r>
            <a:r>
              <a:rPr lang="zh-CN" altLang="en-US"/>
              <a:t>：创建</a:t>
            </a:r>
            <a:r>
              <a:rPr lang="en-US" altLang="zh-CN"/>
              <a:t>WordCount</a:t>
            </a:r>
            <a:r>
              <a:rPr lang="zh-CN" altLang="en-US"/>
              <a:t>程序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447" y="1000108"/>
            <a:ext cx="5936494" cy="49229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r="10786"/>
          <a:stretch>
            <a:fillRect/>
          </a:stretch>
        </p:blipFill>
        <p:spPr>
          <a:xfrm>
            <a:off x="3995936" y="2852936"/>
            <a:ext cx="5058211" cy="342167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973038"/>
            <a:ext cx="5669771" cy="34216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9783" y="1916832"/>
            <a:ext cx="6424217" cy="44199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MR</a:t>
            </a:r>
            <a:r>
              <a:rPr lang="zh-CN" altLang="en-US" dirty="0"/>
              <a:t>原语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map + reduce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(</a:t>
            </a:r>
            <a:r>
              <a:rPr lang="zh-CN" altLang="en-US" sz="2000" dirty="0"/>
              <a:t>格式化</a:t>
            </a:r>
            <a:r>
              <a:rPr lang="en-US" altLang="zh-CN" sz="2000" dirty="0"/>
              <a:t>k,v)</a:t>
            </a:r>
            <a:r>
              <a:rPr lang="zh-CN" altLang="en-US" sz="2000" dirty="0"/>
              <a:t>数据集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map</a:t>
            </a:r>
            <a:r>
              <a:rPr lang="zh-CN" altLang="en-US" sz="2000" dirty="0"/>
              <a:t>映射成一个中间数据集</a:t>
            </a:r>
            <a:r>
              <a:rPr lang="en-US" altLang="zh-CN" sz="2000" dirty="0"/>
              <a:t>(k,v)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 smtClean="0">
                <a:sym typeface="Wingdings" panose="05000000000000000000" pitchFamily="2" charset="2"/>
              </a:rPr>
              <a:t>reduce (sql)</a:t>
            </a:r>
            <a:endParaRPr lang="en-US" altLang="zh-CN" sz="2000" dirty="0"/>
          </a:p>
          <a:p>
            <a:r>
              <a:rPr lang="zh-CN" altLang="en-US" dirty="0">
                <a:solidFill>
                  <a:srgbClr val="00B0F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>
                <a:solidFill>
                  <a:srgbClr val="00B0F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  <a:r>
              <a:rPr lang="zh-CN" altLang="en-US" dirty="0">
                <a:solidFill>
                  <a:srgbClr val="FF0000"/>
                </a:solidFill>
              </a:rPr>
              <a:t>为一组，调用一次</a:t>
            </a:r>
            <a:r>
              <a:rPr lang="en-US" altLang="zh-CN" dirty="0">
                <a:solidFill>
                  <a:srgbClr val="FF0000"/>
                </a:solidFill>
              </a:rPr>
              <a:t>reduce</a:t>
            </a:r>
            <a:r>
              <a:rPr lang="zh-CN" altLang="en-US" dirty="0">
                <a:solidFill>
                  <a:srgbClr val="FF0000"/>
                </a:solidFill>
              </a:rPr>
              <a:t>方法，方法内迭代这一组数据进行计</a:t>
            </a:r>
            <a:r>
              <a:rPr lang="zh-CN" altLang="en-US" dirty="0" smtClean="0">
                <a:solidFill>
                  <a:srgbClr val="FF0000"/>
                </a:solidFill>
              </a:rPr>
              <a:t>算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类似的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排序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比较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遍历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计</a:t>
            </a:r>
            <a:r>
              <a:rPr lang="zh-CN" altLang="en-US" dirty="0" smtClean="0">
                <a:solidFill>
                  <a:srgbClr val="FF0000"/>
                </a:solidFill>
              </a:rPr>
              <a:t>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各种维度花销，音乐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</a:rPr>
              <a:t>其他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Hadoop</a:t>
            </a:r>
            <a:r>
              <a:rPr lang="zh-CN" altLang="en-US" sz="3600" dirty="0"/>
              <a:t>：</a:t>
            </a:r>
            <a:r>
              <a:rPr lang="en-US" altLang="zh-CN" sz="3600" dirty="0"/>
              <a:t>MR</a:t>
            </a:r>
            <a:r>
              <a:rPr lang="zh-CN" altLang="en-US" sz="3600" dirty="0"/>
              <a:t>语义：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MapTask &amp;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ReduceTask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r="1456" b="2743"/>
          <a:stretch>
            <a:fillRect/>
          </a:stretch>
        </p:blipFill>
        <p:spPr bwMode="auto">
          <a:xfrm>
            <a:off x="251520" y="1620792"/>
            <a:ext cx="8265217" cy="4452743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67544" y="6093296"/>
            <a:ext cx="5472608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数量如何确认？ 取决于谁？数据压缩？ 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block &gt; split</a:t>
            </a:r>
          </a:p>
          <a:p>
            <a:pPr lvl="1"/>
            <a:r>
              <a:rPr lang="en-US" altLang="zh-CN" sz="1600"/>
              <a:t>1:1</a:t>
            </a:r>
          </a:p>
          <a:p>
            <a:pPr lvl="1"/>
            <a:r>
              <a:rPr lang="en-US" altLang="zh-CN" sz="1600"/>
              <a:t>N:1</a:t>
            </a:r>
          </a:p>
          <a:p>
            <a:pPr lvl="1"/>
            <a:r>
              <a:rPr lang="en-US" altLang="zh-CN" sz="1600"/>
              <a:t>1:N</a:t>
            </a:r>
          </a:p>
          <a:p>
            <a:r>
              <a:rPr lang="en-US" altLang="zh-CN" sz="1800"/>
              <a:t>split &gt; map</a:t>
            </a:r>
          </a:p>
          <a:p>
            <a:pPr lvl="1"/>
            <a:r>
              <a:rPr lang="en-US" altLang="zh-CN" sz="1600"/>
              <a:t>1:1</a:t>
            </a:r>
          </a:p>
          <a:p>
            <a:r>
              <a:rPr lang="en-US" altLang="zh-CN" sz="1800"/>
              <a:t>map &gt; reduce</a:t>
            </a:r>
          </a:p>
          <a:p>
            <a:pPr lvl="1"/>
            <a:r>
              <a:rPr lang="en-US" altLang="zh-CN" sz="1600"/>
              <a:t>N:1</a:t>
            </a:r>
          </a:p>
          <a:p>
            <a:pPr lvl="1"/>
            <a:r>
              <a:rPr lang="en-US" altLang="zh-CN" sz="1600"/>
              <a:t>N:N</a:t>
            </a:r>
          </a:p>
          <a:p>
            <a:pPr lvl="1"/>
            <a:r>
              <a:rPr lang="en-US" altLang="zh-CN" sz="1600"/>
              <a:t>1:1</a:t>
            </a:r>
          </a:p>
          <a:p>
            <a:pPr lvl="1"/>
            <a:r>
              <a:rPr lang="en-US" altLang="zh-CN" sz="1600"/>
              <a:t>1:N</a:t>
            </a:r>
          </a:p>
          <a:p>
            <a:r>
              <a:rPr lang="en-US" altLang="zh-CN" sz="1800"/>
              <a:t>group(key)&gt;partition</a:t>
            </a:r>
          </a:p>
          <a:p>
            <a:pPr lvl="1"/>
            <a:r>
              <a:rPr lang="en-US" altLang="zh-CN" sz="1600"/>
              <a:t>1:1</a:t>
            </a:r>
          </a:p>
          <a:p>
            <a:pPr lvl="1"/>
            <a:r>
              <a:rPr lang="en-US" altLang="zh-CN" sz="1600"/>
              <a:t>N:1</a:t>
            </a:r>
          </a:p>
          <a:p>
            <a:pPr lvl="1"/>
            <a:r>
              <a:rPr lang="en-US" altLang="zh-CN" sz="1600"/>
              <a:t>N:N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1:N?  &gt;</a:t>
            </a:r>
            <a:r>
              <a:rPr lang="zh-CN" altLang="en-US" sz="1600">
                <a:solidFill>
                  <a:srgbClr val="FF0000"/>
                </a:solidFill>
              </a:rPr>
              <a:t>违背了原语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partition &gt; outputfile</a:t>
            </a:r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Shuffler&lt;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洗牌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：框架内部实现机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分布式计算节点数据流转：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ReduceTask</a:t>
            </a:r>
          </a:p>
          <a:p>
            <a:endParaRPr lang="zh-CN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443" y="1985701"/>
            <a:ext cx="8559676" cy="4087834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467544" y="5157192"/>
            <a:ext cx="18722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1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缓存小文件合并，降低寻址难度</a:t>
            </a:r>
            <a:endParaRPr lang="en-US" altLang="zh-CN" sz="11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分区与分组</a:t>
            </a:r>
            <a:endParaRPr lang="en-US" altLang="zh-CN" sz="11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归并算法</a:t>
            </a:r>
            <a:endParaRPr lang="en-US" altLang="zh-CN" sz="11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先到先处理</a:t>
            </a:r>
            <a:endParaRPr lang="en-US" altLang="zh-CN" sz="11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3768" y="4005064"/>
            <a:ext cx="7200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7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8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67944" y="4005064"/>
            <a:ext cx="7200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9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8104" y="4005064"/>
            <a:ext cx="72008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99464" y="2600908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1234</a:t>
            </a:r>
          </a:p>
        </p:txBody>
      </p:sp>
      <p:sp>
        <p:nvSpPr>
          <p:cNvPr id="9" name="矩形 8"/>
          <p:cNvSpPr/>
          <p:nvPr/>
        </p:nvSpPr>
        <p:spPr>
          <a:xfrm>
            <a:off x="2483768" y="2168392"/>
            <a:ext cx="720080" cy="66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" name="矩形 9"/>
          <p:cNvSpPr/>
          <p:nvPr/>
        </p:nvSpPr>
        <p:spPr>
          <a:xfrm>
            <a:off x="4067944" y="2211888"/>
            <a:ext cx="720080" cy="66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矩形 10"/>
          <p:cNvSpPr/>
          <p:nvPr/>
        </p:nvSpPr>
        <p:spPr>
          <a:xfrm>
            <a:off x="5535920" y="2168340"/>
            <a:ext cx="720080" cy="667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1462440"/>
            <a:ext cx="2520280" cy="74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p:0,1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258856"/>
            <a:ext cx="2520280" cy="74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k:a,b,c,d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7232" y="4049629"/>
            <a:ext cx="2520280" cy="13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0:a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0:b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3114297"/>
            <a:ext cx="2520280" cy="742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0:a,b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1:c,d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9912" y="4049628"/>
            <a:ext cx="2520280" cy="1379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0:a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0:b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1:c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Hadoop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计算框架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wordcount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单词统计）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" y="1412776"/>
            <a:ext cx="9042400" cy="475252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51520" y="6093296"/>
            <a:ext cx="2376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问题： 多个</a:t>
            </a:r>
            <a:r>
              <a:rPr lang="en-US" altLang="zh-CN" dirty="0" smtClean="0">
                <a:solidFill>
                  <a:srgbClr val="FF0000"/>
                </a:solidFill>
              </a:rPr>
              <a:t>mr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5490</TotalTime>
  <Words>1391</Words>
  <Application>Microsoft Office PowerPoint</Application>
  <PresentationFormat>信纸(8.5x11 英寸)</PresentationFormat>
  <Paragraphs>263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ppt新模板</vt:lpstr>
      <vt:lpstr>Hadoop</vt:lpstr>
      <vt:lpstr>Hadoop</vt:lpstr>
      <vt:lpstr>幻灯片 3</vt:lpstr>
      <vt:lpstr>Hadoop：MR语义：</vt:lpstr>
      <vt:lpstr>幻灯片 5</vt:lpstr>
      <vt:lpstr>Hadoop</vt:lpstr>
      <vt:lpstr>幻灯片 7</vt:lpstr>
      <vt:lpstr>幻灯片 8</vt:lpstr>
      <vt:lpstr>Hadoop</vt:lpstr>
      <vt:lpstr>幻灯片 10</vt:lpstr>
      <vt:lpstr>Hadoop 1.x  -- mr 1.x</vt:lpstr>
      <vt:lpstr>Hadoop 处理流程图</vt:lpstr>
      <vt:lpstr>Hadoop</vt:lpstr>
      <vt:lpstr>Hadoop</vt:lpstr>
      <vt:lpstr>Hadoop  YARN （MRv2）</vt:lpstr>
      <vt:lpstr>Hadoop</vt:lpstr>
      <vt:lpstr>Hadoop</vt:lpstr>
      <vt:lpstr>Hadoop</vt:lpstr>
      <vt:lpstr>Hadoop</vt:lpstr>
      <vt:lpstr>Hadoop</vt:lpstr>
      <vt:lpstr>幻灯片 21</vt:lpstr>
      <vt:lpstr>幻灯片 22</vt:lpstr>
      <vt:lpstr>mapred-site.xml</vt:lpstr>
      <vt:lpstr>yarn-site.xml</vt:lpstr>
      <vt:lpstr>幻灯片 25</vt:lpstr>
      <vt:lpstr>运行测试例子wordcount</vt:lpstr>
      <vt:lpstr>Hadoop</vt:lpstr>
      <vt:lpstr>幻灯片 28</vt:lpstr>
      <vt:lpstr>幻灯片 29</vt:lpstr>
    </vt:vector>
  </TitlesOfParts>
  <Company>Global Intelligence Alliance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Administrator</cp:lastModifiedBy>
  <cp:revision>5659</cp:revision>
  <dcterms:created xsi:type="dcterms:W3CDTF">2007-09-26T12:04:00Z</dcterms:created>
  <dcterms:modified xsi:type="dcterms:W3CDTF">2018-08-28T22:35:45Z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