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2" r:id="rId2"/>
    <p:sldId id="362" r:id="rId3"/>
    <p:sldId id="363" r:id="rId4"/>
    <p:sldId id="399" r:id="rId5"/>
    <p:sldId id="364" r:id="rId6"/>
    <p:sldId id="387" r:id="rId7"/>
    <p:sldId id="365" r:id="rId8"/>
    <p:sldId id="366" r:id="rId9"/>
    <p:sldId id="371" r:id="rId10"/>
    <p:sldId id="373" r:id="rId11"/>
    <p:sldId id="398" r:id="rId12"/>
    <p:sldId id="385" r:id="rId13"/>
    <p:sldId id="372" r:id="rId14"/>
    <p:sldId id="383" r:id="rId15"/>
    <p:sldId id="400" r:id="rId16"/>
    <p:sldId id="388" r:id="rId17"/>
    <p:sldId id="389" r:id="rId18"/>
    <p:sldId id="390" r:id="rId19"/>
    <p:sldId id="391" r:id="rId20"/>
    <p:sldId id="374" r:id="rId21"/>
    <p:sldId id="367" r:id="rId22"/>
    <p:sldId id="375" r:id="rId23"/>
    <p:sldId id="368" r:id="rId24"/>
    <p:sldId id="369" r:id="rId25"/>
    <p:sldId id="386" r:id="rId26"/>
    <p:sldId id="376" r:id="rId27"/>
    <p:sldId id="384" r:id="rId28"/>
    <p:sldId id="377" r:id="rId29"/>
    <p:sldId id="378" r:id="rId30"/>
    <p:sldId id="392" r:id="rId31"/>
    <p:sldId id="396" r:id="rId32"/>
    <p:sldId id="397" r:id="rId33"/>
    <p:sldId id="380" r:id="rId34"/>
    <p:sldId id="393" r:id="rId35"/>
    <p:sldId id="381" r:id="rId36"/>
    <p:sldId id="394" r:id="rId37"/>
    <p:sldId id="395" r:id="rId38"/>
    <p:sldId id="379" r:id="rId39"/>
    <p:sldId id="370" r:id="rId40"/>
    <p:sldId id="402" r:id="rId41"/>
    <p:sldId id="401" r:id="rId42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0A0EF876-8928-48A6-A122-FACA3FF7BE05}">
          <p14:sldIdLst>
            <p14:sldId id="312"/>
            <p14:sldId id="363"/>
            <p14:sldId id="364"/>
            <p14:sldId id="387"/>
            <p14:sldId id="366"/>
            <p14:sldId id="371"/>
            <p14:sldId id="373"/>
            <p14:sldId id="372"/>
            <p14:sldId id="383"/>
            <p14:sldId id="400"/>
            <p14:sldId id="388"/>
            <p14:sldId id="389"/>
            <p14:sldId id="390"/>
            <p14:sldId id="391"/>
            <p14:sldId id="374"/>
            <p14:sldId id="367"/>
            <p14:sldId id="375"/>
            <p14:sldId id="369"/>
            <p14:sldId id="386"/>
            <p14:sldId id="376"/>
            <p14:sldId id="401"/>
            <p14:sldId id="384"/>
            <p14:sldId id="377"/>
            <p14:sldId id="397"/>
            <p14:sldId id="393"/>
            <p14:sldId id="381"/>
            <p14:sldId id="394"/>
            <p14:sldId id="395"/>
            <p14:sldId id="379"/>
            <p14:sldId id="362"/>
            <p14:sldId id="399"/>
            <p14:sldId id="365"/>
            <p14:sldId id="398"/>
            <p14:sldId id="385"/>
            <p14:sldId id="368"/>
            <p14:sldId id="378"/>
            <p14:sldId id="392"/>
            <p14:sldId id="396"/>
            <p14:sldId id="380"/>
            <p14:sldId id="370"/>
          </p14:sldIdLst>
        </p14:section>
        <p14:section name="无标题节" id="{9FFD6A15-B5AB-4553-8930-6F93358D63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0" autoAdjust="0"/>
    <p:restoredTop sz="58352" autoAdjust="0"/>
  </p:normalViewPr>
  <p:slideViewPr>
    <p:cSldViewPr>
      <p:cViewPr varScale="1">
        <p:scale>
          <a:sx n="85" d="100"/>
          <a:sy n="85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2018/11/12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2058417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1196752"/>
            <a:ext cx="648072" cy="487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19675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191683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263691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119675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split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8064" y="119675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（）</a:t>
            </a:r>
          </a:p>
        </p:txBody>
      </p:sp>
      <p:sp>
        <p:nvSpPr>
          <p:cNvPr id="10" name="矩形 9"/>
          <p:cNvSpPr/>
          <p:nvPr/>
        </p:nvSpPr>
        <p:spPr>
          <a:xfrm>
            <a:off x="179512" y="1196752"/>
            <a:ext cx="26642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node01,node02,node08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test.txt  0              1048576  node01  node04</a:t>
            </a:r>
          </a:p>
          <a:p>
            <a:r>
              <a:rPr lang="en-US" altLang="zh-CN"/>
              <a:t>test.txt  1048576  1048576   node02  node04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计算向数据移动：</a:t>
            </a:r>
            <a:r>
              <a:rPr lang="zh-CN" altLang="en-US"/>
              <a:t>本地化数据读取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/>
          <a:p>
            <a:r>
              <a:rPr lang="zh-CN" altLang="en-US"/>
              <a:t>配置完善：个性化</a:t>
            </a:r>
            <a:endParaRPr lang="en-US" altLang="zh-CN"/>
          </a:p>
          <a:p>
            <a:r>
              <a:rPr lang="zh-CN" altLang="en-US"/>
              <a:t>检查路径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计算</a:t>
            </a:r>
            <a:r>
              <a:rPr lang="en-US" altLang="zh-CN">
                <a:solidFill>
                  <a:srgbClr val="FF0000"/>
                </a:solidFill>
              </a:rPr>
              <a:t>Split:maps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blocklocation</a:t>
            </a:r>
            <a:r>
              <a:rPr lang="zh-CN" altLang="en-US">
                <a:solidFill>
                  <a:srgbClr val="FF0000"/>
                </a:solidFill>
              </a:rPr>
              <a:t>：位置信息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file1.txt,0,1048576,node02,node03,node04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file1.txt,1048576,1048576,node01,node02,node03</a:t>
            </a:r>
          </a:p>
          <a:p>
            <a:r>
              <a:rPr lang="zh-CN" altLang="en-US"/>
              <a:t>资源提交到</a:t>
            </a:r>
            <a:r>
              <a:rPr lang="en-US" altLang="zh-CN"/>
              <a:t>HDFS</a:t>
            </a:r>
          </a:p>
          <a:p>
            <a:r>
              <a:rPr lang="zh-CN" altLang="en-US"/>
              <a:t>提交任务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AppMaster&gt;RM</a:t>
            </a:r>
            <a:r>
              <a:rPr lang="zh-CN" altLang="en-US"/>
              <a:t>申请资源（参照</a:t>
            </a:r>
            <a:r>
              <a:rPr lang="en-US" altLang="zh-CN"/>
              <a:t>split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框架：</a:t>
            </a:r>
            <a:r>
              <a:rPr lang="en-US" altLang="zh-CN"/>
              <a:t>MapTask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20" y="249289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Mapper.map(k,v)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7091" y="2499380"/>
            <a:ext cx="2016224" cy="64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context.nextkeyvalue()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1666" y="2492896"/>
            <a:ext cx="150332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context.write(k,v)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V="1">
            <a:off x="3513315" y="2816932"/>
            <a:ext cx="338605" cy="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5364088" y="2816932"/>
            <a:ext cx="377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470445" y="4142596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Reducer.reduce(k,vs)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21416" y="4142596"/>
            <a:ext cx="2016224" cy="64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context.nextkey()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24287" y="4142596"/>
            <a:ext cx="150332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context.write(k,v)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9" name="直接箭头连接符 38"/>
          <p:cNvCxnSpPr>
            <a:stCxn id="37" idx="3"/>
            <a:endCxn id="36" idx="1"/>
          </p:cNvCxnSpPr>
          <p:nvPr/>
        </p:nvCxnSpPr>
        <p:spPr>
          <a:xfrm>
            <a:off x="3137640" y="4463782"/>
            <a:ext cx="332805" cy="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8" idx="1"/>
          </p:cNvCxnSpPr>
          <p:nvPr/>
        </p:nvCxnSpPr>
        <p:spPr>
          <a:xfrm>
            <a:off x="5846709" y="4466632"/>
            <a:ext cx="377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415" y="764704"/>
            <a:ext cx="333375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hadoop-mapreduce-client-core-2.6.5.jar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input  real&lt;&lt;【TextInputFormat】LineRecordReader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mapper</a:t>
            </a:r>
            <a:r>
              <a:rPr lang="zh-CN" altLang="en-US" sz="2000"/>
              <a:t>被反射</a:t>
            </a:r>
            <a:endParaRPr lang="en-US" altLang="zh-CN" sz="2000"/>
          </a:p>
          <a:p>
            <a:r>
              <a:rPr lang="en-US" altLang="zh-CN" sz="2000"/>
              <a:t>input = new </a:t>
            </a:r>
            <a:r>
              <a:rPr lang="en-US" altLang="zh-CN" sz="2000">
                <a:solidFill>
                  <a:srgbClr val="FF0000"/>
                </a:solidFill>
              </a:rPr>
              <a:t>NewTrackingRecordReader</a:t>
            </a:r>
            <a:r>
              <a:rPr lang="en-US" altLang="zh-CN" sz="2000"/>
              <a:t>&lt;INKEY,INVALUE&gt; (split, inputFormat, reporter, taskContext);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real</a:t>
            </a:r>
            <a:r>
              <a:rPr lang="zh-CN" altLang="en-US" sz="1600"/>
              <a:t>：</a:t>
            </a:r>
            <a:r>
              <a:rPr lang="en-US" altLang="zh-CN" sz="1600"/>
              <a:t>LineRecordReader(</a:t>
            </a:r>
            <a:r>
              <a:rPr lang="en-US" altLang="zh-CN"/>
              <a:t>TextInputFormat</a:t>
            </a:r>
            <a:r>
              <a:rPr lang="en-US" altLang="zh-CN" sz="1600"/>
              <a:t>)</a:t>
            </a:r>
          </a:p>
          <a:p>
            <a:pPr lvl="2"/>
            <a:r>
              <a:rPr lang="en-US" altLang="zh-CN" sz="1400"/>
              <a:t>nextKeyVlaue()</a:t>
            </a:r>
          </a:p>
          <a:p>
            <a:pPr lvl="3"/>
            <a:r>
              <a:rPr lang="en-US" altLang="zh-CN" sz="1200"/>
              <a:t>key,value</a:t>
            </a:r>
            <a:r>
              <a:rPr lang="zh-CN" altLang="en-US" sz="1200"/>
              <a:t>赋值（</a:t>
            </a:r>
            <a:r>
              <a:rPr lang="en-US" altLang="zh-CN" sz="1200"/>
              <a:t>pos</a:t>
            </a:r>
            <a:r>
              <a:rPr lang="zh-CN" altLang="en-US" sz="1200"/>
              <a:t>，</a:t>
            </a:r>
            <a:r>
              <a:rPr lang="en-US" altLang="zh-CN" sz="1200"/>
              <a:t>in.readline</a:t>
            </a:r>
            <a:r>
              <a:rPr lang="zh-CN" altLang="en-US" sz="1200"/>
              <a:t>）</a:t>
            </a:r>
            <a:endParaRPr lang="en-US" altLang="zh-CN" sz="1200"/>
          </a:p>
          <a:p>
            <a:pPr lvl="3"/>
            <a:r>
              <a:rPr lang="zh-CN" altLang="en-US" sz="1200"/>
              <a:t>布尔返回</a:t>
            </a:r>
            <a:endParaRPr lang="en-US" altLang="zh-CN" sz="1200"/>
          </a:p>
          <a:p>
            <a:pPr lvl="3"/>
            <a:r>
              <a:rPr lang="en-US" altLang="zh-CN" sz="1200"/>
              <a:t>pos</a:t>
            </a:r>
            <a:r>
              <a:rPr lang="zh-CN" altLang="en-US" sz="1200"/>
              <a:t>更新</a:t>
            </a:r>
            <a:endParaRPr lang="en-US" altLang="zh-CN" sz="1200"/>
          </a:p>
          <a:p>
            <a:pPr lvl="2"/>
            <a:r>
              <a:rPr lang="en-US" altLang="zh-CN" sz="1400"/>
              <a:t>getCurrentKey()</a:t>
            </a:r>
          </a:p>
          <a:p>
            <a:pPr lvl="2"/>
            <a:r>
              <a:rPr lang="en-US" altLang="zh-CN" sz="1400"/>
              <a:t>getCurrentValue()</a:t>
            </a:r>
          </a:p>
          <a:p>
            <a:pPr lvl="2"/>
            <a:r>
              <a:rPr lang="en-US" altLang="zh-CN" sz="1400"/>
              <a:t>in:SplitLineReader</a:t>
            </a:r>
          </a:p>
          <a:p>
            <a:r>
              <a:rPr lang="en-US" altLang="zh-CN"/>
              <a:t>input.initialize(split, mapperContext);</a:t>
            </a:r>
          </a:p>
          <a:p>
            <a:pPr lvl="1"/>
            <a:r>
              <a:rPr lang="en-US" altLang="zh-CN" sz="1600"/>
              <a:t>LineRecordReader. initialize</a:t>
            </a:r>
            <a:endParaRPr lang="en-US" altLang="zh-CN" sz="2000"/>
          </a:p>
          <a:p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if (start != 0) {      start += in.readLine(new Text(), 0, maxBytesToConsume(start));    }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this.pos = start;</a:t>
            </a:r>
          </a:p>
          <a:p>
            <a:pPr lvl="1"/>
            <a:r>
              <a:rPr lang="zh-CN" altLang="en-US" sz="1600"/>
              <a:t>本地化数据读取</a:t>
            </a:r>
            <a:endParaRPr lang="en-US" altLang="zh-CN" sz="16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反射</a:t>
            </a:r>
            <a:r>
              <a:rPr lang="en-US" altLang="zh-CN"/>
              <a:t>map</a:t>
            </a:r>
          </a:p>
          <a:p>
            <a:r>
              <a:rPr lang="zh-CN" altLang="en-US"/>
              <a:t>准备</a:t>
            </a:r>
            <a:r>
              <a:rPr lang="en-US" altLang="zh-CN"/>
              <a:t>input</a:t>
            </a:r>
          </a:p>
          <a:p>
            <a:pPr lvl="1"/>
            <a:r>
              <a:rPr lang="zh-CN" altLang="en-US"/>
              <a:t>本地读取（只读取自己计算的数据）</a:t>
            </a:r>
            <a:r>
              <a:rPr lang="en-US" altLang="zh-CN"/>
              <a:t>seek</a:t>
            </a:r>
          </a:p>
          <a:p>
            <a:pPr lvl="1"/>
            <a:r>
              <a:rPr lang="zh-CN" altLang="en-US"/>
              <a:t>首行放弃（非第一个</a:t>
            </a:r>
            <a:r>
              <a:rPr lang="en-US" altLang="zh-CN"/>
              <a:t>split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en-US" altLang="zh-CN"/>
              <a:t>pos</a:t>
            </a:r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/>
              <a:t>map</a:t>
            </a:r>
          </a:p>
          <a:p>
            <a:pPr lvl="1"/>
            <a:r>
              <a:rPr lang="en-US" altLang="zh-CN"/>
              <a:t>input. nextKeyVlaue()</a:t>
            </a:r>
          </a:p>
          <a:p>
            <a:pPr lvl="2"/>
            <a:r>
              <a:rPr lang="zh-CN" altLang="en-US"/>
              <a:t>更新</a:t>
            </a:r>
            <a:r>
              <a:rPr lang="en-US" altLang="zh-CN"/>
              <a:t>key </a:t>
            </a:r>
            <a:r>
              <a:rPr lang="zh-CN" altLang="en-US"/>
              <a:t>和 </a:t>
            </a:r>
            <a:r>
              <a:rPr lang="en-US" altLang="zh-CN"/>
              <a:t>value</a:t>
            </a:r>
          </a:p>
          <a:p>
            <a:pPr lvl="2"/>
            <a:r>
              <a:rPr lang="zh-CN" altLang="en-US"/>
              <a:t>通过</a:t>
            </a:r>
            <a:r>
              <a:rPr lang="en-US" altLang="zh-CN"/>
              <a:t>getCurrentKey()</a:t>
            </a:r>
            <a:r>
              <a:rPr lang="zh-CN" altLang="en-US"/>
              <a:t>，</a:t>
            </a:r>
            <a:r>
              <a:rPr lang="en-US" altLang="zh-CN"/>
              <a:t>getCurrentValue()</a:t>
            </a:r>
            <a:r>
              <a:rPr lang="zh-CN" altLang="en-US"/>
              <a:t>，取到更新后的值，传参给</a:t>
            </a:r>
            <a:r>
              <a:rPr lang="en-US" altLang="zh-CN"/>
              <a:t>map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context.write(k,v)</a:t>
            </a:r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output = new </a:t>
            </a:r>
            <a:r>
              <a:rPr lang="en-US" altLang="zh-CN" sz="1800">
                <a:solidFill>
                  <a:srgbClr val="FF0000"/>
                </a:solidFill>
              </a:rPr>
              <a:t>NewOutputCollector</a:t>
            </a:r>
            <a:r>
              <a:rPr lang="en-US" altLang="zh-CN" sz="1800"/>
              <a:t>(taskContext, job, umbilical, reporter);</a:t>
            </a:r>
          </a:p>
          <a:p>
            <a:pPr lvl="1"/>
            <a:r>
              <a:rPr lang="en-US" altLang="zh-CN"/>
              <a:t>partitioner =</a:t>
            </a:r>
            <a:r>
              <a:rPr lang="zh-CN" altLang="en-US"/>
              <a:t>自定义：</a:t>
            </a:r>
            <a:r>
              <a:rPr lang="en-US" altLang="zh-CN"/>
              <a:t>hashpartitioner</a:t>
            </a:r>
          </a:p>
          <a:p>
            <a:pPr lvl="1"/>
            <a:r>
              <a:rPr lang="en-US" altLang="zh-CN"/>
              <a:t>collector = createSortingCollector(job, reporter);</a:t>
            </a:r>
            <a:endParaRPr lang="en-US" altLang="zh-CN" sz="1400"/>
          </a:p>
          <a:p>
            <a:pPr lvl="2"/>
            <a:r>
              <a:rPr lang="en-US" altLang="zh-CN" sz="1200"/>
              <a:t>MapOutputBuffer.init()</a:t>
            </a:r>
          </a:p>
          <a:p>
            <a:pPr lvl="3"/>
            <a:r>
              <a:rPr lang="zh-CN" altLang="en-US" sz="1000"/>
              <a:t>阈值：</a:t>
            </a:r>
            <a:r>
              <a:rPr lang="en-US" altLang="zh-CN" sz="1000"/>
              <a:t>80%</a:t>
            </a:r>
          </a:p>
          <a:p>
            <a:pPr lvl="3"/>
            <a:r>
              <a:rPr lang="en-US" altLang="zh-CN" sz="1000"/>
              <a:t>size</a:t>
            </a:r>
            <a:r>
              <a:rPr lang="zh-CN" altLang="en-US" sz="1000"/>
              <a:t>：</a:t>
            </a:r>
            <a:r>
              <a:rPr lang="en-US" altLang="zh-CN" sz="1000"/>
              <a:t>100MB</a:t>
            </a: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【sorter</a:t>
            </a:r>
            <a:r>
              <a:rPr lang="zh-CN" altLang="en-US" sz="1000">
                <a:solidFill>
                  <a:srgbClr val="FF0000"/>
                </a:solidFill>
              </a:rPr>
              <a:t>：</a:t>
            </a:r>
            <a:r>
              <a:rPr lang="en-US" altLang="zh-CN" sz="1000">
                <a:solidFill>
                  <a:srgbClr val="FF0000"/>
                </a:solidFill>
              </a:rPr>
              <a:t>QuickSort</a:t>
            </a:r>
            <a:r>
              <a:rPr lang="zh-CN" altLang="en-US" sz="1000">
                <a:solidFill>
                  <a:srgbClr val="FF0000"/>
                </a:solidFill>
              </a:rPr>
              <a:t>算法</a:t>
            </a:r>
            <a:r>
              <a:rPr lang="en-US" altLang="zh-CN" sz="1000">
                <a:solidFill>
                  <a:srgbClr val="FF0000"/>
                </a:solidFill>
              </a:rPr>
              <a:t>】</a:t>
            </a:r>
          </a:p>
          <a:p>
            <a:pPr lvl="3"/>
            <a:r>
              <a:rPr lang="zh-CN" altLang="en-US" sz="1000"/>
              <a:t>环形缓冲区：字节数组</a:t>
            </a:r>
            <a:endParaRPr lang="en-US" altLang="zh-CN" sz="1000"/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comparator</a:t>
            </a:r>
            <a:r>
              <a:rPr lang="en-US" altLang="zh-CN"/>
              <a:t> = job.getOutputKeyComparator();</a:t>
            </a:r>
          </a:p>
          <a:p>
            <a:pPr lvl="4"/>
            <a:r>
              <a:rPr lang="zh-CN" altLang="en-US" sz="1000"/>
              <a:t>先取用户单独设置的比较器</a:t>
            </a:r>
            <a:endParaRPr lang="en-US" altLang="zh-CN" sz="1000"/>
          </a:p>
          <a:p>
            <a:pPr lvl="4"/>
            <a:r>
              <a:rPr lang="zh-CN" altLang="en-US" sz="1000"/>
              <a:t>再取</a:t>
            </a:r>
            <a:r>
              <a:rPr lang="en-US" altLang="zh-CN" sz="1000"/>
              <a:t>map</a:t>
            </a:r>
            <a:r>
              <a:rPr lang="zh-CN" altLang="en-US" sz="1000"/>
              <a:t>输出</a:t>
            </a:r>
            <a:r>
              <a:rPr lang="en-US" altLang="zh-CN" sz="1000"/>
              <a:t>key</a:t>
            </a:r>
            <a:r>
              <a:rPr lang="zh-CN" altLang="en-US" sz="1000"/>
              <a:t>的比较器</a:t>
            </a:r>
            <a:endParaRPr lang="en-US" altLang="zh-CN" sz="1000"/>
          </a:p>
          <a:p>
            <a:pPr lvl="3"/>
            <a:r>
              <a:rPr lang="en-US" altLang="zh-CN" sz="1200"/>
              <a:t>minSpillsForCombine = job.getInt(JobContext.</a:t>
            </a:r>
            <a:r>
              <a:rPr lang="en-US" altLang="zh-CN" sz="1200" b="1" i="1"/>
              <a:t>MAP_COMBINE_MIN_SPILLS, 3);</a:t>
            </a:r>
            <a:endParaRPr lang="en-US" altLang="zh-CN" sz="700"/>
          </a:p>
          <a:p>
            <a:pPr lvl="3"/>
            <a:r>
              <a:rPr lang="en-US" altLang="zh-CN" sz="1000"/>
              <a:t>spillThread</a:t>
            </a:r>
            <a:r>
              <a:rPr lang="zh-CN" altLang="en-US" sz="1000"/>
              <a:t>：</a:t>
            </a:r>
            <a:endParaRPr lang="en-US" altLang="zh-CN" sz="1000"/>
          </a:p>
          <a:p>
            <a:pPr lvl="4"/>
            <a:r>
              <a:rPr lang="en-US" altLang="zh-CN" sz="1000"/>
              <a:t>sort</a:t>
            </a:r>
          </a:p>
          <a:p>
            <a:pPr lvl="4"/>
            <a:r>
              <a:rPr lang="en-US" altLang="zh-CN" sz="1000"/>
              <a:t>combiner</a:t>
            </a:r>
          </a:p>
          <a:p>
            <a:pPr lvl="4"/>
            <a:r>
              <a:rPr lang="en-US" altLang="zh-CN" sz="1000"/>
              <a:t>spill</a:t>
            </a:r>
          </a:p>
          <a:p>
            <a:pPr lvl="1"/>
            <a:r>
              <a:rPr lang="en-US" altLang="zh-CN" sz="1400"/>
              <a:t>write(k,v)</a:t>
            </a:r>
          </a:p>
          <a:p>
            <a:pPr lvl="2"/>
            <a:r>
              <a:rPr lang="en-US" altLang="zh-CN" sz="1200"/>
              <a:t>collector.collect(k,v,</a:t>
            </a:r>
            <a:r>
              <a:rPr lang="en-US" altLang="zh-CN" sz="1200">
                <a:solidFill>
                  <a:srgbClr val="FF0000"/>
                </a:solidFill>
              </a:rPr>
              <a:t>p</a:t>
            </a:r>
            <a:r>
              <a:rPr lang="en-US" altLang="zh-CN" sz="1200"/>
              <a:t>)</a:t>
            </a:r>
          </a:p>
          <a:p>
            <a:pPr lvl="1"/>
            <a:r>
              <a:rPr lang="en-US" altLang="zh-CN"/>
              <a:t> </a:t>
            </a:r>
            <a:r>
              <a:rPr lang="en-US" altLang="zh-CN" sz="1800"/>
              <a:t>output.close(mapperContext);</a:t>
            </a:r>
          </a:p>
          <a:p>
            <a:pPr lvl="2"/>
            <a:r>
              <a:rPr lang="en-US" altLang="zh-CN" sz="1600"/>
              <a:t>sortAndSpill();</a:t>
            </a:r>
          </a:p>
          <a:p>
            <a:pPr lvl="2"/>
            <a:r>
              <a:rPr lang="en-US" altLang="zh-CN" sz="1600"/>
              <a:t>mergeParts();</a:t>
            </a:r>
          </a:p>
          <a:p>
            <a:pPr lvl="3"/>
            <a:r>
              <a:rPr lang="en-US" altLang="zh-CN" sz="1400"/>
              <a:t>numSpills &lt; minSpillsForCombine</a:t>
            </a:r>
            <a:endParaRPr lang="zh-CN" alt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1815"/>
          </a:xfrm>
        </p:spPr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/>
              <a:t>整体框架描述</a:t>
            </a:r>
            <a:endParaRPr lang="en-US" altLang="zh-CN" sz="2000"/>
          </a:p>
          <a:p>
            <a:r>
              <a:rPr lang="zh-CN" altLang="en-US" sz="2000"/>
              <a:t>搭建环境 </a:t>
            </a:r>
            <a:r>
              <a:rPr lang="en-US" altLang="zh-CN" sz="2000"/>
              <a:t>&amp; hadoop-mapreduce-examples-2.6.5.jar</a:t>
            </a:r>
          </a:p>
          <a:p>
            <a:r>
              <a:rPr lang="en-US" altLang="zh-CN" sz="2000"/>
              <a:t>MR</a:t>
            </a:r>
            <a:r>
              <a:rPr lang="zh-CN" altLang="en-US" sz="2000"/>
              <a:t>设计理念</a:t>
            </a:r>
            <a:endParaRPr lang="en-US" altLang="zh-CN" sz="2000"/>
          </a:p>
          <a:p>
            <a:r>
              <a:rPr lang="zh-CN" altLang="en-US" sz="2000"/>
              <a:t>手动实现</a:t>
            </a:r>
            <a:r>
              <a:rPr lang="en-US" altLang="zh-CN" sz="2000"/>
              <a:t>WordCount</a:t>
            </a:r>
            <a:r>
              <a:rPr lang="zh-CN" altLang="en-US" sz="2000"/>
              <a:t>：粗粒度介绍计算框架</a:t>
            </a:r>
            <a:endParaRPr lang="en-US" altLang="zh-CN" sz="2000"/>
          </a:p>
          <a:p>
            <a:r>
              <a:rPr lang="zh-CN" altLang="en-US" sz="2000"/>
              <a:t>源码分析</a:t>
            </a:r>
            <a:endParaRPr lang="en-US" altLang="zh-CN" sz="2000"/>
          </a:p>
          <a:p>
            <a:r>
              <a:rPr lang="zh-CN" altLang="en-US" sz="2000"/>
              <a:t>天气案例：细粒度介绍计算框架</a:t>
            </a:r>
            <a:endParaRPr lang="en-US" altLang="zh-CN" sz="2000"/>
          </a:p>
          <a:p>
            <a:r>
              <a:rPr lang="en-US" altLang="zh-CN" sz="2000"/>
              <a:t>FOF</a:t>
            </a:r>
            <a:r>
              <a:rPr lang="zh-CN" altLang="en-US" sz="2000"/>
              <a:t>案例：</a:t>
            </a:r>
            <a:r>
              <a:rPr lang="en-US" altLang="zh-CN" sz="2000"/>
              <a:t>MR</a:t>
            </a:r>
            <a:r>
              <a:rPr lang="zh-CN" altLang="en-US" sz="2000"/>
              <a:t>与数据模型</a:t>
            </a:r>
            <a:endParaRPr lang="en-US" altLang="zh-CN" sz="2000"/>
          </a:p>
          <a:p>
            <a:r>
              <a:rPr lang="en-US" altLang="zh-CN" sz="2000"/>
              <a:t>PageRank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TFIDF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ItemCF</a:t>
            </a:r>
            <a:r>
              <a:rPr lang="zh-CN" altLang="en-US" sz="2000"/>
              <a:t>案例：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查看</a:t>
            </a:r>
            <a:r>
              <a:rPr lang="en-US" altLang="zh-CN" sz="1800"/>
              <a:t>Mapper</a:t>
            </a:r>
            <a:r>
              <a:rPr lang="zh-CN" altLang="en-US" sz="1800"/>
              <a:t>类：</a:t>
            </a:r>
            <a:endParaRPr lang="en-US" altLang="zh-CN" sz="1800"/>
          </a:p>
          <a:p>
            <a:pPr lvl="1"/>
            <a:r>
              <a:rPr lang="en-US" altLang="zh-CN" sz="1600"/>
              <a:t>while (context.</a:t>
            </a:r>
            <a:r>
              <a:rPr lang="en-US" altLang="zh-CN" sz="1600">
                <a:solidFill>
                  <a:srgbClr val="FF0000"/>
                </a:solidFill>
              </a:rPr>
              <a:t>nextKeyValue</a:t>
            </a:r>
            <a:r>
              <a:rPr lang="en-US" altLang="zh-CN" sz="1600"/>
              <a:t>()) {</a:t>
            </a:r>
          </a:p>
          <a:p>
            <a:pPr lvl="1"/>
            <a:r>
              <a:rPr lang="en-US" altLang="zh-CN" sz="1600"/>
              <a:t>        map(context.</a:t>
            </a:r>
            <a:r>
              <a:rPr lang="en-US" altLang="zh-CN" sz="1600">
                <a:solidFill>
                  <a:srgbClr val="FF0000"/>
                </a:solidFill>
              </a:rPr>
              <a:t>getCurrentKey</a:t>
            </a:r>
            <a:r>
              <a:rPr lang="en-US" altLang="zh-CN" sz="1600"/>
              <a:t>(), context.</a:t>
            </a:r>
            <a:r>
              <a:rPr lang="en-US" altLang="zh-CN" sz="1600">
                <a:solidFill>
                  <a:srgbClr val="FF0000"/>
                </a:solidFill>
              </a:rPr>
              <a:t>getCurrentValue</a:t>
            </a:r>
            <a:r>
              <a:rPr lang="en-US" altLang="zh-CN" sz="1600"/>
              <a:t>(), context);</a:t>
            </a:r>
          </a:p>
          <a:p>
            <a:pPr lvl="1"/>
            <a:r>
              <a:rPr lang="en-US" altLang="zh-CN" sz="1600"/>
              <a:t>}</a:t>
            </a:r>
          </a:p>
          <a:p>
            <a:pPr lvl="1"/>
            <a:endParaRPr lang="en-US" altLang="zh-CN" sz="1600"/>
          </a:p>
          <a:p>
            <a:pPr lvl="1"/>
            <a:r>
              <a:rPr lang="en-US" altLang="zh-CN" sz="1600"/>
              <a:t>context.</a:t>
            </a:r>
            <a:r>
              <a:rPr lang="en-US" altLang="zh-CN" sz="1600">
                <a:solidFill>
                  <a:srgbClr val="FF0000"/>
                </a:solidFill>
              </a:rPr>
              <a:t>write</a:t>
            </a:r>
            <a:r>
              <a:rPr lang="en-US" altLang="zh-CN" sz="1600"/>
              <a:t>(key,value);</a:t>
            </a:r>
          </a:p>
          <a:p>
            <a:pPr lvl="1"/>
            <a:endParaRPr lang="en-US" altLang="zh-CN" sz="1600"/>
          </a:p>
          <a:p>
            <a:r>
              <a:rPr lang="en-US" altLang="zh-CN" sz="2000"/>
              <a:t>Map</a:t>
            </a:r>
            <a:r>
              <a:rPr lang="zh-CN" altLang="en-US" sz="2000"/>
              <a:t>环节：</a:t>
            </a:r>
            <a:endParaRPr lang="en-US" altLang="zh-CN" sz="2000"/>
          </a:p>
          <a:p>
            <a:pPr lvl="1"/>
            <a:r>
              <a:rPr lang="zh-CN" altLang="en-US" sz="1600"/>
              <a:t>输入来自哪里？</a:t>
            </a:r>
            <a:endParaRPr lang="en-US" altLang="zh-CN" sz="1600"/>
          </a:p>
          <a:p>
            <a:pPr lvl="1"/>
            <a:r>
              <a:rPr lang="zh-CN" altLang="en-US" sz="1600"/>
              <a:t>输出去向哪里？</a:t>
            </a:r>
            <a:endParaRPr lang="en-US" altLang="zh-CN" sz="16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框架：</a:t>
            </a:r>
            <a:r>
              <a:rPr lang="en-US" altLang="zh-CN"/>
              <a:t>MapTask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run-&gt;runNewMapper</a:t>
            </a:r>
            <a:endParaRPr lang="en-US" altLang="zh-CN" sz="1800"/>
          </a:p>
          <a:p>
            <a:pPr lvl="1"/>
            <a:r>
              <a:rPr lang="en-US" altLang="zh-CN" sz="1600"/>
              <a:t>mapper</a:t>
            </a:r>
          </a:p>
          <a:p>
            <a:pPr lvl="1"/>
            <a:r>
              <a:rPr lang="en-US" altLang="zh-CN" sz="1600"/>
              <a:t>inputFormat</a:t>
            </a:r>
            <a:r>
              <a:rPr lang="zh-CN" altLang="en-US" sz="1600"/>
              <a:t>：：</a:t>
            </a:r>
            <a:r>
              <a:rPr lang="en-US" altLang="zh-CN" sz="1600">
                <a:solidFill>
                  <a:srgbClr val="FF0000"/>
                </a:solidFill>
              </a:rPr>
              <a:t>TextInputFormat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split</a:t>
            </a:r>
            <a:r>
              <a:rPr lang="zh-CN" altLang="en-US" sz="1600">
                <a:solidFill>
                  <a:srgbClr val="FF0000"/>
                </a:solidFill>
              </a:rPr>
              <a:t>：：</a:t>
            </a:r>
            <a:r>
              <a:rPr lang="en-US" altLang="zh-CN" sz="1600">
                <a:solidFill>
                  <a:srgbClr val="FF0000"/>
                </a:solidFill>
              </a:rPr>
              <a:t>blocklocation</a:t>
            </a:r>
          </a:p>
          <a:p>
            <a:pPr lvl="1"/>
            <a:r>
              <a:rPr lang="en-US" altLang="zh-CN" sz="1600"/>
              <a:t>RecordReader</a:t>
            </a:r>
            <a:r>
              <a:rPr lang="zh-CN" altLang="en-US" sz="1600"/>
              <a:t>：：</a:t>
            </a:r>
            <a:r>
              <a:rPr lang="en-US" altLang="zh-CN" sz="1600">
                <a:solidFill>
                  <a:srgbClr val="FF0000"/>
                </a:solidFill>
              </a:rPr>
              <a:t>input</a:t>
            </a:r>
          </a:p>
          <a:p>
            <a:pPr lvl="1"/>
            <a:r>
              <a:rPr lang="en-US" altLang="zh-CN" sz="1600"/>
              <a:t>NewOutputCollector</a:t>
            </a:r>
            <a:r>
              <a:rPr lang="zh-CN" altLang="en-US" sz="1600"/>
              <a:t>：：</a:t>
            </a:r>
            <a:r>
              <a:rPr lang="en-US" altLang="zh-CN" sz="1600">
                <a:solidFill>
                  <a:srgbClr val="FF0000"/>
                </a:solidFill>
              </a:rPr>
              <a:t>output</a:t>
            </a:r>
          </a:p>
          <a:p>
            <a:pPr lvl="1"/>
            <a:r>
              <a:rPr lang="en-US" altLang="zh-CN" sz="1600"/>
              <a:t>MapContextImpl</a:t>
            </a:r>
            <a:r>
              <a:rPr lang="zh-CN" altLang="en-US" sz="1600"/>
              <a:t>：：</a:t>
            </a:r>
            <a:r>
              <a:rPr lang="en-US" altLang="zh-CN" sz="1600"/>
              <a:t>mapContext</a:t>
            </a:r>
          </a:p>
          <a:p>
            <a:pPr lvl="1"/>
            <a:r>
              <a:rPr lang="en-US" altLang="zh-CN" sz="1600"/>
              <a:t>mapperContext</a:t>
            </a:r>
          </a:p>
          <a:p>
            <a:pPr lvl="1"/>
            <a:endParaRPr lang="en-US" altLang="zh-CN" sz="1600"/>
          </a:p>
          <a:p>
            <a:pPr lvl="1"/>
            <a:r>
              <a:rPr lang="en-US" altLang="zh-CN" sz="1600"/>
              <a:t>input.</a:t>
            </a:r>
            <a:r>
              <a:rPr lang="en-US" altLang="zh-CN" sz="1600">
                <a:solidFill>
                  <a:srgbClr val="FF0000"/>
                </a:solidFill>
              </a:rPr>
              <a:t>initialize</a:t>
            </a:r>
            <a:r>
              <a:rPr lang="en-US" altLang="zh-CN" sz="1600"/>
              <a:t>(split, mapperContext);</a:t>
            </a:r>
          </a:p>
          <a:p>
            <a:pPr lvl="1"/>
            <a:r>
              <a:rPr lang="en-US" altLang="zh-CN" sz="1600"/>
              <a:t>mapper.</a:t>
            </a:r>
            <a:r>
              <a:rPr lang="en-US" altLang="zh-CN" sz="1600">
                <a:solidFill>
                  <a:srgbClr val="FF0000"/>
                </a:solidFill>
              </a:rPr>
              <a:t>run</a:t>
            </a:r>
            <a:r>
              <a:rPr lang="en-US" altLang="zh-CN" sz="1600"/>
              <a:t>(mapperContext);</a:t>
            </a:r>
          </a:p>
          <a:p>
            <a:pPr lvl="1"/>
            <a:r>
              <a:rPr lang="en-US" altLang="zh-CN" sz="1600"/>
              <a:t>output.</a:t>
            </a:r>
            <a:r>
              <a:rPr lang="en-US" altLang="zh-CN" sz="1600">
                <a:solidFill>
                  <a:srgbClr val="FF0000"/>
                </a:solidFill>
              </a:rPr>
              <a:t>close</a:t>
            </a:r>
            <a:r>
              <a:rPr lang="en-US" altLang="zh-CN" sz="1600"/>
              <a:t>(mapperContext);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分析输入：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237204"/>
          </a:xfrm>
        </p:spPr>
        <p:txBody>
          <a:bodyPr/>
          <a:lstStyle/>
          <a:p>
            <a:r>
              <a:rPr lang="en-US" altLang="zh-CN" sz="1600"/>
              <a:t>input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400"/>
              <a:t>real = inputFormat.createRecordReader(split, taskContext);</a:t>
            </a:r>
          </a:p>
          <a:p>
            <a:pPr lvl="1"/>
            <a:r>
              <a:rPr lang="en-US" altLang="zh-CN" sz="1400"/>
              <a:t>new LineRecordReader(recordDelimiterBytes);</a:t>
            </a:r>
          </a:p>
          <a:p>
            <a:r>
              <a:rPr lang="en-US" altLang="zh-CN" sz="1800"/>
              <a:t>input.initialize</a:t>
            </a:r>
          </a:p>
          <a:p>
            <a:pPr lvl="1"/>
            <a:r>
              <a:rPr lang="en-US" altLang="zh-CN" sz="1400"/>
              <a:t>start = split.getStart();</a:t>
            </a:r>
          </a:p>
          <a:p>
            <a:pPr lvl="1"/>
            <a:r>
              <a:rPr lang="en-US" altLang="zh-CN" sz="1400"/>
              <a:t>end = start + split.getLength();</a:t>
            </a:r>
          </a:p>
          <a:p>
            <a:pPr lvl="1"/>
            <a:r>
              <a:rPr lang="en-US" altLang="zh-CN" sz="1400"/>
              <a:t>file = split.getPath();</a:t>
            </a:r>
          </a:p>
          <a:p>
            <a:pPr lvl="1"/>
            <a:r>
              <a:rPr lang="en-US" altLang="zh-CN" sz="1400"/>
              <a:t>fileIn.seek(start);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in</a:t>
            </a:r>
            <a:r>
              <a:rPr lang="en-US" altLang="zh-CN" sz="1400"/>
              <a:t> = new UncompressedSplitLineReader(fileIn, job, this.recordDelimiterBytes, split.getLength());</a:t>
            </a:r>
          </a:p>
          <a:p>
            <a:pPr lvl="1"/>
            <a:r>
              <a:rPr lang="en-US" altLang="zh-CN" sz="1400"/>
              <a:t>if (</a:t>
            </a:r>
            <a:r>
              <a:rPr lang="en-US" altLang="zh-CN" sz="1400">
                <a:solidFill>
                  <a:srgbClr val="FF0000"/>
                </a:solidFill>
              </a:rPr>
              <a:t>start != 0</a:t>
            </a:r>
            <a:r>
              <a:rPr lang="en-US" altLang="zh-CN" sz="1400"/>
              <a:t>) {</a:t>
            </a:r>
          </a:p>
          <a:p>
            <a:pPr lvl="1"/>
            <a:r>
              <a:rPr lang="en-US" altLang="zh-CN" sz="1400"/>
              <a:t>      start += in.readLine(</a:t>
            </a:r>
            <a:r>
              <a:rPr lang="en-US" altLang="zh-CN" sz="1400">
                <a:solidFill>
                  <a:srgbClr val="FF0000"/>
                </a:solidFill>
              </a:rPr>
              <a:t>new Text(), </a:t>
            </a:r>
            <a:r>
              <a:rPr lang="en-US" altLang="zh-CN" sz="1400"/>
              <a:t>0, maxBytesToConsume(start));</a:t>
            </a:r>
          </a:p>
          <a:p>
            <a:pPr lvl="1"/>
            <a:r>
              <a:rPr lang="en-US" altLang="zh-CN" sz="1400"/>
              <a:t>}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pos = start;</a:t>
            </a:r>
          </a:p>
          <a:p>
            <a:r>
              <a:rPr lang="en-US" altLang="zh-CN" sz="1800">
                <a:solidFill>
                  <a:srgbClr val="080808"/>
                </a:solidFill>
              </a:rPr>
              <a:t>nextKeyValue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key</a:t>
            </a:r>
            <a:r>
              <a:rPr lang="en-US" altLang="zh-CN" sz="1400">
                <a:solidFill>
                  <a:srgbClr val="080808"/>
                </a:solidFill>
              </a:rPr>
              <a:t>.set(pos);</a:t>
            </a:r>
          </a:p>
          <a:p>
            <a:pPr lvl="1"/>
            <a:r>
              <a:rPr lang="en-US" altLang="zh-CN" sz="1400">
                <a:solidFill>
                  <a:srgbClr val="080808"/>
                </a:solidFill>
              </a:rPr>
              <a:t>in.readLine(</a:t>
            </a:r>
            <a:r>
              <a:rPr lang="en-US" altLang="zh-CN" sz="1400">
                <a:solidFill>
                  <a:srgbClr val="FF0000"/>
                </a:solidFill>
              </a:rPr>
              <a:t>value</a:t>
            </a:r>
            <a:r>
              <a:rPr lang="en-US" altLang="zh-CN" sz="1400">
                <a:solidFill>
                  <a:srgbClr val="080808"/>
                </a:solidFill>
              </a:rPr>
              <a:t>, maxLineLength, maxBytesToConsume(pos));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getCurrentKey()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getCurrentValue()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split</a:t>
            </a:r>
            <a:r>
              <a:rPr lang="zh-CN" altLang="en-US"/>
              <a:t>对应一个</a:t>
            </a:r>
            <a:r>
              <a:rPr lang="en-US" altLang="zh-CN"/>
              <a:t>map</a:t>
            </a:r>
          </a:p>
          <a:p>
            <a:r>
              <a:rPr lang="en-US" altLang="zh-CN"/>
              <a:t>split</a:t>
            </a:r>
            <a:r>
              <a:rPr lang="zh-CN" altLang="en-US"/>
              <a:t>的大小在运行时改变</a:t>
            </a:r>
            <a:endParaRPr lang="en-US" altLang="zh-CN"/>
          </a:p>
          <a:p>
            <a:r>
              <a:rPr lang="zh-CN" altLang="en-US"/>
              <a:t>对于文本类输入，断行的处理机制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output</a:t>
            </a:r>
          </a:p>
          <a:p>
            <a:pPr lvl="1"/>
            <a:r>
              <a:rPr lang="en-US" altLang="zh-CN" sz="1400"/>
              <a:t>collector = </a:t>
            </a:r>
            <a:r>
              <a:rPr lang="en-US" altLang="zh-CN" sz="1400">
                <a:solidFill>
                  <a:srgbClr val="FF0000"/>
                </a:solidFill>
              </a:rPr>
              <a:t>createSortingCollector(job, reporter);</a:t>
            </a:r>
          </a:p>
          <a:p>
            <a:pPr lvl="1"/>
            <a:r>
              <a:rPr lang="en-US" altLang="zh-CN" sz="1400"/>
              <a:t>partitions = jobContext.getNumReduceTasks();</a:t>
            </a:r>
          </a:p>
          <a:p>
            <a:pPr lvl="1"/>
            <a:r>
              <a:rPr lang="en-US" altLang="zh-CN" sz="1400"/>
              <a:t>partitioner</a:t>
            </a:r>
            <a:r>
              <a:rPr lang="zh-CN" altLang="en-US" sz="1400"/>
              <a:t>：：</a:t>
            </a:r>
            <a:r>
              <a:rPr lang="en-US" altLang="zh-CN" sz="1400"/>
              <a:t>0</a:t>
            </a:r>
            <a:r>
              <a:rPr lang="zh-CN" altLang="en-US" sz="1400"/>
              <a:t>，</a:t>
            </a:r>
            <a:r>
              <a:rPr lang="en-US" altLang="zh-CN" sz="1400"/>
              <a:t>hash</a:t>
            </a:r>
            <a:r>
              <a:rPr lang="zh-CN" altLang="en-US" sz="1400"/>
              <a:t>，自定义</a:t>
            </a:r>
            <a:endParaRPr lang="en-US" altLang="zh-CN" sz="1400"/>
          </a:p>
          <a:p>
            <a:r>
              <a:rPr lang="en-US" altLang="zh-CN" sz="1800"/>
              <a:t>createSortingCollector</a:t>
            </a:r>
          </a:p>
          <a:p>
            <a:pPr lvl="1"/>
            <a:r>
              <a:rPr lang="en-US" altLang="zh-CN" sz="1400"/>
              <a:t>MapOutputBuffer</a:t>
            </a:r>
          </a:p>
          <a:p>
            <a:r>
              <a:rPr lang="en-US" altLang="zh-CN" sz="1800"/>
              <a:t>MapOutputBuffer</a:t>
            </a:r>
            <a:r>
              <a:rPr lang="zh-CN" altLang="en-US" sz="1800"/>
              <a:t>：：</a:t>
            </a:r>
            <a:r>
              <a:rPr lang="en-US" altLang="zh-CN" sz="1800"/>
              <a:t>init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sortmb = job.getInt(JobContext.IO_SORT_MB, 100);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spillper = job.getFloat(JobContext.MAP_SORT_SPILL_PERCENT, (float)0.8)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sorter </a:t>
            </a:r>
            <a:r>
              <a:rPr lang="en-US" altLang="zh-CN" sz="1400"/>
              <a:t>= ReflectionUtils.newInstance(job.getClass("map.sort.class",</a:t>
            </a:r>
          </a:p>
          <a:p>
            <a:pPr lvl="1"/>
            <a:r>
              <a:rPr lang="en-US" altLang="zh-CN" sz="1400"/>
              <a:t>            </a:t>
            </a:r>
            <a:r>
              <a:rPr lang="en-US" altLang="zh-CN" sz="1400">
                <a:solidFill>
                  <a:srgbClr val="FF0000"/>
                </a:solidFill>
              </a:rPr>
              <a:t>QuickSort.class</a:t>
            </a:r>
            <a:r>
              <a:rPr lang="en-US" altLang="zh-CN" sz="1400"/>
              <a:t>, IndexedSorter.class), job);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comparator</a:t>
            </a:r>
            <a:r>
              <a:rPr lang="en-US" altLang="zh-CN" sz="1400"/>
              <a:t> = job.getOutputKeyComparator();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combinerRunner</a:t>
            </a:r>
            <a:r>
              <a:rPr lang="en-US" altLang="zh-CN" sz="1400"/>
              <a:t> = CombinerRunner.create(job, getTaskID(), </a:t>
            </a:r>
          </a:p>
          <a:p>
            <a:pPr lvl="1"/>
            <a:r>
              <a:rPr lang="en-US" altLang="zh-CN" sz="1400"/>
              <a:t>                                             combineInputCounter,</a:t>
            </a:r>
          </a:p>
          <a:p>
            <a:pPr lvl="1"/>
            <a:r>
              <a:rPr lang="en-US" altLang="zh-CN" sz="1400"/>
              <a:t>                                             reporter, null);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minSpillsForCombine</a:t>
            </a:r>
            <a:r>
              <a:rPr lang="en-US" altLang="zh-CN" sz="1400"/>
              <a:t> = job.getInt(JobContext.MAP_COMBINE_MIN_SPILLS, 3);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spillThread</a:t>
            </a:r>
            <a:r>
              <a:rPr lang="en-US" altLang="zh-CN" sz="1400"/>
              <a:t>.start();</a:t>
            </a:r>
            <a:r>
              <a:rPr lang="zh-CN" altLang="en-US" sz="1400"/>
              <a:t>：：</a:t>
            </a:r>
            <a:r>
              <a:rPr lang="en-US" altLang="zh-CN" sz="1400">
                <a:solidFill>
                  <a:srgbClr val="FF0000"/>
                </a:solidFill>
              </a:rPr>
              <a:t>sortAndSpill();</a:t>
            </a:r>
          </a:p>
          <a:p>
            <a:pPr lvl="2"/>
            <a:r>
              <a:rPr lang="zh-CN" altLang="en-US" sz="1200">
                <a:solidFill>
                  <a:srgbClr val="FF0000"/>
                </a:solidFill>
              </a:rPr>
              <a:t>追踪</a:t>
            </a:r>
            <a:r>
              <a:rPr lang="en-US" altLang="zh-CN" sz="1200">
                <a:solidFill>
                  <a:srgbClr val="FF0000"/>
                </a:solidFill>
              </a:rPr>
              <a:t>sort</a:t>
            </a:r>
            <a:r>
              <a:rPr lang="zh-CN" altLang="en-US" sz="1200">
                <a:solidFill>
                  <a:srgbClr val="FF0000"/>
                </a:solidFill>
              </a:rPr>
              <a:t>阶段</a:t>
            </a:r>
            <a:r>
              <a:rPr lang="en-US" altLang="zh-CN" sz="1200">
                <a:solidFill>
                  <a:srgbClr val="FF0000"/>
                </a:solidFill>
              </a:rPr>
              <a:t>QuickSort.class</a:t>
            </a:r>
            <a:r>
              <a:rPr lang="zh-CN" altLang="en-US" sz="1200">
                <a:solidFill>
                  <a:srgbClr val="FF0000"/>
                </a:solidFill>
              </a:rPr>
              <a:t>所使用的比较器</a:t>
            </a:r>
            <a:endParaRPr lang="en-US" altLang="zh-CN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combiner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sortAndSpill()</a:t>
            </a:r>
          </a:p>
          <a:p>
            <a:pPr lvl="1"/>
            <a:r>
              <a:rPr lang="en-US" altLang="zh-CN"/>
              <a:t>sorter.sort(MapOutputBuffer.this, mstart, mend, reporter);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656" y="299695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output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514" y="2636912"/>
            <a:ext cx="437387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NewOutputCollector</a:t>
            </a: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collector 》》》》MapOutputBuffer</a:t>
            </a: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write----collector.collect(k,v,p)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131840" y="3320988"/>
            <a:ext cx="52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11" idx="0"/>
          </p:cNvCxnSpPr>
          <p:nvPr/>
        </p:nvCxnSpPr>
        <p:spPr>
          <a:xfrm>
            <a:off x="2303748" y="3645024"/>
            <a:ext cx="0" cy="84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75656" y="4487727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3357" y="4466195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sortAndSpill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5841449" y="4005064"/>
            <a:ext cx="0" cy="461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81220"/>
          </a:xfrm>
        </p:spPr>
        <p:txBody>
          <a:bodyPr/>
          <a:lstStyle/>
          <a:p>
            <a:r>
              <a:rPr lang="en-US" altLang="zh-CN" sz="2000"/>
              <a:t>NewOutputCollector</a:t>
            </a:r>
            <a:r>
              <a:rPr lang="zh-CN" altLang="en-US" sz="2000"/>
              <a:t>：：</a:t>
            </a:r>
            <a:r>
              <a:rPr lang="en-US" altLang="zh-CN" sz="2000"/>
              <a:t>write</a:t>
            </a:r>
          </a:p>
          <a:p>
            <a:pPr lvl="1"/>
            <a:r>
              <a:rPr lang="en-US" altLang="zh-CN" sz="1800"/>
              <a:t>collector.collect(key, value,</a:t>
            </a:r>
          </a:p>
          <a:p>
            <a:pPr lvl="1"/>
            <a:r>
              <a:rPr lang="en-US" altLang="zh-CN" sz="1800"/>
              <a:t>                        partitioner.getPartition(key, value, partitions));</a:t>
            </a:r>
          </a:p>
          <a:p>
            <a:r>
              <a:rPr lang="en-US" altLang="zh-CN"/>
              <a:t>output.close</a:t>
            </a:r>
          </a:p>
          <a:p>
            <a:pPr lvl="1"/>
            <a:r>
              <a:rPr lang="en-US" altLang="zh-CN" sz="1800"/>
              <a:t>collector.flush();</a:t>
            </a:r>
          </a:p>
          <a:p>
            <a:pPr lvl="2"/>
            <a:r>
              <a:rPr lang="en-US" altLang="zh-CN" sz="1600"/>
              <a:t>mergeParts();</a:t>
            </a:r>
          </a:p>
          <a:p>
            <a:r>
              <a:rPr lang="en-US" altLang="zh-CN" sz="2200"/>
              <a:t>mergeParts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kvIter</a:t>
            </a:r>
            <a:r>
              <a:rPr lang="en-US" altLang="zh-CN" sz="1600"/>
              <a:t> = Merger.</a:t>
            </a:r>
            <a:r>
              <a:rPr lang="en-US" altLang="zh-CN" sz="1600">
                <a:solidFill>
                  <a:srgbClr val="FF0000"/>
                </a:solidFill>
              </a:rPr>
              <a:t>merge</a:t>
            </a:r>
            <a:r>
              <a:rPr lang="en-US" altLang="zh-CN" sz="1600"/>
              <a:t>(job, rfs,</a:t>
            </a:r>
          </a:p>
          <a:p>
            <a:pPr lvl="1"/>
            <a:r>
              <a:rPr lang="en-US" altLang="zh-CN" sz="1600"/>
              <a:t>                         keyClass, valClass, codec,</a:t>
            </a:r>
          </a:p>
          <a:p>
            <a:pPr lvl="1"/>
            <a:r>
              <a:rPr lang="en-US" altLang="zh-CN" sz="1600"/>
              <a:t>                         segmentList, mergeFactor,</a:t>
            </a:r>
          </a:p>
          <a:p>
            <a:pPr lvl="1"/>
            <a:r>
              <a:rPr lang="en-US" altLang="zh-CN" sz="1600"/>
              <a:t>                         new Path(mapId.toString()),</a:t>
            </a:r>
          </a:p>
          <a:p>
            <a:pPr lvl="1"/>
            <a:r>
              <a:rPr lang="en-US" altLang="zh-CN" sz="1600"/>
              <a:t>                         job.getOutputKeyComparator(), reporter, sortSegments,</a:t>
            </a:r>
          </a:p>
          <a:p>
            <a:pPr lvl="1"/>
            <a:r>
              <a:rPr lang="en-US" altLang="zh-CN" sz="1600"/>
              <a:t>                         null, spilledRecordsCounter, sortPhase.phase(),</a:t>
            </a:r>
          </a:p>
          <a:p>
            <a:pPr lvl="1"/>
            <a:r>
              <a:rPr lang="en-US" altLang="zh-CN" sz="1600"/>
              <a:t>                         TaskType.MAP);</a:t>
            </a:r>
          </a:p>
          <a:p>
            <a:pPr lvl="1"/>
            <a:r>
              <a:rPr lang="en-US" altLang="zh-CN" sz="1600"/>
              <a:t>combinerRunner.</a:t>
            </a:r>
            <a:r>
              <a:rPr lang="en-US" altLang="zh-CN" sz="1600">
                <a:solidFill>
                  <a:srgbClr val="FF0000"/>
                </a:solidFill>
              </a:rPr>
              <a:t>combine</a:t>
            </a:r>
            <a:r>
              <a:rPr lang="en-US" altLang="zh-CN" sz="1600"/>
              <a:t>(kvIter, combineCollector);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3803355" y="2363187"/>
            <a:ext cx="3357971" cy="3357972"/>
          </a:xfrm>
          <a:prstGeom prst="blockArc">
            <a:avLst>
              <a:gd name="adj1" fmla="val 12443"/>
              <a:gd name="adj2" fmla="val 0"/>
              <a:gd name="adj3" fmla="val 19104"/>
            </a:avLst>
          </a:prstGeom>
          <a:solidFill>
            <a:srgbClr val="FF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96752"/>
            <a:ext cx="7920880" cy="679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52394" y="2924944"/>
            <a:ext cx="2052228" cy="251701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16B  int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：起始位置，</a:t>
            </a:r>
            <a:r>
              <a:rPr lang="en-US" altLang="zh-CN" dirty="0">
                <a:solidFill>
                  <a:srgbClr val="FF0000"/>
                </a:solidFill>
              </a:rPr>
              <a:t>4B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val</a:t>
            </a:r>
            <a:r>
              <a:rPr lang="zh-CN" altLang="en-US" dirty="0">
                <a:solidFill>
                  <a:srgbClr val="FF0000"/>
                </a:solidFill>
              </a:rPr>
              <a:t>：起始位置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val</a:t>
            </a:r>
            <a:r>
              <a:rPr lang="zh-CN" altLang="en-US" dirty="0">
                <a:solidFill>
                  <a:srgbClr val="FF0000"/>
                </a:solidFill>
              </a:rPr>
              <a:t>：结束位置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：分区信息</a:t>
            </a:r>
          </a:p>
        </p:txBody>
      </p:sp>
      <p:sp>
        <p:nvSpPr>
          <p:cNvPr id="32" name="矩形 31"/>
          <p:cNvSpPr/>
          <p:nvPr/>
        </p:nvSpPr>
        <p:spPr>
          <a:xfrm flipH="1">
            <a:off x="539552" y="1196752"/>
            <a:ext cx="360040" cy="679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>
            <a:off x="899592" y="1196752"/>
            <a:ext cx="576064" cy="679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1475656" y="1196752"/>
            <a:ext cx="360040" cy="679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H="1">
            <a:off x="1835696" y="1196752"/>
            <a:ext cx="1187966" cy="679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H="1">
            <a:off x="8100392" y="1196752"/>
            <a:ext cx="360040" cy="679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H="1">
            <a:off x="7740352" y="1196752"/>
            <a:ext cx="360040" cy="679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空心弧 29"/>
          <p:cNvSpPr/>
          <p:nvPr/>
        </p:nvSpPr>
        <p:spPr>
          <a:xfrm rot="2236582">
            <a:off x="3647943" y="2343634"/>
            <a:ext cx="3493084" cy="3357972"/>
          </a:xfrm>
          <a:prstGeom prst="blockArc">
            <a:avLst>
              <a:gd name="adj1" fmla="val 19669263"/>
              <a:gd name="adj2" fmla="val 2356641"/>
              <a:gd name="adj3" fmla="val 19966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 rot="16506880">
            <a:off x="3801678" y="2390092"/>
            <a:ext cx="3323897" cy="3227976"/>
          </a:xfrm>
          <a:prstGeom prst="blockArc">
            <a:avLst>
              <a:gd name="adj1" fmla="val 14892866"/>
              <a:gd name="adj2" fmla="val 5285393"/>
              <a:gd name="adj3" fmla="val 19730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环形缓冲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比较器终于出现了</a:t>
            </a:r>
            <a:endParaRPr lang="en-US" altLang="zh-CN"/>
          </a:p>
          <a:p>
            <a:r>
              <a:rPr lang="en-US" altLang="zh-CN"/>
              <a:t>combiner</a:t>
            </a:r>
            <a:r>
              <a:rPr lang="zh-CN" altLang="en-US"/>
              <a:t>可以先放一放，</a:t>
            </a:r>
            <a:r>
              <a:rPr lang="en-US" altLang="zh-CN"/>
              <a:t>reduce</a:t>
            </a:r>
            <a:r>
              <a:rPr lang="zh-CN" altLang="en-US"/>
              <a:t>明白之后回来再细看</a:t>
            </a:r>
            <a:endParaRPr lang="en-US" altLang="zh-CN"/>
          </a:p>
          <a:p>
            <a:r>
              <a:rPr lang="en-US" altLang="zh-CN"/>
              <a:t>map</a:t>
            </a:r>
            <a:r>
              <a:rPr lang="zh-CN" altLang="en-US"/>
              <a:t>输出后，计算分区，进入内存缓冲区</a:t>
            </a:r>
            <a:endParaRPr lang="en-US" altLang="zh-CN"/>
          </a:p>
          <a:p>
            <a:r>
              <a:rPr lang="zh-CN" altLang="en-US"/>
              <a:t>内存缓冲区达到阈值触发溢写</a:t>
            </a:r>
            <a:endParaRPr lang="en-US" altLang="zh-CN"/>
          </a:p>
          <a:p>
            <a:r>
              <a:rPr lang="zh-CN" altLang="en-US"/>
              <a:t>溢写过程会按分区排序，分区内按</a:t>
            </a:r>
            <a:r>
              <a:rPr lang="en-US" altLang="zh-CN"/>
              <a:t>key</a:t>
            </a:r>
            <a:r>
              <a:rPr lang="zh-CN" altLang="en-US"/>
              <a:t>排序，如果配置了</a:t>
            </a:r>
            <a:r>
              <a:rPr lang="en-US" altLang="zh-CN"/>
              <a:t>combiner</a:t>
            </a:r>
            <a:r>
              <a:rPr lang="zh-CN" altLang="en-US"/>
              <a:t>还会出发合并</a:t>
            </a:r>
            <a:endParaRPr lang="en-US" altLang="zh-CN"/>
          </a:p>
          <a:p>
            <a:r>
              <a:rPr lang="zh-CN" altLang="en-US"/>
              <a:t>重复</a:t>
            </a:r>
            <a:endParaRPr lang="en-US" altLang="zh-CN"/>
          </a:p>
          <a:p>
            <a:r>
              <a:rPr lang="en-US" altLang="zh-CN"/>
              <a:t>map</a:t>
            </a:r>
            <a:r>
              <a:rPr lang="zh-CN" altLang="en-US"/>
              <a:t>结束后</a:t>
            </a:r>
            <a:endParaRPr lang="en-US" altLang="zh-CN"/>
          </a:p>
          <a:p>
            <a:pPr lvl="1"/>
            <a:r>
              <a:rPr lang="zh-CN" altLang="en-US"/>
              <a:t>合并溢写的小文件，按分区，按</a:t>
            </a:r>
            <a:r>
              <a:rPr lang="en-US" altLang="zh-CN"/>
              <a:t>key</a:t>
            </a:r>
            <a:r>
              <a:rPr lang="zh-CN" altLang="en-US"/>
              <a:t>排序</a:t>
            </a:r>
            <a:endParaRPr lang="en-US" altLang="zh-CN"/>
          </a:p>
          <a:p>
            <a:pPr lvl="1"/>
            <a:r>
              <a:rPr lang="zh-CN" altLang="en-US"/>
              <a:t>默认最小溢写数为</a:t>
            </a:r>
            <a:r>
              <a:rPr lang="en-US" altLang="zh-CN"/>
              <a:t>3</a:t>
            </a:r>
            <a:r>
              <a:rPr lang="zh-CN" altLang="en-US"/>
              <a:t>，触发</a:t>
            </a:r>
            <a:r>
              <a:rPr lang="en-US" altLang="zh-CN"/>
              <a:t>combiner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MapTask</a:t>
            </a:r>
            <a:r>
              <a:rPr lang="zh-CN" altLang="en-US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1547664" y="314096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input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2600908"/>
            <a:ext cx="42484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NewTrackingRecordReader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real &gt;&gt;inputfomat.createRecordReader&lt;&lt;LineRR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843808" y="33929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47664" y="180406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initialize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8" idx="2"/>
          </p:cNvCxnSpPr>
          <p:nvPr/>
        </p:nvCxnSpPr>
        <p:spPr>
          <a:xfrm flipV="1">
            <a:off x="2195736" y="2308122"/>
            <a:ext cx="0" cy="832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47664" y="4632981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nextKeyValue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4" idx="2"/>
            <a:endCxn id="15" idx="0"/>
          </p:cNvCxnSpPr>
          <p:nvPr/>
        </p:nvCxnSpPr>
        <p:spPr>
          <a:xfrm>
            <a:off x="2195736" y="3645024"/>
            <a:ext cx="0" cy="98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分布式</a:t>
            </a:r>
            <a:r>
              <a:rPr lang="zh-CN" altLang="en-US"/>
              <a:t>应用开发，计算向数据</a:t>
            </a:r>
            <a:r>
              <a:rPr lang="zh-CN" altLang="en-US">
                <a:solidFill>
                  <a:srgbClr val="FF0000"/>
                </a:solidFill>
              </a:rPr>
              <a:t>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，客户端干了什么</a:t>
            </a:r>
            <a:endParaRPr lang="en-US" altLang="zh-CN"/>
          </a:p>
          <a:p>
            <a:pPr lvl="1"/>
            <a:r>
              <a:rPr lang="en-US" altLang="zh-CN"/>
              <a:t>Job</a:t>
            </a:r>
          </a:p>
          <a:p>
            <a:r>
              <a:rPr lang="en-US" altLang="zh-CN"/>
              <a:t>2</a:t>
            </a:r>
            <a:r>
              <a:rPr lang="zh-CN" altLang="en-US"/>
              <a:t>，框架干了什么</a:t>
            </a:r>
            <a:endParaRPr lang="en-US" altLang="zh-CN"/>
          </a:p>
          <a:p>
            <a:pPr lvl="1"/>
            <a:r>
              <a:rPr lang="en-US" altLang="zh-CN"/>
              <a:t>MapTask</a:t>
            </a:r>
          </a:p>
          <a:p>
            <a:pPr lvl="1"/>
            <a:r>
              <a:rPr lang="en-US" altLang="zh-CN"/>
              <a:t>ReduceTask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MR</a:t>
            </a:r>
            <a:r>
              <a:rPr lang="zh-CN" altLang="en-US"/>
              <a:t>语义：</a:t>
            </a:r>
            <a:endParaRPr lang="en-US" altLang="zh-CN"/>
          </a:p>
          <a:p>
            <a:pPr lvl="1"/>
            <a:r>
              <a:rPr lang="zh-CN" altLang="en-US"/>
              <a:t>相同的</a:t>
            </a:r>
            <a:r>
              <a:rPr lang="en-US" altLang="zh-CN"/>
              <a:t>key</a:t>
            </a:r>
            <a:r>
              <a:rPr lang="zh-CN" altLang="en-US"/>
              <a:t>作为一组调用一次</a:t>
            </a:r>
            <a:r>
              <a:rPr lang="en-US" altLang="zh-CN"/>
              <a:t>reduce</a:t>
            </a:r>
          </a:p>
          <a:p>
            <a:pPr lvl="1"/>
            <a:r>
              <a:rPr lang="zh-CN" altLang="en-US"/>
              <a:t>相同是由排序保证的</a:t>
            </a:r>
            <a:endParaRPr lang="en-US" altLang="zh-CN"/>
          </a:p>
          <a:p>
            <a:pPr lvl="1"/>
            <a:r>
              <a:rPr lang="zh-CN" altLang="en-US"/>
              <a:t>具体的</a:t>
            </a:r>
            <a:r>
              <a:rPr lang="zh-CN" altLang="en-US">
                <a:solidFill>
                  <a:srgbClr val="FF0000"/>
                </a:solidFill>
              </a:rPr>
              <a:t>比较方法</a:t>
            </a:r>
            <a:r>
              <a:rPr lang="zh-CN" altLang="en-US"/>
              <a:t>实现产生不同的排序标准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MapTask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，输入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map&gt;k:v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partitioner&gt;k:v:</a:t>
            </a: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compartor:</a:t>
            </a:r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自带的，客人认为干预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combiner</a:t>
            </a:r>
            <a:r>
              <a:rPr lang="zh-CN" altLang="en-US">
                <a:solidFill>
                  <a:srgbClr val="FF0000"/>
                </a:solidFill>
              </a:rPr>
              <a:t>：缩小</a:t>
            </a:r>
            <a:r>
              <a:rPr lang="en-US" altLang="zh-CN">
                <a:solidFill>
                  <a:srgbClr val="FF0000"/>
                </a:solidFill>
              </a:rPr>
              <a:t>map</a:t>
            </a:r>
            <a:r>
              <a:rPr lang="zh-CN" altLang="en-US">
                <a:solidFill>
                  <a:srgbClr val="FF0000"/>
                </a:solidFill>
              </a:rPr>
              <a:t>输出的数据量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，合并小文件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combiner</a:t>
            </a:r>
          </a:p>
          <a:p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，最终生成一个独立的大文件：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按分区，同时，分区内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排序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**：</a:t>
            </a:r>
            <a:r>
              <a:rPr lang="en-US" altLang="zh-CN"/>
              <a:t>hdfs</a:t>
            </a:r>
            <a:r>
              <a:rPr lang="zh-CN" altLang="en-US"/>
              <a:t>，</a:t>
            </a:r>
            <a:r>
              <a:rPr lang="en-US" altLang="zh-CN"/>
              <a:t>block</a:t>
            </a:r>
            <a:r>
              <a:rPr lang="zh-CN" altLang="en-US"/>
              <a:t>有偏移量</a:t>
            </a:r>
            <a:endParaRPr lang="en-US" altLang="zh-CN"/>
          </a:p>
          <a:p>
            <a:r>
              <a:rPr lang="zh-CN" altLang="en-US"/>
              <a:t>**：</a:t>
            </a:r>
            <a:r>
              <a:rPr lang="en-US" altLang="zh-CN"/>
              <a:t>MR</a:t>
            </a:r>
            <a:r>
              <a:rPr lang="zh-CN" altLang="en-US"/>
              <a:t>，</a:t>
            </a:r>
            <a:r>
              <a:rPr lang="en-US" altLang="zh-CN"/>
              <a:t>split</a:t>
            </a:r>
            <a:r>
              <a:rPr lang="zh-CN" altLang="en-US"/>
              <a:t>有偏移量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，配置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，提交：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，检查路径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，计算</a:t>
            </a:r>
            <a:r>
              <a:rPr lang="en-US" altLang="zh-CN"/>
              <a:t>split</a:t>
            </a:r>
            <a:r>
              <a:rPr lang="zh-CN" altLang="en-US"/>
              <a:t>（大小，</a:t>
            </a:r>
            <a:r>
              <a:rPr lang="zh-CN" altLang="en-US">
                <a:solidFill>
                  <a:srgbClr val="FF0000"/>
                </a:solidFill>
              </a:rPr>
              <a:t>偏移量</a:t>
            </a:r>
            <a:r>
              <a:rPr lang="zh-CN" altLang="en-US"/>
              <a:t>，位置信息）</a:t>
            </a:r>
            <a:endParaRPr lang="en-US" altLang="zh-CN"/>
          </a:p>
          <a:p>
            <a:pPr lvl="2"/>
            <a:r>
              <a:rPr lang="zh-CN" altLang="en-US"/>
              <a:t>那个</a:t>
            </a:r>
            <a:r>
              <a:rPr lang="en-US" altLang="zh-CN"/>
              <a:t>block</a:t>
            </a:r>
            <a:r>
              <a:rPr lang="zh-CN" altLang="en-US"/>
              <a:t>包含</a:t>
            </a:r>
            <a:r>
              <a:rPr lang="en-US" altLang="zh-CN"/>
              <a:t>split</a:t>
            </a:r>
            <a:r>
              <a:rPr lang="zh-CN" altLang="en-US"/>
              <a:t>的偏移量</a:t>
            </a:r>
            <a:endParaRPr lang="en-US" altLang="zh-CN"/>
          </a:p>
          <a:p>
            <a:pPr lvl="2"/>
            <a:r>
              <a:rPr lang="zh-CN" altLang="en-US"/>
              <a:t>取该</a:t>
            </a:r>
            <a:r>
              <a:rPr lang="en-US" altLang="zh-CN"/>
              <a:t>block</a:t>
            </a:r>
            <a:r>
              <a:rPr lang="zh-CN" altLang="en-US"/>
              <a:t>的副本位置信息</a:t>
            </a:r>
            <a:endParaRPr lang="en-US" altLang="zh-CN"/>
          </a:p>
          <a:p>
            <a:pPr lvl="2"/>
            <a:r>
              <a:rPr lang="zh-CN" altLang="en-US"/>
              <a:t>文件，</a:t>
            </a:r>
            <a:r>
              <a:rPr lang="en-US" altLang="zh-CN"/>
              <a:t>offset</a:t>
            </a:r>
            <a:r>
              <a:rPr lang="zh-CN" altLang="en-US"/>
              <a:t>，</a:t>
            </a:r>
            <a:r>
              <a:rPr lang="en-US" altLang="zh-CN"/>
              <a:t>size</a:t>
            </a:r>
            <a:r>
              <a:rPr lang="zh-CN" altLang="en-US"/>
              <a:t>，</a:t>
            </a:r>
            <a:r>
              <a:rPr lang="en-US" altLang="zh-CN"/>
              <a:t>hosts</a:t>
            </a:r>
          </a:p>
          <a:p>
            <a:r>
              <a:rPr lang="en-US" altLang="zh-CN"/>
              <a:t>3</a:t>
            </a:r>
            <a:r>
              <a:rPr lang="zh-CN" altLang="en-US"/>
              <a:t>，提交资源到</a:t>
            </a:r>
            <a:r>
              <a:rPr lang="en-US" altLang="zh-CN"/>
              <a:t>hdfs</a:t>
            </a:r>
          </a:p>
          <a:p>
            <a:r>
              <a:rPr lang="en-US" altLang="zh-CN"/>
              <a:t>4</a:t>
            </a:r>
            <a:r>
              <a:rPr lang="zh-CN" altLang="en-US"/>
              <a:t>，提交作业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MapTask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**原语：</a:t>
            </a:r>
            <a:r>
              <a:rPr lang="zh-CN" altLang="en-US" sz="1100">
                <a:solidFill>
                  <a:srgbClr val="FF0000"/>
                </a:solidFill>
              </a:rPr>
              <a:t>相同的</a:t>
            </a:r>
            <a:r>
              <a:rPr lang="en-US" altLang="zh-CN" sz="1100">
                <a:solidFill>
                  <a:srgbClr val="FF0000"/>
                </a:solidFill>
              </a:rPr>
              <a:t>key</a:t>
            </a:r>
            <a:r>
              <a:rPr lang="zh-CN" altLang="en-US" sz="1100">
                <a:solidFill>
                  <a:srgbClr val="FF0000"/>
                </a:solidFill>
              </a:rPr>
              <a:t>为一组，调用一次</a:t>
            </a:r>
            <a:r>
              <a:rPr lang="en-US" altLang="zh-CN" sz="1100">
                <a:solidFill>
                  <a:srgbClr val="FF0000"/>
                </a:solidFill>
              </a:rPr>
              <a:t>reduce</a:t>
            </a:r>
            <a:r>
              <a:rPr lang="zh-CN" altLang="en-US" sz="1100">
                <a:solidFill>
                  <a:srgbClr val="FF0000"/>
                </a:solidFill>
              </a:rPr>
              <a:t>方法，方法内迭代该组数据，进行计算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，</a:t>
            </a:r>
            <a:r>
              <a:rPr lang="en-US" altLang="zh-CN" sz="1600"/>
              <a:t>input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400"/>
              <a:t>seek</a:t>
            </a:r>
          </a:p>
          <a:p>
            <a:pPr lvl="1"/>
            <a:r>
              <a:rPr lang="zh-CN" altLang="en-US" sz="1400"/>
              <a:t>舍弃第一行（非第一个</a:t>
            </a:r>
            <a:r>
              <a:rPr lang="en-US" altLang="zh-CN" sz="1400"/>
              <a:t>split</a:t>
            </a:r>
            <a:r>
              <a:rPr lang="zh-CN" altLang="en-US" sz="1400"/>
              <a:t>）</a:t>
            </a:r>
            <a:endParaRPr lang="en-US" altLang="zh-CN" sz="1400"/>
          </a:p>
          <a:p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map.run()</a:t>
            </a:r>
          </a:p>
          <a:p>
            <a:pPr lvl="1"/>
            <a:r>
              <a:rPr lang="zh-CN" altLang="en-US" sz="1400"/>
              <a:t>读懂数据</a:t>
            </a:r>
            <a:endParaRPr lang="en-US" altLang="zh-CN" sz="1400"/>
          </a:p>
          <a:p>
            <a:pPr lvl="1"/>
            <a:r>
              <a:rPr lang="zh-CN" altLang="en-US" sz="1400"/>
              <a:t>映射</a:t>
            </a:r>
            <a:r>
              <a:rPr lang="en-US" altLang="zh-CN" sz="1400"/>
              <a:t>K:V</a:t>
            </a:r>
          </a:p>
          <a:p>
            <a:r>
              <a:rPr lang="en-US" altLang="zh-CN" sz="1600"/>
              <a:t>3</a:t>
            </a:r>
            <a:r>
              <a:rPr lang="zh-CN" altLang="en-US" sz="1600"/>
              <a:t>，</a:t>
            </a:r>
            <a:r>
              <a:rPr lang="en-US" altLang="zh-CN" sz="1600"/>
              <a:t>partitioner</a:t>
            </a:r>
            <a:r>
              <a:rPr lang="zh-CN" altLang="en-US" sz="1600"/>
              <a:t>： </a:t>
            </a:r>
            <a:r>
              <a:rPr lang="en-US" altLang="zh-CN" sz="1600"/>
              <a:t>【k</a:t>
            </a:r>
            <a:r>
              <a:rPr lang="zh-CN" altLang="en-US" sz="1600"/>
              <a:t>：</a:t>
            </a:r>
            <a:r>
              <a:rPr lang="en-US" altLang="zh-CN" sz="1600"/>
              <a:t>v</a:t>
            </a:r>
            <a:r>
              <a:rPr lang="zh-CN" altLang="en-US" sz="1600"/>
              <a:t>：</a:t>
            </a:r>
            <a:r>
              <a:rPr lang="en-US" altLang="zh-CN" sz="1600"/>
              <a:t>p】</a:t>
            </a:r>
          </a:p>
          <a:p>
            <a:pPr lvl="1"/>
            <a:r>
              <a:rPr lang="zh-CN" altLang="en-US" sz="1400"/>
              <a:t>保证原语</a:t>
            </a:r>
            <a:endParaRPr lang="en-US" altLang="zh-CN" sz="1400"/>
          </a:p>
          <a:p>
            <a:pPr lvl="1"/>
            <a:r>
              <a:rPr lang="zh-CN" altLang="en-US" sz="1400"/>
              <a:t>注意数据倾斜</a:t>
            </a:r>
            <a:endParaRPr lang="en-US" altLang="zh-CN" sz="1400"/>
          </a:p>
          <a:p>
            <a:r>
              <a:rPr lang="en-US" altLang="zh-CN" sz="1600"/>
              <a:t>4</a:t>
            </a:r>
            <a:r>
              <a:rPr lang="zh-CN" altLang="en-US" sz="1600"/>
              <a:t>，</a:t>
            </a:r>
            <a:r>
              <a:rPr lang="en-US" altLang="zh-CN" sz="1600"/>
              <a:t>buffer</a:t>
            </a: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阈值</a:t>
            </a:r>
            <a:endParaRPr lang="en-US" altLang="zh-CN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大小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5</a:t>
            </a:r>
            <a:r>
              <a:rPr lang="zh-CN" altLang="en-US" sz="1800">
                <a:solidFill>
                  <a:srgbClr val="FF0000"/>
                </a:solidFill>
              </a:rPr>
              <a:t>，</a:t>
            </a:r>
            <a:r>
              <a:rPr lang="en-US" altLang="zh-CN" sz="1800">
                <a:solidFill>
                  <a:srgbClr val="FF0000"/>
                </a:solidFill>
              </a:rPr>
              <a:t>sort</a:t>
            </a:r>
            <a:r>
              <a:rPr lang="zh-CN" altLang="en-US" sz="1800">
                <a:solidFill>
                  <a:srgbClr val="FF0000"/>
                </a:solidFill>
              </a:rPr>
              <a:t>：比较器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6</a:t>
            </a:r>
            <a:r>
              <a:rPr lang="zh-CN" altLang="en-US" sz="1800">
                <a:solidFill>
                  <a:srgbClr val="FF0000"/>
                </a:solidFill>
              </a:rPr>
              <a:t>，</a:t>
            </a:r>
            <a:r>
              <a:rPr lang="en-US" altLang="zh-CN" sz="1800">
                <a:solidFill>
                  <a:srgbClr val="FF0000"/>
                </a:solidFill>
              </a:rPr>
              <a:t>spill</a:t>
            </a:r>
            <a:r>
              <a:rPr lang="zh-CN" altLang="en-US" sz="1800">
                <a:solidFill>
                  <a:srgbClr val="FF0000"/>
                </a:solidFill>
              </a:rPr>
              <a:t>：</a:t>
            </a:r>
            <a:r>
              <a:rPr lang="en-US" altLang="zh-CN" sz="1800">
                <a:solidFill>
                  <a:srgbClr val="FF0000"/>
                </a:solidFill>
              </a:rPr>
              <a:t>combiner</a:t>
            </a:r>
            <a:r>
              <a:rPr lang="zh-CN" altLang="en-US" sz="1800">
                <a:solidFill>
                  <a:srgbClr val="FF0000"/>
                </a:solidFill>
              </a:rPr>
              <a:t>（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到</a:t>
            </a:r>
            <a:r>
              <a:rPr lang="en-US" altLang="zh-CN" sz="1800">
                <a:solidFill>
                  <a:srgbClr val="FF0000"/>
                </a:solidFill>
              </a:rPr>
              <a:t>2</a:t>
            </a:r>
            <a:r>
              <a:rPr lang="zh-CN" altLang="en-US" sz="1800">
                <a:solidFill>
                  <a:srgbClr val="FF0000"/>
                </a:solidFill>
              </a:rPr>
              <a:t>次）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7</a:t>
            </a:r>
            <a:r>
              <a:rPr lang="zh-CN" altLang="en-US" sz="1800">
                <a:solidFill>
                  <a:srgbClr val="FF0000"/>
                </a:solidFill>
              </a:rPr>
              <a:t>，合并小文件为一个大文件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sort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框架：</a:t>
            </a:r>
            <a:r>
              <a:rPr lang="en-US" altLang="zh-CN"/>
              <a:t>ReduceTask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*，原语：</a:t>
            </a:r>
            <a:r>
              <a:rPr lang="zh-CN" altLang="en-US" sz="1600">
                <a:solidFill>
                  <a:srgbClr val="FF0000"/>
                </a:solidFill>
              </a:rPr>
              <a:t>相同的</a:t>
            </a:r>
            <a:r>
              <a:rPr lang="en-US" altLang="zh-CN" sz="1600">
                <a:solidFill>
                  <a:srgbClr val="FF0000"/>
                </a:solidFill>
              </a:rPr>
              <a:t>key</a:t>
            </a:r>
            <a:r>
              <a:rPr lang="zh-CN" altLang="en-US" sz="1600">
                <a:solidFill>
                  <a:srgbClr val="FF0000"/>
                </a:solidFill>
              </a:rPr>
              <a:t>为一组，调用一次</a:t>
            </a:r>
            <a:r>
              <a:rPr lang="en-US" altLang="zh-CN" sz="1600">
                <a:solidFill>
                  <a:srgbClr val="FF0000"/>
                </a:solidFill>
              </a:rPr>
              <a:t>reduce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reduce</a:t>
            </a:r>
            <a:r>
              <a:rPr lang="zh-CN" altLang="en-US" sz="1600">
                <a:solidFill>
                  <a:srgbClr val="FF0000"/>
                </a:solidFill>
              </a:rPr>
              <a:t>内部迭代该组数据进行计算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shuffle</a:t>
            </a:r>
          </a:p>
          <a:p>
            <a:pPr lvl="1"/>
            <a:r>
              <a:rPr lang="en-US" altLang="zh-CN"/>
              <a:t>copy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sort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SecondarySort</a:t>
            </a: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group comparator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reduce</a:t>
            </a:r>
          </a:p>
          <a:p>
            <a:pPr lvl="1"/>
            <a:r>
              <a:rPr lang="en-US" altLang="zh-CN"/>
              <a:t>key,</a:t>
            </a:r>
            <a:r>
              <a:rPr lang="zh-CN" altLang="en-US">
                <a:solidFill>
                  <a:srgbClr val="FF0000"/>
                </a:solidFill>
              </a:rPr>
              <a:t>迭代器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shuffleConsumerPlugin.init(shuffleContext);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rIter</a:t>
            </a:r>
            <a:r>
              <a:rPr lang="en-US" altLang="zh-CN"/>
              <a:t> = shuffleConsumerPlugin.run();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00653" y="3729546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854" y="3729546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6281" y="3745282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2722574"/>
            <a:ext cx="47525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61267" y="2866590"/>
            <a:ext cx="64807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矩形 8"/>
          <p:cNvSpPr/>
          <p:nvPr/>
        </p:nvSpPr>
        <p:spPr>
          <a:xfrm>
            <a:off x="3722854" y="2866590"/>
            <a:ext cx="64807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矩形 9"/>
          <p:cNvSpPr/>
          <p:nvPr/>
        </p:nvSpPr>
        <p:spPr>
          <a:xfrm>
            <a:off x="4484441" y="2866590"/>
            <a:ext cx="64807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" name="矩形 10"/>
          <p:cNvSpPr/>
          <p:nvPr/>
        </p:nvSpPr>
        <p:spPr>
          <a:xfrm>
            <a:off x="7700667" y="2708729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run</a:t>
            </a:r>
            <a:r>
              <a:rPr lang="zh-CN" altLang="en-US" sz="1800"/>
              <a:t>：</a:t>
            </a:r>
            <a:endParaRPr lang="en-US" altLang="zh-CN" sz="1800"/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rIter</a:t>
            </a:r>
            <a:endParaRPr lang="en-US" altLang="zh-CN" sz="1400"/>
          </a:p>
          <a:p>
            <a:pPr lvl="1"/>
            <a:r>
              <a:rPr lang="en-US" altLang="zh-CN" sz="1400"/>
              <a:t>comparator</a:t>
            </a:r>
          </a:p>
          <a:p>
            <a:r>
              <a:rPr lang="zh-CN" altLang="en-US" sz="1800"/>
              <a:t>框架是需要比较器的，做</a:t>
            </a:r>
            <a:r>
              <a:rPr lang="en-US" altLang="zh-CN" sz="1800"/>
              <a:t>key</a:t>
            </a:r>
            <a:r>
              <a:rPr lang="zh-CN" altLang="en-US" sz="1800"/>
              <a:t>的排序</a:t>
            </a:r>
            <a:endParaRPr lang="en-US" altLang="zh-CN" sz="1800"/>
          </a:p>
          <a:p>
            <a:pPr lvl="1"/>
            <a:endParaRPr lang="en-US" altLang="zh-CN" sz="1400"/>
          </a:p>
          <a:p>
            <a:r>
              <a:rPr lang="en-US" altLang="zh-CN" sz="1800"/>
              <a:t>Map</a:t>
            </a:r>
            <a:r>
              <a:rPr lang="zh-CN" altLang="en-US" sz="1800"/>
              <a:t>：排序比较器的选取顺序：</a:t>
            </a:r>
            <a:endParaRPr lang="en-US" altLang="zh-CN" sz="1800"/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，取用户设置的排序比较器</a:t>
            </a:r>
            <a:endParaRPr lang="en-US" altLang="zh-CN" sz="1400">
              <a:solidFill>
                <a:srgbClr val="FF0000"/>
              </a:solidFill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，取</a:t>
            </a:r>
            <a:r>
              <a:rPr lang="en-US" altLang="zh-CN" sz="1400">
                <a:solidFill>
                  <a:srgbClr val="FF0000"/>
                </a:solidFill>
              </a:rPr>
              <a:t>key</a:t>
            </a:r>
            <a:r>
              <a:rPr lang="zh-CN" altLang="en-US" sz="1400">
                <a:solidFill>
                  <a:srgbClr val="FF0000"/>
                </a:solidFill>
              </a:rPr>
              <a:t>自带的比较器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800"/>
              <a:t>Reduce</a:t>
            </a:r>
            <a:r>
              <a:rPr lang="zh-CN" altLang="en-US" sz="1800"/>
              <a:t>：</a:t>
            </a:r>
            <a:r>
              <a:rPr lang="en-US" altLang="zh-CN" sz="1400"/>
              <a:t>RawComparator comparator = job.getOutputValueGroupingComparator();</a:t>
            </a:r>
            <a:endParaRPr lang="en-US" altLang="zh-CN" sz="1800"/>
          </a:p>
          <a:p>
            <a:pPr lvl="1"/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zh-CN" altLang="en-US" sz="1800"/>
              <a:t>取用户设置的</a:t>
            </a:r>
            <a:r>
              <a:rPr lang="zh-CN" altLang="en-US" sz="1800">
                <a:solidFill>
                  <a:srgbClr val="FF0000"/>
                </a:solidFill>
              </a:rPr>
              <a:t>分组比较器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2</a:t>
            </a:r>
            <a:r>
              <a:rPr lang="zh-CN" altLang="en-US" sz="1800">
                <a:solidFill>
                  <a:srgbClr val="FF0000"/>
                </a:solidFill>
              </a:rPr>
              <a:t>，取用户设置的排序比较器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3</a:t>
            </a:r>
            <a:r>
              <a:rPr lang="zh-CN" altLang="en-US" sz="1800">
                <a:solidFill>
                  <a:srgbClr val="FF0000"/>
                </a:solidFill>
              </a:rPr>
              <a:t>，取</a:t>
            </a:r>
            <a:r>
              <a:rPr lang="en-US" altLang="zh-CN" sz="1800">
                <a:solidFill>
                  <a:srgbClr val="FF0000"/>
                </a:solidFill>
              </a:rPr>
              <a:t>key</a:t>
            </a:r>
            <a:r>
              <a:rPr lang="zh-CN" altLang="en-US" sz="1800">
                <a:solidFill>
                  <a:srgbClr val="FF0000"/>
                </a:solidFill>
              </a:rPr>
              <a:t>自带的比较器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while (context.nextKey()) </a:t>
            </a:r>
          </a:p>
          <a:p>
            <a:pPr lvl="1"/>
            <a:r>
              <a:rPr lang="en-US" altLang="zh-CN"/>
              <a:t>reduce(context.</a:t>
            </a:r>
            <a:r>
              <a:rPr lang="en-US" altLang="zh-CN">
                <a:solidFill>
                  <a:srgbClr val="FF0000"/>
                </a:solidFill>
              </a:rPr>
              <a:t>getCurrentKey(), </a:t>
            </a:r>
            <a:r>
              <a:rPr lang="en-US" altLang="zh-CN"/>
              <a:t>context.</a:t>
            </a:r>
            <a:r>
              <a:rPr lang="en-US" altLang="zh-CN">
                <a:solidFill>
                  <a:srgbClr val="FF0000"/>
                </a:solidFill>
              </a:rPr>
              <a:t>getValues(), </a:t>
            </a:r>
            <a:r>
              <a:rPr lang="en-US" altLang="zh-CN"/>
              <a:t>context);</a:t>
            </a:r>
          </a:p>
          <a:p>
            <a:pPr lvl="2"/>
            <a:r>
              <a:rPr lang="en-US" altLang="zh-CN"/>
              <a:t>key</a:t>
            </a:r>
            <a:r>
              <a:rPr lang="zh-CN" altLang="en-US"/>
              <a:t>是引用传递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nextKey():</a:t>
            </a:r>
          </a:p>
          <a:p>
            <a:pPr lvl="1"/>
            <a:r>
              <a:rPr lang="en-US" altLang="zh-CN" u="sng"/>
              <a:t>nextKeyValue();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class ValueIterator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next()</a:t>
            </a:r>
          </a:p>
          <a:p>
            <a:pPr lvl="2"/>
            <a:r>
              <a:rPr lang="en-US" altLang="zh-CN" u="sng"/>
              <a:t>nextKeyValue();</a:t>
            </a:r>
          </a:p>
          <a:p>
            <a:r>
              <a:rPr lang="en-US" altLang="zh-CN"/>
              <a:t>nextKeyValue():</a:t>
            </a:r>
          </a:p>
          <a:p>
            <a:pPr lvl="1"/>
            <a:r>
              <a:rPr lang="zh-CN" altLang="en-US" b="1" u="sng">
                <a:solidFill>
                  <a:srgbClr val="FF0000"/>
                </a:solidFill>
              </a:rPr>
              <a:t>更新</a:t>
            </a:r>
            <a:r>
              <a:rPr lang="en-US" altLang="zh-CN" b="1" u="sng">
                <a:solidFill>
                  <a:srgbClr val="FF0000"/>
                </a:solidFill>
              </a:rPr>
              <a:t>key</a:t>
            </a:r>
            <a:r>
              <a:rPr lang="zh-CN" altLang="en-US" b="1" u="sng">
                <a:solidFill>
                  <a:srgbClr val="FF0000"/>
                </a:solidFill>
              </a:rPr>
              <a:t>，</a:t>
            </a:r>
            <a:r>
              <a:rPr lang="en-US" altLang="zh-CN" b="1" u="sng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zh-CN" altLang="en-US" b="1" u="sng">
                <a:solidFill>
                  <a:srgbClr val="FF0000"/>
                </a:solidFill>
              </a:rPr>
              <a:t>下一行</a:t>
            </a:r>
            <a:r>
              <a:rPr lang="en-US" altLang="zh-CN" b="1" u="sng">
                <a:solidFill>
                  <a:srgbClr val="FF0000"/>
                </a:solidFill>
              </a:rPr>
              <a:t>key</a:t>
            </a:r>
            <a:r>
              <a:rPr lang="zh-CN" altLang="en-US" b="1" u="sng">
                <a:solidFill>
                  <a:srgbClr val="FF0000"/>
                </a:solidFill>
              </a:rPr>
              <a:t>是否相同（分组比较器比较出来的）</a:t>
            </a:r>
            <a:endParaRPr lang="en-US" altLang="zh-CN" b="1" u="sng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</a:rPr>
              <a:t>reduceTask:</a:t>
            </a:r>
          </a:p>
          <a:p>
            <a:pPr lvl="1"/>
            <a:r>
              <a:rPr lang="en-US" altLang="zh-CN" sz="1800"/>
              <a:t>getClass(JobContext.</a:t>
            </a:r>
            <a:r>
              <a:rPr lang="en-US" altLang="zh-CN" sz="1800">
                <a:solidFill>
                  <a:srgbClr val="FF0000"/>
                </a:solidFill>
              </a:rPr>
              <a:t>GROUP_COMPARATOR_CLASS</a:t>
            </a:r>
            <a:r>
              <a:rPr lang="en-US" altLang="zh-CN" sz="1800"/>
              <a:t>, null, RawComparator.class);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getClass(JobContext.</a:t>
            </a:r>
            <a:r>
              <a:rPr lang="en-US" altLang="zh-CN" sz="1800">
                <a:solidFill>
                  <a:srgbClr val="FF0000"/>
                </a:solidFill>
              </a:rPr>
              <a:t>KEY_COMPARATOR</a:t>
            </a:r>
            <a:r>
              <a:rPr lang="en-US" altLang="zh-CN" sz="1800"/>
              <a:t>, null, RawComparator.class);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getMapOutputKeyClass().</a:t>
            </a:r>
            <a:r>
              <a:rPr lang="en-US" altLang="zh-CN" sz="1800"/>
              <a:t>asSubclass(WritableComparable.class)</a:t>
            </a:r>
          </a:p>
          <a:p>
            <a:pPr lvl="1"/>
            <a:endParaRPr lang="en-US" altLang="zh-CN" sz="1800"/>
          </a:p>
          <a:p>
            <a:pPr lvl="1"/>
            <a:endParaRPr lang="zh-CN" altLang="en-US" sz="1800"/>
          </a:p>
        </p:txBody>
      </p:sp>
      <p:sp>
        <p:nvSpPr>
          <p:cNvPr id="4" name="矩形 3"/>
          <p:cNvSpPr/>
          <p:nvPr/>
        </p:nvSpPr>
        <p:spPr>
          <a:xfrm>
            <a:off x="754342" y="3068960"/>
            <a:ext cx="309634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key:bj.hd.sxt</a:t>
            </a:r>
          </a:p>
          <a:p>
            <a:r>
              <a:rPr lang="en-US" altLang="zh-CN">
                <a:solidFill>
                  <a:srgbClr val="FF0000"/>
                </a:solidFill>
              </a:rPr>
              <a:t>key:sh.pd.sxt</a:t>
            </a:r>
          </a:p>
          <a:p>
            <a:r>
              <a:rPr lang="en-US" altLang="zh-CN">
                <a:solidFill>
                  <a:srgbClr val="FF0000"/>
                </a:solidFill>
              </a:rPr>
              <a:t>key:bj.xw.ooxx</a:t>
            </a:r>
          </a:p>
          <a:p>
            <a:r>
              <a:rPr lang="en-US" altLang="zh-CN">
                <a:solidFill>
                  <a:srgbClr val="FF0000"/>
                </a:solidFill>
              </a:rPr>
              <a:t>key:sh.hp.ooxx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3068960"/>
            <a:ext cx="309634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10000000000000000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4683054"/>
            <a:ext cx="640871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相同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作为一组，调用一次</a:t>
            </a:r>
            <a:r>
              <a:rPr lang="en-US" altLang="zh-CN">
                <a:solidFill>
                  <a:srgbClr val="FF0000"/>
                </a:solidFill>
              </a:rPr>
              <a:t>reduce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reduce</a:t>
            </a:r>
            <a:r>
              <a:rPr lang="zh-CN" altLang="en-US">
                <a:solidFill>
                  <a:srgbClr val="FF0000"/>
                </a:solidFill>
              </a:rPr>
              <a:t>内部迭代这一组数据进行计算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412776"/>
            <a:ext cx="223224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getCurrentKey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nextkey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nextkeyval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en-US" altLang="zh-CN"/>
              <a:t>==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val</a:t>
            </a:r>
            <a:r>
              <a:rPr lang="en-US" altLang="zh-CN"/>
              <a:t>==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06543" y="1411547"/>
            <a:ext cx="223224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  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for  val 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vals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val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2708920"/>
            <a:ext cx="2232248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555776" y="3140968"/>
            <a:ext cx="1872208" cy="10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231740" y="3211747"/>
            <a:ext cx="108012" cy="50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1439783" y="2544896"/>
            <a:ext cx="708506" cy="1410159"/>
          </a:xfrm>
          <a:custGeom>
            <a:avLst/>
            <a:gdLst>
              <a:gd name="connsiteX0" fmla="*/ 576304 w 708506"/>
              <a:gd name="connsiteY0" fmla="*/ 1410159 h 1410159"/>
              <a:gd name="connsiteX1" fmla="*/ 378000 w 708506"/>
              <a:gd name="connsiteY1" fmla="*/ 1399143 h 1410159"/>
              <a:gd name="connsiteX2" fmla="*/ 300882 w 708506"/>
              <a:gd name="connsiteY2" fmla="*/ 1333041 h 1410159"/>
              <a:gd name="connsiteX3" fmla="*/ 245798 w 708506"/>
              <a:gd name="connsiteY3" fmla="*/ 1299991 h 1410159"/>
              <a:gd name="connsiteX4" fmla="*/ 212747 w 708506"/>
              <a:gd name="connsiteY4" fmla="*/ 1266940 h 1410159"/>
              <a:gd name="connsiteX5" fmla="*/ 47494 w 708506"/>
              <a:gd name="connsiteY5" fmla="*/ 1112704 h 1410159"/>
              <a:gd name="connsiteX6" fmla="*/ 36477 w 708506"/>
              <a:gd name="connsiteY6" fmla="*/ 495759 h 1410159"/>
              <a:gd name="connsiteX7" fmla="*/ 91562 w 708506"/>
              <a:gd name="connsiteY7" fmla="*/ 385591 h 1410159"/>
              <a:gd name="connsiteX8" fmla="*/ 157663 w 708506"/>
              <a:gd name="connsiteY8" fmla="*/ 220338 h 1410159"/>
              <a:gd name="connsiteX9" fmla="*/ 223764 w 708506"/>
              <a:gd name="connsiteY9" fmla="*/ 77118 h 1410159"/>
              <a:gd name="connsiteX10" fmla="*/ 256815 w 708506"/>
              <a:gd name="connsiteY10" fmla="*/ 66102 h 1410159"/>
              <a:gd name="connsiteX11" fmla="*/ 300882 w 708506"/>
              <a:gd name="connsiteY11" fmla="*/ 55085 h 1410159"/>
              <a:gd name="connsiteX12" fmla="*/ 344950 w 708506"/>
              <a:gd name="connsiteY12" fmla="*/ 33051 h 1410159"/>
              <a:gd name="connsiteX13" fmla="*/ 422068 w 708506"/>
              <a:gd name="connsiteY13" fmla="*/ 11017 h 1410159"/>
              <a:gd name="connsiteX14" fmla="*/ 543253 w 708506"/>
              <a:gd name="connsiteY14" fmla="*/ 0 h 1410159"/>
              <a:gd name="connsiteX15" fmla="*/ 686472 w 708506"/>
              <a:gd name="connsiteY15" fmla="*/ 33051 h 1410159"/>
              <a:gd name="connsiteX16" fmla="*/ 697489 w 708506"/>
              <a:gd name="connsiteY16" fmla="*/ 66102 h 1410159"/>
              <a:gd name="connsiteX17" fmla="*/ 708506 w 708506"/>
              <a:gd name="connsiteY17" fmla="*/ 88135 h 141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8506" h="1410159">
                <a:moveTo>
                  <a:pt x="576304" y="1410159"/>
                </a:moveTo>
                <a:lnTo>
                  <a:pt x="378000" y="1399143"/>
                </a:lnTo>
                <a:cubicBezTo>
                  <a:pt x="345397" y="1390014"/>
                  <a:pt x="327968" y="1353355"/>
                  <a:pt x="300882" y="1333041"/>
                </a:cubicBezTo>
                <a:cubicBezTo>
                  <a:pt x="283752" y="1320193"/>
                  <a:pt x="262928" y="1312839"/>
                  <a:pt x="245798" y="1299991"/>
                </a:cubicBezTo>
                <a:cubicBezTo>
                  <a:pt x="233334" y="1290643"/>
                  <a:pt x="224196" y="1277508"/>
                  <a:pt x="212747" y="1266940"/>
                </a:cubicBezTo>
                <a:cubicBezTo>
                  <a:pt x="44436" y="1111576"/>
                  <a:pt x="157928" y="1223138"/>
                  <a:pt x="47494" y="1112704"/>
                </a:cubicBezTo>
                <a:cubicBezTo>
                  <a:pt x="-18940" y="880189"/>
                  <a:pt x="-9050" y="943440"/>
                  <a:pt x="36477" y="495759"/>
                </a:cubicBezTo>
                <a:cubicBezTo>
                  <a:pt x="40631" y="454912"/>
                  <a:pt x="73200" y="422314"/>
                  <a:pt x="91562" y="385591"/>
                </a:cubicBezTo>
                <a:cubicBezTo>
                  <a:pt x="113675" y="275015"/>
                  <a:pt x="87525" y="380651"/>
                  <a:pt x="157663" y="220338"/>
                </a:cubicBezTo>
                <a:cubicBezTo>
                  <a:pt x="185514" y="156679"/>
                  <a:pt x="172694" y="135484"/>
                  <a:pt x="223764" y="77118"/>
                </a:cubicBezTo>
                <a:cubicBezTo>
                  <a:pt x="231411" y="68378"/>
                  <a:pt x="245649" y="69292"/>
                  <a:pt x="256815" y="66102"/>
                </a:cubicBezTo>
                <a:cubicBezTo>
                  <a:pt x="271374" y="61943"/>
                  <a:pt x="286705" y="60401"/>
                  <a:pt x="300882" y="55085"/>
                </a:cubicBezTo>
                <a:cubicBezTo>
                  <a:pt x="316259" y="49318"/>
                  <a:pt x="329855" y="39520"/>
                  <a:pt x="344950" y="33051"/>
                </a:cubicBezTo>
                <a:cubicBezTo>
                  <a:pt x="360301" y="26472"/>
                  <a:pt x="408541" y="12821"/>
                  <a:pt x="422068" y="11017"/>
                </a:cubicBezTo>
                <a:cubicBezTo>
                  <a:pt x="462274" y="5656"/>
                  <a:pt x="502858" y="3672"/>
                  <a:pt x="543253" y="0"/>
                </a:cubicBezTo>
                <a:cubicBezTo>
                  <a:pt x="576452" y="3320"/>
                  <a:pt x="655055" y="-6221"/>
                  <a:pt x="686472" y="33051"/>
                </a:cubicBezTo>
                <a:cubicBezTo>
                  <a:pt x="693726" y="42119"/>
                  <a:pt x="693176" y="55320"/>
                  <a:pt x="697489" y="66102"/>
                </a:cubicBezTo>
                <a:cubicBezTo>
                  <a:pt x="700539" y="73726"/>
                  <a:pt x="704834" y="80791"/>
                  <a:pt x="708506" y="8813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231740" y="3573016"/>
            <a:ext cx="270030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16216" y="1268760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key vals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{1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6216" y="2924944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key vals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zh-CN" altLang="en-US"/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zh-CN" altLang="en-US"/>
          </a:p>
          <a:p>
            <a:pPr algn="ctr"/>
            <a:r>
              <a:rPr lang="en-US" altLang="zh-CN"/>
              <a:t>who</a:t>
            </a:r>
            <a:r>
              <a:rPr lang="zh-CN" altLang="en-US"/>
              <a:t>，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计算向数据移动（理想状态）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数据本地化读取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排序与需求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196752"/>
            <a:ext cx="12961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bj.hd.sxt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bj.cp.jd</a:t>
            </a:r>
            <a:endParaRPr lang="zh-CN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sh.hp.sxt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sh. ja.jd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Anhui.cf.bd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3140968"/>
            <a:ext cx="100811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bj.cp.bd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bj.hd.qh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Fj.hk.ww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Fj.pd.sxt</a:t>
            </a:r>
            <a:endParaRPr lang="zh-CN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sh.hq.sxt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sh.hq.jd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sh.pd.oo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Sh.pd.xx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5445224"/>
            <a:ext cx="6552728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问题：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按照省、自治区、直辖市统计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按照县、区统计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按照企业统计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是否需要组比较器，什么情况下需要？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下弧形箭头 7"/>
          <p:cNvSpPr/>
          <p:nvPr/>
        </p:nvSpPr>
        <p:spPr>
          <a:xfrm>
            <a:off x="1187624" y="4077072"/>
            <a:ext cx="792088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3501008"/>
            <a:ext cx="187220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能否实现按照区县统计？用不用实现分组比较器？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排序示意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2151826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bj.hd.sxt</a:t>
            </a:r>
          </a:p>
          <a:p>
            <a:r>
              <a:rPr lang="en-US" altLang="zh-CN" dirty="0" smtClean="0"/>
              <a:t>bj.cp.qh</a:t>
            </a:r>
          </a:p>
          <a:p>
            <a:r>
              <a:rPr lang="en-US" altLang="zh-CN" dirty="0" smtClean="0"/>
              <a:t>bj.hd.bd</a:t>
            </a:r>
          </a:p>
          <a:p>
            <a:r>
              <a:rPr lang="en-US" altLang="zh-CN" dirty="0" smtClean="0"/>
              <a:t>sd.hz.sxt</a:t>
            </a:r>
          </a:p>
          <a:p>
            <a:r>
              <a:rPr lang="en-US" altLang="zh-CN" dirty="0" smtClean="0"/>
              <a:t>Sd </a:t>
            </a:r>
            <a:r>
              <a:rPr lang="en-US" altLang="zh-CN" dirty="0" smtClean="0"/>
              <a:t>……..</a:t>
            </a:r>
            <a:endParaRPr lang="en-US" altLang="zh-CN" dirty="0" smtClean="0"/>
          </a:p>
          <a:p>
            <a:r>
              <a:rPr lang="en-US" altLang="zh-CN" dirty="0" smtClean="0"/>
              <a:t>sh.hq.jd</a:t>
            </a:r>
          </a:p>
          <a:p>
            <a:r>
              <a:rPr lang="en-US" altLang="zh-CN" dirty="0" smtClean="0"/>
              <a:t>sh.ja.sxt</a:t>
            </a:r>
            <a:endParaRPr lang="en-US" altLang="zh-CN" dirty="0"/>
          </a:p>
          <a:p>
            <a:r>
              <a:rPr lang="en-US" altLang="zh-CN" dirty="0"/>
              <a:t>sh.pd.oo</a:t>
            </a:r>
          </a:p>
          <a:p>
            <a:r>
              <a:rPr lang="zh-CN" altLang="en-US" dirty="0" smtClean="0"/>
              <a:t>省</a:t>
            </a:r>
            <a:r>
              <a:rPr lang="zh-CN" altLang="en-US" dirty="0"/>
              <a:t>市统计</a:t>
            </a:r>
            <a:r>
              <a:rPr lang="en-US" altLang="zh-CN" dirty="0"/>
              <a:t>:</a:t>
            </a:r>
            <a:r>
              <a:rPr lang="zh-CN" altLang="en-US" dirty="0"/>
              <a:t>排序比较器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75856" y="1126280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按企业统计</a:t>
            </a:r>
            <a:endParaRPr lang="en-US" altLang="zh-CN" dirty="0"/>
          </a:p>
          <a:p>
            <a:r>
              <a:rPr lang="en-US" altLang="zh-CN" dirty="0"/>
              <a:t>2,</a:t>
            </a:r>
            <a:r>
              <a:rPr lang="zh-CN" altLang="en-US" dirty="0"/>
              <a:t>按区县统计</a:t>
            </a:r>
            <a:endParaRPr lang="en-US" altLang="zh-CN" dirty="0"/>
          </a:p>
          <a:p>
            <a:r>
              <a:rPr lang="en-US" altLang="zh-CN" dirty="0"/>
              <a:t>3,</a:t>
            </a:r>
            <a:r>
              <a:rPr lang="zh-CN" altLang="en-US" dirty="0"/>
              <a:t>按省市统计</a:t>
            </a:r>
            <a:endParaRPr lang="en-US" altLang="zh-CN" dirty="0"/>
          </a:p>
          <a:p>
            <a:r>
              <a:rPr lang="en-US" altLang="zh-CN" dirty="0"/>
              <a:t>reduce  </a:t>
            </a:r>
            <a:r>
              <a:rPr lang="zh-CN" altLang="en-US" dirty="0"/>
              <a:t>强依赖 </a:t>
            </a:r>
            <a:r>
              <a:rPr lang="en-US" altLang="zh-CN" dirty="0"/>
              <a:t>map</a:t>
            </a:r>
            <a:r>
              <a:rPr lang="zh-CN" altLang="en-US" dirty="0"/>
              <a:t>的排序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3568" y="4077072"/>
            <a:ext cx="21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bj.hd.sxt</a:t>
            </a:r>
          </a:p>
          <a:p>
            <a:r>
              <a:rPr lang="en-US" altLang="zh-CN" dirty="0"/>
              <a:t>bj.hd.qh</a:t>
            </a:r>
          </a:p>
          <a:p>
            <a:r>
              <a:rPr lang="en-US" altLang="zh-CN" dirty="0"/>
              <a:t>bj.cp.bd</a:t>
            </a:r>
          </a:p>
          <a:p>
            <a:r>
              <a:rPr lang="en-US" altLang="zh-CN" dirty="0"/>
              <a:t>sh.hq.jd</a:t>
            </a:r>
          </a:p>
          <a:p>
            <a:r>
              <a:rPr lang="en-US" altLang="zh-CN" dirty="0"/>
              <a:t>sh.hq.sxt</a:t>
            </a:r>
            <a:endParaRPr lang="zh-CN" altLang="en-US" dirty="0"/>
          </a:p>
          <a:p>
            <a:r>
              <a:rPr lang="en-US" altLang="zh-CN" dirty="0"/>
              <a:t>sh.pd.oo</a:t>
            </a:r>
          </a:p>
          <a:p>
            <a:r>
              <a:rPr lang="zh-CN" altLang="en-US" dirty="0"/>
              <a:t>按省市</a:t>
            </a:r>
            <a:r>
              <a:rPr lang="en-US" altLang="zh-CN" dirty="0"/>
              <a:t>-</a:t>
            </a:r>
            <a:r>
              <a:rPr lang="zh-CN" altLang="en-US" dirty="0"/>
              <a:t>区县排序</a:t>
            </a:r>
            <a:endParaRPr lang="en-US" altLang="zh-CN" dirty="0"/>
          </a:p>
          <a:p>
            <a:r>
              <a:rPr lang="zh-CN" altLang="en-US" dirty="0"/>
              <a:t>按区县统计</a:t>
            </a:r>
            <a:r>
              <a:rPr lang="en-US" altLang="zh-CN" dirty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4788024" y="2348880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bj.hd.sxt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bj.hd.qh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bj.cp.bd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客户端作业提交源码分析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400"/>
          </a:p>
          <a:p>
            <a:r>
              <a:rPr lang="en-US" altLang="zh-CN" sz="1400"/>
              <a:t>hdfs dfs -get /tmp/hadoop-yarn/staging/root/.staging/</a:t>
            </a:r>
            <a:r>
              <a:rPr lang="en-US" altLang="zh-CN" sz="1400">
                <a:solidFill>
                  <a:srgbClr val="FF0000"/>
                </a:solidFill>
              </a:rPr>
              <a:t>job_1498934454157_0003</a:t>
            </a:r>
            <a:r>
              <a:rPr lang="en-US" altLang="zh-CN" sz="1400"/>
              <a:t>/* ./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3030" y="2276872"/>
            <a:ext cx="582930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客户端作业提交源码分析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Configuration</a:t>
            </a:r>
          </a:p>
          <a:p>
            <a:pPr lvl="1"/>
            <a:r>
              <a:rPr lang="en-US" altLang="zh-CN"/>
              <a:t>default.xml</a:t>
            </a:r>
          </a:p>
          <a:p>
            <a:pPr lvl="1"/>
            <a:r>
              <a:rPr lang="en-US" altLang="zh-CN"/>
              <a:t>site.xml</a:t>
            </a:r>
          </a:p>
          <a:p>
            <a:r>
              <a:rPr lang="en-US" altLang="zh-CN"/>
              <a:t>MRJobConfig</a:t>
            </a:r>
          </a:p>
          <a:p>
            <a:pPr lvl="1"/>
            <a:r>
              <a:rPr lang="zh-CN" altLang="en-US"/>
              <a:t>观察默认值</a:t>
            </a:r>
            <a:endParaRPr lang="en-US" altLang="zh-CN"/>
          </a:p>
          <a:p>
            <a:r>
              <a:rPr lang="en-US" altLang="zh-CN"/>
              <a:t>JobContextImpl</a:t>
            </a:r>
          </a:p>
          <a:p>
            <a:pPr lvl="1"/>
            <a:r>
              <a:rPr lang="en-US" altLang="zh-CN"/>
              <a:t>JobConf </a:t>
            </a:r>
            <a:r>
              <a:rPr lang="en-US" altLang="zh-CN">
                <a:solidFill>
                  <a:srgbClr val="FF0000"/>
                </a:solidFill>
              </a:rPr>
              <a:t>conf</a:t>
            </a:r>
          </a:p>
          <a:p>
            <a:pPr lvl="1"/>
            <a:r>
              <a:rPr lang="zh-CN" altLang="en-US">
                <a:solidFill>
                  <a:srgbClr val="080808"/>
                </a:solidFill>
              </a:rPr>
              <a:t>观察默认值</a:t>
            </a:r>
            <a:endParaRPr lang="en-US" altLang="zh-CN">
              <a:solidFill>
                <a:srgbClr val="080808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Job</a:t>
            </a:r>
          </a:p>
          <a:p>
            <a:pPr lvl="1"/>
            <a:r>
              <a:rPr lang="en-US" altLang="zh-CN"/>
              <a:t>set*()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waitForCompletion(true)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46756" y="291610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JOB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2120" y="2133426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JobContextImpl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1350743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MRJobConfig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6768244" y="1782791"/>
            <a:ext cx="0" cy="35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68244" y="2565474"/>
            <a:ext cx="0" cy="35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客户端作业提交源码分析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waitForCompletion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submit();</a:t>
            </a:r>
          </a:p>
          <a:p>
            <a:pPr lvl="1"/>
            <a:r>
              <a:rPr lang="en-US" altLang="zh-CN" sz="1600"/>
              <a:t>monitorAndPrintJob();</a:t>
            </a:r>
          </a:p>
          <a:p>
            <a:pPr lvl="1"/>
            <a:r>
              <a:rPr lang="en-US" altLang="zh-CN" sz="1600"/>
              <a:t>return isSuccessful();</a:t>
            </a:r>
          </a:p>
          <a:p>
            <a:r>
              <a:rPr lang="en-US" altLang="zh-CN" sz="1800"/>
              <a:t>submit</a:t>
            </a:r>
          </a:p>
          <a:p>
            <a:pPr lvl="1"/>
            <a:r>
              <a:rPr lang="en-US" altLang="zh-CN" sz="1600"/>
              <a:t>connect();</a:t>
            </a:r>
          </a:p>
          <a:p>
            <a:pPr lvl="1"/>
            <a:r>
              <a:rPr lang="en-US" altLang="zh-CN" sz="1600"/>
              <a:t>submitter.submitJobInternal(Job.this, cluster);</a:t>
            </a:r>
          </a:p>
          <a:p>
            <a:r>
              <a:rPr lang="en-US" altLang="zh-CN" sz="1800"/>
              <a:t>submitJobInternal</a:t>
            </a:r>
          </a:p>
          <a:p>
            <a:pPr lvl="1"/>
            <a:r>
              <a:rPr lang="en-US" altLang="zh-CN" sz="1600"/>
              <a:t>checkSpecs(job);</a:t>
            </a:r>
          </a:p>
          <a:p>
            <a:pPr lvl="1"/>
            <a:r>
              <a:rPr lang="en-US" altLang="zh-CN" sz="1600"/>
              <a:t>copyAndConfigureFiles(job, submitJobDir);</a:t>
            </a:r>
          </a:p>
          <a:p>
            <a:pPr lvl="1"/>
            <a:r>
              <a:rPr lang="en-US" altLang="zh-CN" sz="1600"/>
              <a:t>int maps = </a:t>
            </a:r>
            <a:r>
              <a:rPr lang="en-US" altLang="zh-CN" sz="1600">
                <a:solidFill>
                  <a:srgbClr val="FF0000"/>
                </a:solidFill>
              </a:rPr>
              <a:t>writeSplits(job, submitJobDir);</a:t>
            </a:r>
          </a:p>
          <a:p>
            <a:pPr lvl="1"/>
            <a:r>
              <a:rPr lang="en-US" altLang="zh-CN" sz="1600"/>
              <a:t>status = </a:t>
            </a:r>
            <a:r>
              <a:rPr lang="en-US" altLang="zh-CN" sz="1600">
                <a:solidFill>
                  <a:srgbClr val="FF0000"/>
                </a:solidFill>
              </a:rPr>
              <a:t>submitClient.submitJob( jobId, submitJobDir.toString(), job.getCredentials());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客户端计算</a:t>
            </a:r>
            <a:r>
              <a:rPr lang="en-US" altLang="zh-CN">
                <a:solidFill>
                  <a:srgbClr val="FF0000"/>
                </a:solidFill>
              </a:rPr>
              <a:t>split</a:t>
            </a:r>
            <a:r>
              <a:rPr lang="zh-CN" altLang="en-US">
                <a:solidFill>
                  <a:srgbClr val="FF0000"/>
                </a:solidFill>
              </a:rPr>
              <a:t>切片信息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writeNewSplits</a:t>
            </a:r>
          </a:p>
          <a:p>
            <a:pPr lvl="1"/>
            <a:r>
              <a:rPr lang="en-US" altLang="zh-CN" sz="1800"/>
              <a:t>input-&gt;TextInputFormat.class</a:t>
            </a:r>
          </a:p>
          <a:p>
            <a:pPr lvl="1"/>
            <a:r>
              <a:rPr lang="en-US" altLang="zh-CN" sz="1800"/>
              <a:t>input.getSplits(job);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600"/>
              <a:t>minSize = Math.max(getFormatMinSplitSize(), getMinSplitSize(job));</a:t>
            </a:r>
            <a:r>
              <a:rPr lang="zh-CN" altLang="en-US" sz="1600">
                <a:solidFill>
                  <a:srgbClr val="FF0000"/>
                </a:solidFill>
              </a:rPr>
              <a:t>（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maxSize = getMaxSplitSize(job);</a:t>
            </a:r>
            <a:r>
              <a:rPr lang="zh-CN" altLang="en-US" sz="1600">
                <a:solidFill>
                  <a:srgbClr val="FF0000"/>
                </a:solidFill>
              </a:rPr>
              <a:t>（特别大）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blkLocations = fs.getFileBlockLocations(file, 0, length);</a:t>
            </a:r>
          </a:p>
          <a:p>
            <a:pPr lvl="1"/>
            <a:r>
              <a:rPr lang="en-US" altLang="zh-CN" sz="1600"/>
              <a:t>blockSize = file.getBlockSize();</a:t>
            </a:r>
          </a:p>
          <a:p>
            <a:pPr lvl="1"/>
            <a:r>
              <a:rPr lang="en-US" altLang="zh-CN" sz="1600"/>
              <a:t>splitSize = computeSplitSize(blockSize, minSize, maxSize);</a:t>
            </a:r>
          </a:p>
          <a:p>
            <a:pPr lvl="2"/>
            <a:r>
              <a:rPr lang="en-US" altLang="zh-CN" sz="1400"/>
              <a:t>Math.max(minSize, Math.min(maxSize, blockSize));</a:t>
            </a:r>
          </a:p>
          <a:p>
            <a:pPr lvl="1"/>
            <a:r>
              <a:rPr lang="en-US" altLang="zh-CN" sz="1600"/>
              <a:t>splits.add(makeSplit(path, length-bytesRemaining, splitSize,</a:t>
            </a:r>
          </a:p>
          <a:p>
            <a:pPr lvl="1"/>
            <a:r>
              <a:rPr lang="en-US" altLang="zh-CN" sz="1600"/>
              <a:t>                        blkLocations[blkIndex].getHosts(),</a:t>
            </a:r>
          </a:p>
          <a:p>
            <a:pPr lvl="1"/>
            <a:r>
              <a:rPr lang="en-US" altLang="zh-CN" sz="1600"/>
              <a:t>                        blkLocations[blkIndex].getCachedHosts()));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5258</TotalTime>
  <Words>2036</Words>
  <Application>Microsoft Office PowerPoint</Application>
  <PresentationFormat>信纸(8.5x11 英寸)</PresentationFormat>
  <Paragraphs>429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ppt新模板</vt:lpstr>
      <vt:lpstr>分布式云平台</vt:lpstr>
      <vt:lpstr>Hadoop</vt:lpstr>
      <vt:lpstr>分布式应用开发，计算向数据移动</vt:lpstr>
      <vt:lpstr>幻灯片 4</vt:lpstr>
      <vt:lpstr>幻灯片 5</vt:lpstr>
      <vt:lpstr>幻灯片 6</vt:lpstr>
      <vt:lpstr>客户端作业提交源码分析</vt:lpstr>
      <vt:lpstr>客户端作业提交源码分析</vt:lpstr>
      <vt:lpstr>客户端计算split切片信息</vt:lpstr>
      <vt:lpstr>幻灯片 10</vt:lpstr>
      <vt:lpstr>幻灯片 11</vt:lpstr>
      <vt:lpstr>计算向数据移动：本地化数据读取</vt:lpstr>
      <vt:lpstr>幻灯片 13</vt:lpstr>
      <vt:lpstr>幻灯片 14</vt:lpstr>
      <vt:lpstr>new</vt:lpstr>
      <vt:lpstr>幻灯片 16</vt:lpstr>
      <vt:lpstr>input</vt:lpstr>
      <vt:lpstr>幻灯片 18</vt:lpstr>
      <vt:lpstr>output</vt:lpstr>
      <vt:lpstr>幻灯片 20</vt:lpstr>
      <vt:lpstr>框架：MapTask</vt:lpstr>
      <vt:lpstr>分析输入：</vt:lpstr>
      <vt:lpstr>幻灯片 23</vt:lpstr>
      <vt:lpstr>分析输出</vt:lpstr>
      <vt:lpstr>幻灯片 25</vt:lpstr>
      <vt:lpstr>幻灯片 26</vt:lpstr>
      <vt:lpstr>幻灯片 27</vt:lpstr>
      <vt:lpstr>幻灯片 28</vt:lpstr>
      <vt:lpstr>MapTask总结</vt:lpstr>
      <vt:lpstr>MapTask</vt:lpstr>
      <vt:lpstr>client</vt:lpstr>
      <vt:lpstr>MapTask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排序与需求</vt:lpstr>
      <vt:lpstr>幻灯片 41</vt:lpstr>
    </vt:vector>
  </TitlesOfParts>
  <Company>Global Intelligence Alliance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Administrator</cp:lastModifiedBy>
  <cp:revision>5105</cp:revision>
  <dcterms:created xsi:type="dcterms:W3CDTF">2007-09-26T12:04:00Z</dcterms:created>
  <dcterms:modified xsi:type="dcterms:W3CDTF">2018-11-12T09:03:52Z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