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8" r:id="rId2"/>
    <p:sldMasterId id="2147483686" r:id="rId3"/>
    <p:sldMasterId id="2147483659" r:id="rId4"/>
    <p:sldMasterId id="2147483688" r:id="rId5"/>
    <p:sldMasterId id="2147483660" r:id="rId6"/>
  </p:sldMasterIdLst>
  <p:notesMasterIdLst>
    <p:notesMasterId r:id="rId9"/>
  </p:notesMasterIdLst>
  <p:handoutMasterIdLst>
    <p:handoutMasterId r:id="rId10"/>
  </p:handoutMasterIdLst>
  <p:sldIdLst>
    <p:sldId id="325" r:id="rId7"/>
    <p:sldId id="32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30BF04A8-9322-754A-9AE1-D80DB2F01952}">
          <p14:sldIdLst>
            <p14:sldId id="325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0F0F4B"/>
    <a:srgbClr val="42546B"/>
    <a:srgbClr val="00A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05" autoAdjust="0"/>
    <p:restoredTop sz="95970"/>
  </p:normalViewPr>
  <p:slideViewPr>
    <p:cSldViewPr snapToGrid="0" snapToObjects="1">
      <p:cViewPr varScale="1">
        <p:scale>
          <a:sx n="81" d="100"/>
          <a:sy n="81" d="100"/>
        </p:scale>
        <p:origin x="114" y="15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1348CBED-2851-7040-87F9-FE4A4B4EBD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829B234B-2A6D-834A-BC87-B987F89C02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17999-5D1E-2B43-B841-5796FA323431}" type="datetimeFigureOut">
              <a:rPr kumimoji="1" lang="zh-CN" altLang="en-US" smtClean="0"/>
              <a:t>2023/4/7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15E0E1BB-B755-334C-B97A-5110D1A12D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D2FD302-A5AC-5B4B-A20A-10A2FE5611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FEF71-85BC-F94C-9B36-E544ED6F03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5059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1BE8B-BEE1-407C-8D41-BECA547EAF23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CD3A4-D12A-4D31-8589-4D1EC4AB7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72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背景图案&#10;&#10;描述已自动生成">
            <a:extLst>
              <a:ext uri="{FF2B5EF4-FFF2-40B4-BE49-F238E27FC236}">
                <a16:creationId xmlns:a16="http://schemas.microsoft.com/office/drawing/2014/main" xmlns="" id="{139DCB49-028A-3F41-8944-5FBFC8DF22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 descr="图片包含 游戏机, 轮子, 灯光&#10;&#10;描述已自动生成">
            <a:extLst>
              <a:ext uri="{FF2B5EF4-FFF2-40B4-BE49-F238E27FC236}">
                <a16:creationId xmlns:a16="http://schemas.microsoft.com/office/drawing/2014/main" xmlns="" id="{6E69BE07-6BC4-F547-B4DC-E1C3853A56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00056" y="-1"/>
            <a:ext cx="5591944" cy="64901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ECD174D0-F90E-4841-95EE-B633D313FD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575" y="421180"/>
            <a:ext cx="1530190" cy="442662"/>
          </a:xfrm>
          <a:prstGeom prst="rect">
            <a:avLst/>
          </a:prstGeom>
        </p:spPr>
      </p:pic>
      <p:sp>
        <p:nvSpPr>
          <p:cNvPr id="5" name="内容占位符 24">
            <a:extLst>
              <a:ext uri="{FF2B5EF4-FFF2-40B4-BE49-F238E27FC236}">
                <a16:creationId xmlns:a16="http://schemas.microsoft.com/office/drawing/2014/main" xmlns="" id="{54B57AA2-BCCB-8641-AC54-43646308CBE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62466" y="2121376"/>
            <a:ext cx="7918450" cy="69648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kumimoji="1" lang="zh-CN" altLang="en-US" sz="4000" b="1" i="0" kern="1200" spc="3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r>
              <a:rPr kumimoji="1" lang="zh-CN" altLang="en-US" spc="300" dirty="0">
                <a:latin typeface="方正兰亭黑_GBK" panose="02000000000000000000" pitchFamily="2" charset="-122"/>
                <a:ea typeface="方正兰亭黑_GBK" panose="02000000000000000000" pitchFamily="2" charset="-122"/>
              </a:rPr>
              <a:t>请输入主标题</a:t>
            </a:r>
          </a:p>
        </p:txBody>
      </p:sp>
      <p:sp>
        <p:nvSpPr>
          <p:cNvPr id="6" name="内容占位符 24">
            <a:extLst>
              <a:ext uri="{FF2B5EF4-FFF2-40B4-BE49-F238E27FC236}">
                <a16:creationId xmlns:a16="http://schemas.microsoft.com/office/drawing/2014/main" xmlns="" id="{184039AF-70D6-754A-9F74-9A41E0AC94E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62466" y="2833381"/>
            <a:ext cx="7918450" cy="57382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kumimoji="1" lang="zh-CN" altLang="en-US" sz="3200" b="0" i="0" kern="1200" spc="300" baseline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pPr>
              <a:defRPr/>
            </a:pPr>
            <a:r>
              <a:rPr kumimoji="1" lang="zh-CN" altLang="en-US" b="0" spc="300" dirty="0">
                <a:latin typeface="方正兰亭黑_GBK" panose="02000000000000000000" pitchFamily="2" charset="-122"/>
                <a:ea typeface="方正兰亭黑_GBK" panose="02000000000000000000" pitchFamily="2" charset="-122"/>
              </a:rPr>
              <a:t>请输入副标题</a:t>
            </a:r>
          </a:p>
        </p:txBody>
      </p:sp>
      <p:sp>
        <p:nvSpPr>
          <p:cNvPr id="7" name="文本占位符 32">
            <a:extLst>
              <a:ext uri="{FF2B5EF4-FFF2-40B4-BE49-F238E27FC236}">
                <a16:creationId xmlns:a16="http://schemas.microsoft.com/office/drawing/2014/main" xmlns="" id="{C8AD03BC-F330-584E-BCAF-044D493BCE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3429" y="4271896"/>
            <a:ext cx="4533900" cy="309232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kumimoji="1" lang="zh-CN" altLang="en-US" sz="1600" b="1" i="0" kern="1200" spc="300" baseline="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请输入部门名称</a:t>
            </a:r>
          </a:p>
        </p:txBody>
      </p:sp>
      <p:sp>
        <p:nvSpPr>
          <p:cNvPr id="11" name="文本占位符 32">
            <a:extLst>
              <a:ext uri="{FF2B5EF4-FFF2-40B4-BE49-F238E27FC236}">
                <a16:creationId xmlns:a16="http://schemas.microsoft.com/office/drawing/2014/main" xmlns="" id="{CFF25CDE-BFE6-EE44-971F-4916F56AA3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3429" y="4671946"/>
            <a:ext cx="4533900" cy="20834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kumimoji="1" lang="zh-CN" altLang="en-US" sz="1400" b="1" i="0" kern="1200" spc="300" baseline="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请输入日期</a:t>
            </a:r>
          </a:p>
        </p:txBody>
      </p:sp>
    </p:spTree>
    <p:extLst>
      <p:ext uri="{BB962C8B-B14F-4D97-AF65-F5344CB8AC3E}">
        <p14:creationId xmlns:p14="http://schemas.microsoft.com/office/powerpoint/2010/main" val="427055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深色分色底3（标题含星球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背景图案&#10;&#10;描述已自动生成">
            <a:extLst>
              <a:ext uri="{FF2B5EF4-FFF2-40B4-BE49-F238E27FC236}">
                <a16:creationId xmlns:a16="http://schemas.microsoft.com/office/drawing/2014/main" xmlns="" id="{611ADC9E-90BC-3B40-954D-E321E68F93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7A0055E-15AA-854B-8511-192782A16D8A}"/>
              </a:ext>
            </a:extLst>
          </p:cNvPr>
          <p:cNvSpPr/>
          <p:nvPr userDrawn="1"/>
        </p:nvSpPr>
        <p:spPr>
          <a:xfrm>
            <a:off x="7309732" y="0"/>
            <a:ext cx="4882268" cy="6858000"/>
          </a:xfrm>
          <a:prstGeom prst="rect">
            <a:avLst/>
          </a:prstGeom>
          <a:solidFill>
            <a:srgbClr val="00A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3672955-60BC-CB4C-A860-27B2B4B5F9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344516" y="508666"/>
            <a:ext cx="1255701" cy="38590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77EDF19A-8137-214D-8F29-6CA45E94F34F}"/>
              </a:ext>
            </a:extLst>
          </p:cNvPr>
          <p:cNvCxnSpPr/>
          <p:nvPr userDrawn="1"/>
        </p:nvCxnSpPr>
        <p:spPr>
          <a:xfrm>
            <a:off x="1133900" y="916691"/>
            <a:ext cx="2880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5B710DFD-5E10-AB4E-B890-1321EF7BF11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008" y="423122"/>
            <a:ext cx="499165" cy="490251"/>
          </a:xfrm>
          <a:prstGeom prst="rect">
            <a:avLst/>
          </a:prstGeom>
        </p:spPr>
      </p:pic>
      <p:sp>
        <p:nvSpPr>
          <p:cNvPr id="10" name="标题 2">
            <a:extLst>
              <a:ext uri="{FF2B5EF4-FFF2-40B4-BE49-F238E27FC236}">
                <a16:creationId xmlns:a16="http://schemas.microsoft.com/office/drawing/2014/main" xmlns="" id="{C60D5AEB-701A-B840-B928-B41D7CCD3A1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5050" y="418465"/>
            <a:ext cx="5060950" cy="499745"/>
          </a:xfrm>
          <a:prstGeom prst="rect">
            <a:avLst/>
          </a:prstGeom>
        </p:spPr>
        <p:txBody>
          <a:bodyPr anchor="ctr"/>
          <a:lstStyle>
            <a:lvl1pPr algn="l">
              <a:defRPr sz="2800" b="1" i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方正兰亭黑_GBK" panose="02000000000000000000" pitchFamily="2" charset="-122"/>
              </a:defRPr>
            </a:lvl1pPr>
          </a:lstStyle>
          <a:p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请在此输入标题</a:t>
            </a:r>
            <a:endParaRPr kumimoji="1"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xmlns="" id="{FEFFAA7C-5645-BA4A-9AF8-5301924811E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35049" y="968318"/>
            <a:ext cx="5060949" cy="25527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0" i="0" baseline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方正兰亭黑_GBK" panose="02000000000000000000" pitchFamily="2" charset="-122"/>
              </a:defRPr>
            </a:lvl1pPr>
          </a:lstStyle>
          <a:p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请在此输入副标题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285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浅色通用底（标题含星球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88A1D5BB-3B8B-D148-B929-59E6D89109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344516" y="508666"/>
            <a:ext cx="1302176" cy="3859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043F467C-289D-9B40-928F-55133FCCB79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2453" y="459241"/>
            <a:ext cx="426275" cy="420185"/>
          </a:xfrm>
          <a:prstGeom prst="rect">
            <a:avLst/>
          </a:prstGeom>
        </p:spPr>
      </p:pic>
      <p:cxnSp>
        <p:nvCxnSpPr>
          <p:cNvPr id="9" name="Straight Connector 7">
            <a:extLst>
              <a:ext uri="{FF2B5EF4-FFF2-40B4-BE49-F238E27FC236}">
                <a16:creationId xmlns:a16="http://schemas.microsoft.com/office/drawing/2014/main" xmlns="" id="{E7F6E4FF-0A66-BA4E-966C-7BD4FE261892}"/>
              </a:ext>
            </a:extLst>
          </p:cNvPr>
          <p:cNvCxnSpPr>
            <a:cxnSpLocks/>
          </p:cNvCxnSpPr>
          <p:nvPr userDrawn="1"/>
        </p:nvCxnSpPr>
        <p:spPr>
          <a:xfrm>
            <a:off x="1133900" y="916691"/>
            <a:ext cx="2880000" cy="0"/>
          </a:xfrm>
          <a:prstGeom prst="line">
            <a:avLst/>
          </a:prstGeom>
          <a:ln w="12700">
            <a:solidFill>
              <a:srgbClr val="00A0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2">
            <a:extLst>
              <a:ext uri="{FF2B5EF4-FFF2-40B4-BE49-F238E27FC236}">
                <a16:creationId xmlns:a16="http://schemas.microsoft.com/office/drawing/2014/main" xmlns="" id="{5537CE80-40E7-474C-93B5-399DF3E80AD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5050" y="418465"/>
            <a:ext cx="5060950" cy="499745"/>
          </a:xfrm>
          <a:prstGeom prst="rect">
            <a:avLst/>
          </a:prstGeom>
        </p:spPr>
        <p:txBody>
          <a:bodyPr anchor="ctr"/>
          <a:lstStyle>
            <a:lvl1pPr algn="l">
              <a:defRPr sz="2800" b="1" i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请在此输入标题</a:t>
            </a:r>
            <a:endParaRPr kumimoji="1"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xmlns="" id="{CA84FC91-10EE-E84A-A842-1671A124E4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35049" y="968318"/>
            <a:ext cx="5060949" cy="25527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0" i="0" baseline="0">
                <a:solidFill>
                  <a:srgbClr val="42546B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请在此输入副标题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117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浅色分色底（标题含星球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27537268-8B22-3949-BA2A-6B4B91A5C571}"/>
              </a:ext>
            </a:extLst>
          </p:cNvPr>
          <p:cNvSpPr/>
          <p:nvPr userDrawn="1"/>
        </p:nvSpPr>
        <p:spPr>
          <a:xfrm>
            <a:off x="7309732" y="0"/>
            <a:ext cx="4882268" cy="6858000"/>
          </a:xfrm>
          <a:prstGeom prst="rect">
            <a:avLst/>
          </a:prstGeom>
          <a:solidFill>
            <a:srgbClr val="00A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101A9BD-15DB-B548-BF0A-9183F38E59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344516" y="508666"/>
            <a:ext cx="1255701" cy="3859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6389AA6C-6FE1-8C4F-BFD1-CCC75EA4B3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2453" y="459241"/>
            <a:ext cx="426275" cy="42018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FD4346D-1FA9-3848-829F-6E3AAFD4267A}"/>
              </a:ext>
            </a:extLst>
          </p:cNvPr>
          <p:cNvCxnSpPr>
            <a:cxnSpLocks/>
          </p:cNvCxnSpPr>
          <p:nvPr userDrawn="1"/>
        </p:nvCxnSpPr>
        <p:spPr>
          <a:xfrm>
            <a:off x="1133900" y="916691"/>
            <a:ext cx="2880000" cy="0"/>
          </a:xfrm>
          <a:prstGeom prst="line">
            <a:avLst/>
          </a:prstGeom>
          <a:ln w="12700">
            <a:solidFill>
              <a:srgbClr val="00A0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2">
            <a:extLst>
              <a:ext uri="{FF2B5EF4-FFF2-40B4-BE49-F238E27FC236}">
                <a16:creationId xmlns:a16="http://schemas.microsoft.com/office/drawing/2014/main" xmlns="" id="{CE88D723-78E3-0447-B427-EB1B1542CD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5050" y="418465"/>
            <a:ext cx="5060950" cy="499745"/>
          </a:xfrm>
          <a:prstGeom prst="rect">
            <a:avLst/>
          </a:prstGeom>
        </p:spPr>
        <p:txBody>
          <a:bodyPr anchor="ctr"/>
          <a:lstStyle>
            <a:lvl1pPr algn="l">
              <a:defRPr sz="2800" b="1" i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请在此输入标题</a:t>
            </a:r>
            <a:endParaRPr kumimoji="1"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10" name="文本占位符 8">
            <a:extLst>
              <a:ext uri="{FF2B5EF4-FFF2-40B4-BE49-F238E27FC236}">
                <a16:creationId xmlns:a16="http://schemas.microsoft.com/office/drawing/2014/main" xmlns="" id="{C3703771-2EB9-8547-A476-551ECEF9C4D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35049" y="968318"/>
            <a:ext cx="5060949" cy="25527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0" i="0" baseline="0">
                <a:solidFill>
                  <a:srgbClr val="42546B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请在此输入副标题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8580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浅色分色底2（标题含星球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FB295F56-0582-B44C-A8E2-91E3C6E58ED2}"/>
              </a:ext>
            </a:extLst>
          </p:cNvPr>
          <p:cNvSpPr/>
          <p:nvPr userDrawn="1"/>
        </p:nvSpPr>
        <p:spPr>
          <a:xfrm>
            <a:off x="0" y="1588227"/>
            <a:ext cx="11589146" cy="42731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DD41F79E-A3BA-B649-B60A-4B0C0261EF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344516" y="508666"/>
            <a:ext cx="1302176" cy="3859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8ACE2F7-01A4-D646-94CF-0785092FDA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2453" y="459241"/>
            <a:ext cx="426275" cy="420185"/>
          </a:xfrm>
          <a:prstGeom prst="rect">
            <a:avLst/>
          </a:prstGeom>
        </p:spPr>
      </p:pic>
      <p:cxnSp>
        <p:nvCxnSpPr>
          <p:cNvPr id="10" name="Straight Connector 7">
            <a:extLst>
              <a:ext uri="{FF2B5EF4-FFF2-40B4-BE49-F238E27FC236}">
                <a16:creationId xmlns:a16="http://schemas.microsoft.com/office/drawing/2014/main" xmlns="" id="{FAC33FCB-8C4A-814E-90EF-44D82B8CF07F}"/>
              </a:ext>
            </a:extLst>
          </p:cNvPr>
          <p:cNvCxnSpPr>
            <a:cxnSpLocks/>
          </p:cNvCxnSpPr>
          <p:nvPr userDrawn="1"/>
        </p:nvCxnSpPr>
        <p:spPr>
          <a:xfrm>
            <a:off x="1133900" y="916691"/>
            <a:ext cx="2880000" cy="0"/>
          </a:xfrm>
          <a:prstGeom prst="line">
            <a:avLst/>
          </a:prstGeom>
          <a:ln w="12700">
            <a:solidFill>
              <a:srgbClr val="00A0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2">
            <a:extLst>
              <a:ext uri="{FF2B5EF4-FFF2-40B4-BE49-F238E27FC236}">
                <a16:creationId xmlns:a16="http://schemas.microsoft.com/office/drawing/2014/main" xmlns="" id="{886DBA1A-AF90-114E-BAA4-423D5BC58C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5050" y="418465"/>
            <a:ext cx="5060950" cy="499745"/>
          </a:xfrm>
          <a:prstGeom prst="rect">
            <a:avLst/>
          </a:prstGeom>
        </p:spPr>
        <p:txBody>
          <a:bodyPr anchor="ctr"/>
          <a:lstStyle>
            <a:lvl1pPr algn="l">
              <a:defRPr sz="2800" b="1" i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请在此输入标题</a:t>
            </a:r>
            <a:endParaRPr kumimoji="1"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12" name="文本占位符 8">
            <a:extLst>
              <a:ext uri="{FF2B5EF4-FFF2-40B4-BE49-F238E27FC236}">
                <a16:creationId xmlns:a16="http://schemas.microsoft.com/office/drawing/2014/main" xmlns="" id="{3B8666D0-3D69-CC49-92B6-1CDCF525E6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35049" y="968318"/>
            <a:ext cx="5060949" cy="25527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0" i="0" baseline="0">
                <a:solidFill>
                  <a:srgbClr val="42546B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请在此输入副标题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9942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深色标准底（标题不含星球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背景图案&#10;&#10;描述已自动生成">
            <a:extLst>
              <a:ext uri="{FF2B5EF4-FFF2-40B4-BE49-F238E27FC236}">
                <a16:creationId xmlns:a16="http://schemas.microsoft.com/office/drawing/2014/main" xmlns="" id="{0BDDF6B1-CA92-4B46-ADDB-BFAF7DA2B6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B2D8023-6E6C-C143-872E-0307E87FA8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344516" y="508666"/>
            <a:ext cx="1255701" cy="385906"/>
          </a:xfrm>
          <a:prstGeom prst="rect">
            <a:avLst/>
          </a:prstGeom>
        </p:spPr>
      </p:pic>
      <p:sp>
        <p:nvSpPr>
          <p:cNvPr id="7" name="标题 2">
            <a:extLst>
              <a:ext uri="{FF2B5EF4-FFF2-40B4-BE49-F238E27FC236}">
                <a16:creationId xmlns:a16="http://schemas.microsoft.com/office/drawing/2014/main" xmlns="" id="{47DC0A43-2141-334A-96F0-C8F6E3F6D05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5050" y="418465"/>
            <a:ext cx="5060950" cy="499745"/>
          </a:xfrm>
          <a:prstGeom prst="rect">
            <a:avLst/>
          </a:prstGeom>
        </p:spPr>
        <p:txBody>
          <a:bodyPr anchor="ctr"/>
          <a:lstStyle>
            <a:lvl1pPr algn="l">
              <a:defRPr sz="2800" b="1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请在此输入标题</a:t>
            </a:r>
            <a:endParaRPr kumimoji="1"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8" name="文本占位符 8">
            <a:extLst>
              <a:ext uri="{FF2B5EF4-FFF2-40B4-BE49-F238E27FC236}">
                <a16:creationId xmlns:a16="http://schemas.microsoft.com/office/drawing/2014/main" xmlns="" id="{FB5B7BF2-EC55-B944-AA03-5C1B9AEF387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35049" y="968318"/>
            <a:ext cx="5060949" cy="25527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0" i="0" baseline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请在此输入副标题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7946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深色分色底（标题不含星球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背景图案&#10;&#10;描述已自动生成">
            <a:extLst>
              <a:ext uri="{FF2B5EF4-FFF2-40B4-BE49-F238E27FC236}">
                <a16:creationId xmlns:a16="http://schemas.microsoft.com/office/drawing/2014/main" xmlns="" id="{7547F65D-94DB-1D45-AD49-B6FDEB9335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E0ADE3EB-1FD0-074F-ACFA-489FFFD447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344516" y="508666"/>
            <a:ext cx="1302176" cy="385906"/>
          </a:xfrm>
          <a:prstGeom prst="rect">
            <a:avLst/>
          </a:prstGeom>
        </p:spPr>
      </p:pic>
      <p:sp>
        <p:nvSpPr>
          <p:cNvPr id="6" name="标题 2">
            <a:extLst>
              <a:ext uri="{FF2B5EF4-FFF2-40B4-BE49-F238E27FC236}">
                <a16:creationId xmlns:a16="http://schemas.microsoft.com/office/drawing/2014/main" xmlns="" id="{8346C81A-B71C-E64A-81D1-6E1BEFC6D3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5050" y="418465"/>
            <a:ext cx="5060950" cy="499745"/>
          </a:xfrm>
          <a:prstGeom prst="rect">
            <a:avLst/>
          </a:prstGeom>
        </p:spPr>
        <p:txBody>
          <a:bodyPr anchor="ctr"/>
          <a:lstStyle>
            <a:lvl1pPr algn="l">
              <a:defRPr sz="2800" b="1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请在此输入标题</a:t>
            </a:r>
            <a:endParaRPr kumimoji="1"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xmlns="" id="{44C379BD-BA31-6B41-98C5-09759D84B7E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35049" y="968318"/>
            <a:ext cx="5060949" cy="25527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0" i="0" baseline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请在此输入副标题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830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深色引言底（标题不含星球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背景图案&#10;&#10;描述已自动生成">
            <a:extLst>
              <a:ext uri="{FF2B5EF4-FFF2-40B4-BE49-F238E27FC236}">
                <a16:creationId xmlns:a16="http://schemas.microsoft.com/office/drawing/2014/main" xmlns="" id="{7E49BA01-EC31-A440-82D3-ED731B590A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439816" cy="68580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DFF2CC40-6AC2-944D-A6DD-3BC975468617}"/>
              </a:ext>
            </a:extLst>
          </p:cNvPr>
          <p:cNvGrpSpPr/>
          <p:nvPr userDrawn="1"/>
        </p:nvGrpSpPr>
        <p:grpSpPr>
          <a:xfrm>
            <a:off x="3659359" y="1917899"/>
            <a:ext cx="923925" cy="603160"/>
            <a:chOff x="5476875" y="2117725"/>
            <a:chExt cx="4357688" cy="2844800"/>
          </a:xfrm>
          <a:solidFill>
            <a:schemeClr val="accent1"/>
          </a:solidFill>
        </p:grpSpPr>
        <p:sp>
          <p:nvSpPr>
            <p:cNvPr id="5" name="任意多边形 32">
              <a:extLst>
                <a:ext uri="{FF2B5EF4-FFF2-40B4-BE49-F238E27FC236}">
                  <a16:creationId xmlns:a16="http://schemas.microsoft.com/office/drawing/2014/main" xmlns="" id="{6605F8B5-A42E-BD4C-9549-FC0CCCEC38CA}"/>
                </a:ext>
              </a:extLst>
            </p:cNvPr>
            <p:cNvSpPr/>
            <p:nvPr/>
          </p:nvSpPr>
          <p:spPr bwMode="auto">
            <a:xfrm>
              <a:off x="7902575" y="2117725"/>
              <a:ext cx="1931988" cy="2844800"/>
            </a:xfrm>
            <a:custGeom>
              <a:avLst/>
              <a:gdLst>
                <a:gd name="T0" fmla="*/ 12 w 1217"/>
                <a:gd name="T1" fmla="*/ 0 h 1792"/>
                <a:gd name="T2" fmla="*/ 12 w 1217"/>
                <a:gd name="T3" fmla="*/ 1207 h 1792"/>
                <a:gd name="T4" fmla="*/ 585 w 1217"/>
                <a:gd name="T5" fmla="*/ 1207 h 1792"/>
                <a:gd name="T6" fmla="*/ 0 w 1217"/>
                <a:gd name="T7" fmla="*/ 1792 h 1792"/>
                <a:gd name="T8" fmla="*/ 630 w 1217"/>
                <a:gd name="T9" fmla="*/ 1792 h 1792"/>
                <a:gd name="T10" fmla="*/ 1217 w 1217"/>
                <a:gd name="T11" fmla="*/ 1207 h 1792"/>
                <a:gd name="T12" fmla="*/ 1217 w 1217"/>
                <a:gd name="T13" fmla="*/ 0 h 1792"/>
                <a:gd name="T14" fmla="*/ 12 w 1217"/>
                <a:gd name="T15" fmla="*/ 0 h 1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7" h="1792">
                  <a:moveTo>
                    <a:pt x="12" y="0"/>
                  </a:moveTo>
                  <a:lnTo>
                    <a:pt x="12" y="1207"/>
                  </a:lnTo>
                  <a:lnTo>
                    <a:pt x="585" y="1207"/>
                  </a:lnTo>
                  <a:lnTo>
                    <a:pt x="0" y="1792"/>
                  </a:lnTo>
                  <a:lnTo>
                    <a:pt x="630" y="1792"/>
                  </a:lnTo>
                  <a:lnTo>
                    <a:pt x="1217" y="1207"/>
                  </a:lnTo>
                  <a:lnTo>
                    <a:pt x="1217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A0EB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任意多边形 33">
              <a:extLst>
                <a:ext uri="{FF2B5EF4-FFF2-40B4-BE49-F238E27FC236}">
                  <a16:creationId xmlns:a16="http://schemas.microsoft.com/office/drawing/2014/main" xmlns="" id="{F727B175-9242-E74D-8003-28055F9FD6B7}"/>
                </a:ext>
              </a:extLst>
            </p:cNvPr>
            <p:cNvSpPr/>
            <p:nvPr/>
          </p:nvSpPr>
          <p:spPr bwMode="auto">
            <a:xfrm>
              <a:off x="5476875" y="2117725"/>
              <a:ext cx="1931988" cy="2844800"/>
            </a:xfrm>
            <a:custGeom>
              <a:avLst/>
              <a:gdLst>
                <a:gd name="T0" fmla="*/ 10 w 1217"/>
                <a:gd name="T1" fmla="*/ 0 h 1792"/>
                <a:gd name="T2" fmla="*/ 10 w 1217"/>
                <a:gd name="T3" fmla="*/ 1207 h 1792"/>
                <a:gd name="T4" fmla="*/ 585 w 1217"/>
                <a:gd name="T5" fmla="*/ 1207 h 1792"/>
                <a:gd name="T6" fmla="*/ 0 w 1217"/>
                <a:gd name="T7" fmla="*/ 1792 h 1792"/>
                <a:gd name="T8" fmla="*/ 630 w 1217"/>
                <a:gd name="T9" fmla="*/ 1792 h 1792"/>
                <a:gd name="T10" fmla="*/ 1217 w 1217"/>
                <a:gd name="T11" fmla="*/ 1207 h 1792"/>
                <a:gd name="T12" fmla="*/ 1217 w 1217"/>
                <a:gd name="T13" fmla="*/ 0 h 1792"/>
                <a:gd name="T14" fmla="*/ 10 w 1217"/>
                <a:gd name="T15" fmla="*/ 0 h 1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7" h="1792">
                  <a:moveTo>
                    <a:pt x="10" y="0"/>
                  </a:moveTo>
                  <a:lnTo>
                    <a:pt x="10" y="1207"/>
                  </a:lnTo>
                  <a:lnTo>
                    <a:pt x="585" y="1207"/>
                  </a:lnTo>
                  <a:lnTo>
                    <a:pt x="0" y="1792"/>
                  </a:lnTo>
                  <a:lnTo>
                    <a:pt x="630" y="1792"/>
                  </a:lnTo>
                  <a:lnTo>
                    <a:pt x="1217" y="1207"/>
                  </a:lnTo>
                  <a:lnTo>
                    <a:pt x="1217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A0EB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67F3FC1C-CF05-1643-AB24-69D12772CA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344516" y="508666"/>
            <a:ext cx="1302176" cy="385906"/>
          </a:xfrm>
          <a:prstGeom prst="rect">
            <a:avLst/>
          </a:prstGeom>
        </p:spPr>
      </p:pic>
      <p:sp>
        <p:nvSpPr>
          <p:cNvPr id="8" name="标题 2">
            <a:extLst>
              <a:ext uri="{FF2B5EF4-FFF2-40B4-BE49-F238E27FC236}">
                <a16:creationId xmlns:a16="http://schemas.microsoft.com/office/drawing/2014/main" xmlns="" id="{21775CB3-37D5-9445-ACF7-BA8D22222C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5050" y="418465"/>
            <a:ext cx="3404766" cy="499745"/>
          </a:xfrm>
          <a:prstGeom prst="rect">
            <a:avLst/>
          </a:prstGeom>
        </p:spPr>
        <p:txBody>
          <a:bodyPr anchor="ctr"/>
          <a:lstStyle>
            <a:lvl1pPr algn="l">
              <a:defRPr sz="2800" b="1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请在此输入标题</a:t>
            </a:r>
            <a:endParaRPr kumimoji="1"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xmlns="" id="{FFF2CAE5-8A4C-544B-9036-30058793E84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35049" y="968318"/>
            <a:ext cx="3404765" cy="25527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0" i="0" baseline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请在此输入副标题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7224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深色分色底2（标题不含星球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1F794A07-A772-F24A-AB3F-4266E049689E}"/>
              </a:ext>
            </a:extLst>
          </p:cNvPr>
          <p:cNvSpPr/>
          <p:nvPr userDrawn="1"/>
        </p:nvSpPr>
        <p:spPr>
          <a:xfrm>
            <a:off x="0" y="1588227"/>
            <a:ext cx="11589146" cy="4273109"/>
          </a:xfrm>
          <a:prstGeom prst="rect">
            <a:avLst/>
          </a:prstGeom>
          <a:solidFill>
            <a:srgbClr val="0F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CCF2B8A7-E004-E74A-9AE1-BD3E2813E8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344516" y="508666"/>
            <a:ext cx="1302176" cy="385906"/>
          </a:xfrm>
          <a:prstGeom prst="rect">
            <a:avLst/>
          </a:prstGeom>
        </p:spPr>
      </p:pic>
      <p:sp>
        <p:nvSpPr>
          <p:cNvPr id="5" name="标题 2">
            <a:extLst>
              <a:ext uri="{FF2B5EF4-FFF2-40B4-BE49-F238E27FC236}">
                <a16:creationId xmlns:a16="http://schemas.microsoft.com/office/drawing/2014/main" xmlns="" id="{98FBFE32-548B-3245-9301-347F5FC2980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5050" y="418465"/>
            <a:ext cx="5060950" cy="499745"/>
          </a:xfrm>
          <a:prstGeom prst="rect">
            <a:avLst/>
          </a:prstGeom>
        </p:spPr>
        <p:txBody>
          <a:bodyPr anchor="ctr"/>
          <a:lstStyle>
            <a:lvl1pPr algn="l">
              <a:defRPr sz="2800" b="1" i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请在此输入标题</a:t>
            </a:r>
            <a:endParaRPr kumimoji="1"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6" name="文本占位符 8">
            <a:extLst>
              <a:ext uri="{FF2B5EF4-FFF2-40B4-BE49-F238E27FC236}">
                <a16:creationId xmlns:a16="http://schemas.microsoft.com/office/drawing/2014/main" xmlns="" id="{CA6FD0F8-0942-744C-B4A0-AF8A01956E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35049" y="968318"/>
            <a:ext cx="5060949" cy="25527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0" i="0" baseline="0">
                <a:solidFill>
                  <a:srgbClr val="42546B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请在此输入副标题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90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深色分色底3（标题不含星球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背景图案&#10;&#10;描述已自动生成">
            <a:extLst>
              <a:ext uri="{FF2B5EF4-FFF2-40B4-BE49-F238E27FC236}">
                <a16:creationId xmlns:a16="http://schemas.microsoft.com/office/drawing/2014/main" xmlns="" id="{611ADC9E-90BC-3B40-954D-E321E68F93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7A0055E-15AA-854B-8511-192782A16D8A}"/>
              </a:ext>
            </a:extLst>
          </p:cNvPr>
          <p:cNvSpPr/>
          <p:nvPr userDrawn="1"/>
        </p:nvSpPr>
        <p:spPr>
          <a:xfrm>
            <a:off x="7309732" y="0"/>
            <a:ext cx="4882268" cy="6858000"/>
          </a:xfrm>
          <a:prstGeom prst="rect">
            <a:avLst/>
          </a:prstGeom>
          <a:solidFill>
            <a:srgbClr val="00A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3672955-60BC-CB4C-A860-27B2B4B5F9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344516" y="508666"/>
            <a:ext cx="1255701" cy="385906"/>
          </a:xfrm>
          <a:prstGeom prst="rect">
            <a:avLst/>
          </a:prstGeom>
        </p:spPr>
      </p:pic>
      <p:sp>
        <p:nvSpPr>
          <p:cNvPr id="8" name="标题 2">
            <a:extLst>
              <a:ext uri="{FF2B5EF4-FFF2-40B4-BE49-F238E27FC236}">
                <a16:creationId xmlns:a16="http://schemas.microsoft.com/office/drawing/2014/main" xmlns="" id="{87A463DD-B734-1048-885A-D8926EF81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5050" y="418465"/>
            <a:ext cx="5060950" cy="499745"/>
          </a:xfrm>
          <a:prstGeom prst="rect">
            <a:avLst/>
          </a:prstGeom>
        </p:spPr>
        <p:txBody>
          <a:bodyPr anchor="ctr"/>
          <a:lstStyle>
            <a:lvl1pPr algn="l">
              <a:defRPr sz="2800" b="1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请在此输入标题</a:t>
            </a:r>
            <a:endParaRPr kumimoji="1"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xmlns="" id="{A6AF6C90-D27C-C947-851F-012ABF5FC4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35049" y="968318"/>
            <a:ext cx="5060949" cy="25527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0" i="0" baseline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请在此输入副标题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3482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浅色通用底（标题不含星球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88A1D5BB-3B8B-D148-B929-59E6D89109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344516" y="508666"/>
            <a:ext cx="1302176" cy="385906"/>
          </a:xfrm>
          <a:prstGeom prst="rect">
            <a:avLst/>
          </a:prstGeom>
        </p:spPr>
      </p:pic>
      <p:sp>
        <p:nvSpPr>
          <p:cNvPr id="6" name="标题 2">
            <a:extLst>
              <a:ext uri="{FF2B5EF4-FFF2-40B4-BE49-F238E27FC236}">
                <a16:creationId xmlns:a16="http://schemas.microsoft.com/office/drawing/2014/main" xmlns="" id="{8D08F49B-8A02-614E-867D-D0781417252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5050" y="418465"/>
            <a:ext cx="5060950" cy="499745"/>
          </a:xfrm>
          <a:prstGeom prst="rect">
            <a:avLst/>
          </a:prstGeom>
        </p:spPr>
        <p:txBody>
          <a:bodyPr anchor="ctr"/>
          <a:lstStyle>
            <a:lvl1pPr algn="l">
              <a:defRPr sz="2800" b="1" i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请在此输入标题</a:t>
            </a:r>
            <a:endParaRPr kumimoji="1"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7" name="文本占位符 8">
            <a:extLst>
              <a:ext uri="{FF2B5EF4-FFF2-40B4-BE49-F238E27FC236}">
                <a16:creationId xmlns:a16="http://schemas.microsoft.com/office/drawing/2014/main" xmlns="" id="{95635660-D52D-4E47-BA67-F73302DCC4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35049" y="968318"/>
            <a:ext cx="5060949" cy="25527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0" i="0" baseline="0">
                <a:solidFill>
                  <a:srgbClr val="42546B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请在此输入副标题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59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浅色分色底2（标题不含星球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FB295F56-0582-B44C-A8E2-91E3C6E58ED2}"/>
              </a:ext>
            </a:extLst>
          </p:cNvPr>
          <p:cNvSpPr/>
          <p:nvPr userDrawn="1"/>
        </p:nvSpPr>
        <p:spPr>
          <a:xfrm>
            <a:off x="0" y="1588227"/>
            <a:ext cx="11589146" cy="42731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DD41F79E-A3BA-B649-B60A-4B0C0261EF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344516" y="508666"/>
            <a:ext cx="1302176" cy="385906"/>
          </a:xfrm>
          <a:prstGeom prst="rect">
            <a:avLst/>
          </a:prstGeom>
        </p:spPr>
      </p:pic>
      <p:sp>
        <p:nvSpPr>
          <p:cNvPr id="7" name="标题 2">
            <a:extLst>
              <a:ext uri="{FF2B5EF4-FFF2-40B4-BE49-F238E27FC236}">
                <a16:creationId xmlns:a16="http://schemas.microsoft.com/office/drawing/2014/main" xmlns="" id="{B04F9DB5-B603-DE4D-9374-0136D10865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5050" y="418465"/>
            <a:ext cx="5060950" cy="499745"/>
          </a:xfrm>
          <a:prstGeom prst="rect">
            <a:avLst/>
          </a:prstGeom>
        </p:spPr>
        <p:txBody>
          <a:bodyPr anchor="ctr"/>
          <a:lstStyle>
            <a:lvl1pPr algn="l">
              <a:defRPr sz="2800" b="1" i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请在此输入标题</a:t>
            </a:r>
            <a:endParaRPr kumimoji="1"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8" name="文本占位符 8">
            <a:extLst>
              <a:ext uri="{FF2B5EF4-FFF2-40B4-BE49-F238E27FC236}">
                <a16:creationId xmlns:a16="http://schemas.microsoft.com/office/drawing/2014/main" xmlns="" id="{BC299CEB-BC96-0343-A3BD-1ED315B144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35049" y="968318"/>
            <a:ext cx="5060949" cy="25527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0" i="0" baseline="0">
                <a:solidFill>
                  <a:srgbClr val="42546B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请在此输入副标题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71162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浅色分色底（标题不含星球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27537268-8B22-3949-BA2A-6B4B91A5C571}"/>
              </a:ext>
            </a:extLst>
          </p:cNvPr>
          <p:cNvSpPr/>
          <p:nvPr userDrawn="1"/>
        </p:nvSpPr>
        <p:spPr>
          <a:xfrm>
            <a:off x="7309732" y="0"/>
            <a:ext cx="4882268" cy="6858000"/>
          </a:xfrm>
          <a:prstGeom prst="rect">
            <a:avLst/>
          </a:prstGeom>
          <a:solidFill>
            <a:srgbClr val="00A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101A9BD-15DB-B548-BF0A-9183F38E59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344516" y="508666"/>
            <a:ext cx="1255701" cy="385906"/>
          </a:xfrm>
          <a:prstGeom prst="rect">
            <a:avLst/>
          </a:prstGeom>
        </p:spPr>
      </p:pic>
      <p:sp>
        <p:nvSpPr>
          <p:cNvPr id="9" name="标题 2">
            <a:extLst>
              <a:ext uri="{FF2B5EF4-FFF2-40B4-BE49-F238E27FC236}">
                <a16:creationId xmlns:a16="http://schemas.microsoft.com/office/drawing/2014/main" xmlns="" id="{C0C64C89-E88C-7742-A33B-71CDB55CB2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5050" y="418465"/>
            <a:ext cx="5060950" cy="499745"/>
          </a:xfrm>
          <a:prstGeom prst="rect">
            <a:avLst/>
          </a:prstGeom>
        </p:spPr>
        <p:txBody>
          <a:bodyPr anchor="ctr"/>
          <a:lstStyle>
            <a:lvl1pPr algn="l">
              <a:defRPr sz="2800" b="1" i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请在此输入标题</a:t>
            </a:r>
            <a:endParaRPr kumimoji="1"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10" name="文本占位符 8">
            <a:extLst>
              <a:ext uri="{FF2B5EF4-FFF2-40B4-BE49-F238E27FC236}">
                <a16:creationId xmlns:a16="http://schemas.microsoft.com/office/drawing/2014/main" xmlns="" id="{6A96BE47-0733-114C-A0DF-329D06DD2B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35049" y="968318"/>
            <a:ext cx="5060949" cy="25527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0" i="0" baseline="0">
                <a:solidFill>
                  <a:srgbClr val="42546B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请在此输入副标题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398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浅色分色底2（标题不含星球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FB295F56-0582-B44C-A8E2-91E3C6E58ED2}"/>
              </a:ext>
            </a:extLst>
          </p:cNvPr>
          <p:cNvSpPr/>
          <p:nvPr userDrawn="1"/>
        </p:nvSpPr>
        <p:spPr>
          <a:xfrm>
            <a:off x="0" y="1588227"/>
            <a:ext cx="11589146" cy="42731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DD41F79E-A3BA-B649-B60A-4B0C0261EF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344516" y="508666"/>
            <a:ext cx="1302176" cy="385906"/>
          </a:xfrm>
          <a:prstGeom prst="rect">
            <a:avLst/>
          </a:prstGeom>
        </p:spPr>
      </p:pic>
      <p:sp>
        <p:nvSpPr>
          <p:cNvPr id="7" name="标题 2">
            <a:extLst>
              <a:ext uri="{FF2B5EF4-FFF2-40B4-BE49-F238E27FC236}">
                <a16:creationId xmlns:a16="http://schemas.microsoft.com/office/drawing/2014/main" xmlns="" id="{B04F9DB5-B603-DE4D-9374-0136D10865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5050" y="418465"/>
            <a:ext cx="5060950" cy="499745"/>
          </a:xfrm>
          <a:prstGeom prst="rect">
            <a:avLst/>
          </a:prstGeom>
        </p:spPr>
        <p:txBody>
          <a:bodyPr anchor="ctr"/>
          <a:lstStyle>
            <a:lvl1pPr algn="l">
              <a:defRPr sz="2800" b="1" i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请在此输入标题</a:t>
            </a:r>
            <a:endParaRPr kumimoji="1"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8" name="文本占位符 8">
            <a:extLst>
              <a:ext uri="{FF2B5EF4-FFF2-40B4-BE49-F238E27FC236}">
                <a16:creationId xmlns:a16="http://schemas.microsoft.com/office/drawing/2014/main" xmlns="" id="{BC299CEB-BC96-0343-A3BD-1ED315B144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35049" y="968318"/>
            <a:ext cx="5060949" cy="25527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0" i="0" baseline="0">
                <a:solidFill>
                  <a:srgbClr val="42546B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请在此输入副标题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15096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深色标准底（全素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背景图案&#10;&#10;描述已自动生成">
            <a:extLst>
              <a:ext uri="{FF2B5EF4-FFF2-40B4-BE49-F238E27FC236}">
                <a16:creationId xmlns:a16="http://schemas.microsoft.com/office/drawing/2014/main" xmlns="" id="{0BDDF6B1-CA92-4B46-ADDB-BFAF7DA2B6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B2D8023-6E6C-C143-872E-0307E87FA8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344516" y="508666"/>
            <a:ext cx="1255701" cy="38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728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浅色通用底（全素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88A1D5BB-3B8B-D148-B929-59E6D89109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344516" y="508666"/>
            <a:ext cx="1302176" cy="38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386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背景图案&#10;&#10;描述已自动生成">
            <a:extLst>
              <a:ext uri="{FF2B5EF4-FFF2-40B4-BE49-F238E27FC236}">
                <a16:creationId xmlns:a16="http://schemas.microsoft.com/office/drawing/2014/main" xmlns="" id="{160226A8-3685-2C45-A3AB-EF49A94339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 descr="图片包含 游戏机, 轮子, 灯光&#10;&#10;描述已自动生成">
            <a:extLst>
              <a:ext uri="{FF2B5EF4-FFF2-40B4-BE49-F238E27FC236}">
                <a16:creationId xmlns:a16="http://schemas.microsoft.com/office/drawing/2014/main" xmlns="" id="{9285E762-34CA-A140-8B7A-C41C96F714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20136" y="2490527"/>
            <a:ext cx="4871864" cy="43674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ACA7412-042D-6D40-902A-75DD8255F2E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575" y="421180"/>
            <a:ext cx="1530190" cy="442662"/>
          </a:xfrm>
          <a:prstGeom prst="rect">
            <a:avLst/>
          </a:prstGeom>
        </p:spPr>
      </p:pic>
      <p:sp>
        <p:nvSpPr>
          <p:cNvPr id="6" name="文本占位符 1">
            <a:extLst>
              <a:ext uri="{FF2B5EF4-FFF2-40B4-BE49-F238E27FC236}">
                <a16:creationId xmlns:a16="http://schemas.microsoft.com/office/drawing/2014/main" xmlns="" id="{4EC9B9B0-365F-0742-AA27-51514D461C83}"/>
              </a:ext>
            </a:extLst>
          </p:cNvPr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1583228" y="2783840"/>
            <a:ext cx="2628553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marR="0" lvl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lang="en-US" altLang="zh-CN" sz="4000" b="1" i="0" u="none" strike="noStrike" kern="1200" cap="none" spc="600" normalizeH="0" baseline="0" noProof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pPr lvl="0" defTabSz="913765">
              <a:buSzPct val="25000"/>
              <a:defRPr/>
            </a:pPr>
            <a:r>
              <a:rPr lang="en-US" dirty="0" err="1">
                <a:sym typeface="+mn-ea"/>
              </a:rPr>
              <a:t>谢谢观看</a:t>
            </a:r>
            <a:endParaRPr dirty="0">
              <a:sym typeface="+mn-ea"/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xmlns="" id="{42BC6A9F-4277-964C-99B1-28796C99FCE1}"/>
              </a:ext>
            </a:extLst>
          </p:cNvPr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1583228" y="3490422"/>
            <a:ext cx="2628553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marR="0" lvl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lang="en-US" altLang="zh-CN" sz="2800" b="1" i="0" u="none" strike="noStrike" kern="1200" cap="none" spc="300" normalizeH="0" baseline="0" noProof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pPr lvl="0" defTabSz="913765">
              <a:buSzPct val="25000"/>
              <a:defRPr/>
            </a:pPr>
            <a:r>
              <a:rPr lang="en-US" dirty="0">
                <a:sym typeface="+mn-ea"/>
              </a:rPr>
              <a:t>Thanks</a:t>
            </a:r>
            <a:endParaRPr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472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背景图案&#10;&#10;描述已自动生成">
            <a:extLst>
              <a:ext uri="{FF2B5EF4-FFF2-40B4-BE49-F238E27FC236}">
                <a16:creationId xmlns:a16="http://schemas.microsoft.com/office/drawing/2014/main" xmlns="" id="{6D947147-BE38-FD4D-B9EC-341E1F2966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1A748923-A184-3B4B-827E-549C28757B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344516" y="508666"/>
            <a:ext cx="1255701" cy="385906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xmlns="" id="{31BB9A36-B812-9F43-98FC-828CBB60D4CC}"/>
              </a:ext>
            </a:extLst>
          </p:cNvPr>
          <p:cNvCxnSpPr/>
          <p:nvPr userDrawn="1"/>
        </p:nvCxnSpPr>
        <p:spPr>
          <a:xfrm>
            <a:off x="613623" y="1227056"/>
            <a:ext cx="10964754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1">
            <a:extLst>
              <a:ext uri="{FF2B5EF4-FFF2-40B4-BE49-F238E27FC236}">
                <a16:creationId xmlns:a16="http://schemas.microsoft.com/office/drawing/2014/main" xmlns="" id="{0998BC47-953C-F44D-B454-3B5A48607192}"/>
              </a:ext>
            </a:extLst>
          </p:cNvPr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613410" y="485775"/>
            <a:ext cx="647446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lang="en-US" altLang="zh-CN" sz="4000" b="1" i="0" u="none" strike="noStrike" kern="1200" cap="none" spc="0" normalizeH="0" baseline="0" noProof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pPr lvl="0" defTabSz="913765">
              <a:buSzPct val="25000"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目录</a:t>
            </a:r>
            <a:r>
              <a:rPr noProof="0" dirty="0">
                <a:ln>
                  <a:noFill/>
                </a:ln>
                <a:effectLst/>
                <a:uLnTx/>
                <a:uFillTx/>
                <a:sym typeface="+mn-ea"/>
              </a:rPr>
              <a:t> Contents</a:t>
            </a:r>
            <a:endParaRPr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231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69ECDC9B-F6B1-C04F-BA54-4942FC26BE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344516" y="508666"/>
            <a:ext cx="1302176" cy="385906"/>
          </a:xfrm>
          <a:prstGeom prst="rect">
            <a:avLst/>
          </a:prstGeom>
        </p:spPr>
      </p:pic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xmlns="" id="{6FF91D70-5ED5-194A-B948-D113FC8641CB}"/>
              </a:ext>
            </a:extLst>
          </p:cNvPr>
          <p:cNvCxnSpPr/>
          <p:nvPr userDrawn="1"/>
        </p:nvCxnSpPr>
        <p:spPr>
          <a:xfrm>
            <a:off x="613623" y="1227056"/>
            <a:ext cx="10964754" cy="0"/>
          </a:xfrm>
          <a:prstGeom prst="line">
            <a:avLst/>
          </a:prstGeom>
          <a:ln w="3175" cap="rnd">
            <a:solidFill>
              <a:srgbClr val="0F0F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1">
            <a:extLst>
              <a:ext uri="{FF2B5EF4-FFF2-40B4-BE49-F238E27FC236}">
                <a16:creationId xmlns:a16="http://schemas.microsoft.com/office/drawing/2014/main" xmlns="" id="{6BACBFE6-9E0D-1344-8F25-ED2CA7031E28}"/>
              </a:ext>
            </a:extLst>
          </p:cNvPr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613410" y="485775"/>
            <a:ext cx="647446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lang="en-US" altLang="zh-CN" sz="4000" b="1" i="0" u="none" strike="noStrike" kern="1200" cap="none" spc="0" normalizeH="0" baseline="0" noProof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pPr lvl="0" defTabSz="913765">
              <a:buSzPct val="25000"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目录</a:t>
            </a:r>
            <a:r>
              <a:rPr noProof="0" dirty="0">
                <a:ln>
                  <a:noFill/>
                </a:ln>
                <a:effectLst/>
                <a:uLnTx/>
                <a:uFillTx/>
                <a:sym typeface="+mn-ea"/>
              </a:rPr>
              <a:t> Contents</a:t>
            </a:r>
            <a:endParaRPr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045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441EDD33-DF35-9549-972D-502D852EB3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5624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6630F843-FDD8-C342-9F81-35F3799D9A82}"/>
              </a:ext>
            </a:extLst>
          </p:cNvPr>
          <p:cNvSpPr/>
          <p:nvPr userDrawn="1"/>
        </p:nvSpPr>
        <p:spPr>
          <a:xfrm>
            <a:off x="4562476" y="0"/>
            <a:ext cx="7629526" cy="6858000"/>
          </a:xfrm>
          <a:prstGeom prst="rect">
            <a:avLst/>
          </a:prstGeom>
          <a:solidFill>
            <a:srgbClr val="76717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45"/>
            <a:endParaRPr lang="en-GB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995B845-D78A-EF45-B49A-76C087E4EF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344516" y="508666"/>
            <a:ext cx="1255701" cy="385906"/>
          </a:xfrm>
          <a:prstGeom prst="rect">
            <a:avLst/>
          </a:prstGeom>
        </p:spPr>
      </p:pic>
      <p:sp>
        <p:nvSpPr>
          <p:cNvPr id="7" name="文本占位符 22">
            <a:extLst>
              <a:ext uri="{FF2B5EF4-FFF2-40B4-BE49-F238E27FC236}">
                <a16:creationId xmlns:a16="http://schemas.microsoft.com/office/drawing/2014/main" xmlns="" id="{BF63E20D-9044-834F-9CD9-D9F4D7D8122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54567" y="2593725"/>
            <a:ext cx="2472404" cy="1446550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8800" b="1" i="0" kern="1200" dirty="0">
                <a:solidFill>
                  <a:schemeClr val="bg1">
                    <a:alpha val="8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1" lang="zh-CN" altLang="en-US" dirty="0"/>
              <a:t>目录</a:t>
            </a:r>
          </a:p>
        </p:txBody>
      </p:sp>
      <p:sp>
        <p:nvSpPr>
          <p:cNvPr id="8" name="文本占位符 22">
            <a:extLst>
              <a:ext uri="{FF2B5EF4-FFF2-40B4-BE49-F238E27FC236}">
                <a16:creationId xmlns:a16="http://schemas.microsoft.com/office/drawing/2014/main" xmlns="" id="{32F9E30B-C77F-0249-AEDD-97E9E12D312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316167" y="4156268"/>
            <a:ext cx="1978232" cy="446276"/>
          </a:xfrm>
          <a:prstGeom prst="rect">
            <a:avLst/>
          </a:prstGeom>
        </p:spPr>
        <p:txBody>
          <a:bodyPr/>
          <a:lstStyle>
            <a:lvl1pPr algn="ctr">
              <a:buNone/>
              <a:defRPr lang="zh-CN" altLang="en-US" sz="2400" b="1" i="0" kern="1200" dirty="0">
                <a:solidFill>
                  <a:schemeClr val="bg1">
                    <a:alpha val="8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94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深色标准底（标题含星球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背景图案&#10;&#10;描述已自动生成">
            <a:extLst>
              <a:ext uri="{FF2B5EF4-FFF2-40B4-BE49-F238E27FC236}">
                <a16:creationId xmlns:a16="http://schemas.microsoft.com/office/drawing/2014/main" xmlns="" id="{0BDDF6B1-CA92-4B46-ADDB-BFAF7DA2B6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B2D8023-6E6C-C143-872E-0307E87FA8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344516" y="508666"/>
            <a:ext cx="1255701" cy="385906"/>
          </a:xfrm>
          <a:prstGeom prst="rect">
            <a:avLst/>
          </a:prstGeom>
        </p:spPr>
      </p:pic>
      <p:cxnSp>
        <p:nvCxnSpPr>
          <p:cNvPr id="6" name="Straight Connector 7">
            <a:extLst>
              <a:ext uri="{FF2B5EF4-FFF2-40B4-BE49-F238E27FC236}">
                <a16:creationId xmlns:a16="http://schemas.microsoft.com/office/drawing/2014/main" xmlns="" id="{6FB52F23-6532-B643-9F1C-AAF61A691F6B}"/>
              </a:ext>
            </a:extLst>
          </p:cNvPr>
          <p:cNvCxnSpPr/>
          <p:nvPr userDrawn="1"/>
        </p:nvCxnSpPr>
        <p:spPr>
          <a:xfrm>
            <a:off x="1133900" y="916691"/>
            <a:ext cx="2880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0F267BF0-F893-6549-ACB3-B8BF6061585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008" y="423122"/>
            <a:ext cx="499165" cy="490251"/>
          </a:xfrm>
          <a:prstGeom prst="rect">
            <a:avLst/>
          </a:prstGeom>
        </p:spPr>
      </p:pic>
      <p:sp>
        <p:nvSpPr>
          <p:cNvPr id="10" name="标题 2">
            <a:extLst>
              <a:ext uri="{FF2B5EF4-FFF2-40B4-BE49-F238E27FC236}">
                <a16:creationId xmlns:a16="http://schemas.microsoft.com/office/drawing/2014/main" xmlns="" id="{FEE4522B-D3B4-4E4B-A3A1-86947328C3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5050" y="418465"/>
            <a:ext cx="5060950" cy="499745"/>
          </a:xfrm>
          <a:prstGeom prst="rect">
            <a:avLst/>
          </a:prstGeom>
        </p:spPr>
        <p:txBody>
          <a:bodyPr anchor="ctr"/>
          <a:lstStyle>
            <a:lvl1pPr algn="l">
              <a:defRPr sz="2800" b="1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请在此输入标题</a:t>
            </a:r>
            <a:endParaRPr kumimoji="1"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xmlns="" id="{69FC6D13-63A4-E349-BE25-AE93AB41AB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35049" y="962409"/>
            <a:ext cx="5060949" cy="25527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0" i="0" baseline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请在此输入副标题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11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深色分色底（标题含星球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背景图案&#10;&#10;描述已自动生成">
            <a:extLst>
              <a:ext uri="{FF2B5EF4-FFF2-40B4-BE49-F238E27FC236}">
                <a16:creationId xmlns:a16="http://schemas.microsoft.com/office/drawing/2014/main" xmlns="" id="{7547F65D-94DB-1D45-AD49-B6FDEB9335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E0ADE3EB-1FD0-074F-ACFA-489FFFD447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344516" y="508666"/>
            <a:ext cx="1302176" cy="385906"/>
          </a:xfrm>
          <a:prstGeom prst="rect">
            <a:avLst/>
          </a:prstGeom>
        </p:spPr>
      </p:pic>
      <p:cxnSp>
        <p:nvCxnSpPr>
          <p:cNvPr id="6" name="Straight Connector 7">
            <a:extLst>
              <a:ext uri="{FF2B5EF4-FFF2-40B4-BE49-F238E27FC236}">
                <a16:creationId xmlns:a16="http://schemas.microsoft.com/office/drawing/2014/main" xmlns="" id="{3C73A892-5E53-BA4E-A510-07A1AE38168B}"/>
              </a:ext>
            </a:extLst>
          </p:cNvPr>
          <p:cNvCxnSpPr/>
          <p:nvPr userDrawn="1"/>
        </p:nvCxnSpPr>
        <p:spPr>
          <a:xfrm>
            <a:off x="1133900" y="916691"/>
            <a:ext cx="2880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28443CE0-D1DF-BC47-86A4-40F5B8F41F9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008" y="423122"/>
            <a:ext cx="499165" cy="490251"/>
          </a:xfrm>
          <a:prstGeom prst="rect">
            <a:avLst/>
          </a:prstGeom>
        </p:spPr>
      </p:pic>
      <p:sp>
        <p:nvSpPr>
          <p:cNvPr id="10" name="标题 2">
            <a:extLst>
              <a:ext uri="{FF2B5EF4-FFF2-40B4-BE49-F238E27FC236}">
                <a16:creationId xmlns:a16="http://schemas.microsoft.com/office/drawing/2014/main" xmlns="" id="{8251D140-B557-E041-B9B1-D94927EF03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5050" y="418465"/>
            <a:ext cx="5060950" cy="499745"/>
          </a:xfrm>
          <a:prstGeom prst="rect">
            <a:avLst/>
          </a:prstGeom>
        </p:spPr>
        <p:txBody>
          <a:bodyPr anchor="ctr"/>
          <a:lstStyle>
            <a:lvl1pPr algn="l">
              <a:defRPr sz="2800" b="1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请在此输入标题</a:t>
            </a:r>
            <a:endParaRPr kumimoji="1"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xmlns="" id="{19C5D109-FC90-014A-8C6B-597997C639B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35049" y="968318"/>
            <a:ext cx="5060949" cy="25527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0" i="0" baseline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请在此输入副标题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78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深色引言底（标题含星球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背景图案&#10;&#10;描述已自动生成">
            <a:extLst>
              <a:ext uri="{FF2B5EF4-FFF2-40B4-BE49-F238E27FC236}">
                <a16:creationId xmlns:a16="http://schemas.microsoft.com/office/drawing/2014/main" xmlns="" id="{7E49BA01-EC31-A440-82D3-ED731B590A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439816" cy="68580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DFF2CC40-6AC2-944D-A6DD-3BC975468617}"/>
              </a:ext>
            </a:extLst>
          </p:cNvPr>
          <p:cNvGrpSpPr/>
          <p:nvPr userDrawn="1"/>
        </p:nvGrpSpPr>
        <p:grpSpPr>
          <a:xfrm>
            <a:off x="3659359" y="1917899"/>
            <a:ext cx="923925" cy="603160"/>
            <a:chOff x="5476875" y="2117725"/>
            <a:chExt cx="4357688" cy="2844800"/>
          </a:xfrm>
          <a:solidFill>
            <a:schemeClr val="accent1"/>
          </a:solidFill>
        </p:grpSpPr>
        <p:sp>
          <p:nvSpPr>
            <p:cNvPr id="5" name="任意多边形 32">
              <a:extLst>
                <a:ext uri="{FF2B5EF4-FFF2-40B4-BE49-F238E27FC236}">
                  <a16:creationId xmlns:a16="http://schemas.microsoft.com/office/drawing/2014/main" xmlns="" id="{6605F8B5-A42E-BD4C-9549-FC0CCCEC38CA}"/>
                </a:ext>
              </a:extLst>
            </p:cNvPr>
            <p:cNvSpPr/>
            <p:nvPr/>
          </p:nvSpPr>
          <p:spPr bwMode="auto">
            <a:xfrm>
              <a:off x="7902575" y="2117725"/>
              <a:ext cx="1931988" cy="2844800"/>
            </a:xfrm>
            <a:custGeom>
              <a:avLst/>
              <a:gdLst>
                <a:gd name="T0" fmla="*/ 12 w 1217"/>
                <a:gd name="T1" fmla="*/ 0 h 1792"/>
                <a:gd name="T2" fmla="*/ 12 w 1217"/>
                <a:gd name="T3" fmla="*/ 1207 h 1792"/>
                <a:gd name="T4" fmla="*/ 585 w 1217"/>
                <a:gd name="T5" fmla="*/ 1207 h 1792"/>
                <a:gd name="T6" fmla="*/ 0 w 1217"/>
                <a:gd name="T7" fmla="*/ 1792 h 1792"/>
                <a:gd name="T8" fmla="*/ 630 w 1217"/>
                <a:gd name="T9" fmla="*/ 1792 h 1792"/>
                <a:gd name="T10" fmla="*/ 1217 w 1217"/>
                <a:gd name="T11" fmla="*/ 1207 h 1792"/>
                <a:gd name="T12" fmla="*/ 1217 w 1217"/>
                <a:gd name="T13" fmla="*/ 0 h 1792"/>
                <a:gd name="T14" fmla="*/ 12 w 1217"/>
                <a:gd name="T15" fmla="*/ 0 h 1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7" h="1792">
                  <a:moveTo>
                    <a:pt x="12" y="0"/>
                  </a:moveTo>
                  <a:lnTo>
                    <a:pt x="12" y="1207"/>
                  </a:lnTo>
                  <a:lnTo>
                    <a:pt x="585" y="1207"/>
                  </a:lnTo>
                  <a:lnTo>
                    <a:pt x="0" y="1792"/>
                  </a:lnTo>
                  <a:lnTo>
                    <a:pt x="630" y="1792"/>
                  </a:lnTo>
                  <a:lnTo>
                    <a:pt x="1217" y="1207"/>
                  </a:lnTo>
                  <a:lnTo>
                    <a:pt x="1217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A0EB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任意多边形 33">
              <a:extLst>
                <a:ext uri="{FF2B5EF4-FFF2-40B4-BE49-F238E27FC236}">
                  <a16:creationId xmlns:a16="http://schemas.microsoft.com/office/drawing/2014/main" xmlns="" id="{F727B175-9242-E74D-8003-28055F9FD6B7}"/>
                </a:ext>
              </a:extLst>
            </p:cNvPr>
            <p:cNvSpPr/>
            <p:nvPr/>
          </p:nvSpPr>
          <p:spPr bwMode="auto">
            <a:xfrm>
              <a:off x="5476875" y="2117725"/>
              <a:ext cx="1931988" cy="2844800"/>
            </a:xfrm>
            <a:custGeom>
              <a:avLst/>
              <a:gdLst>
                <a:gd name="T0" fmla="*/ 10 w 1217"/>
                <a:gd name="T1" fmla="*/ 0 h 1792"/>
                <a:gd name="T2" fmla="*/ 10 w 1217"/>
                <a:gd name="T3" fmla="*/ 1207 h 1792"/>
                <a:gd name="T4" fmla="*/ 585 w 1217"/>
                <a:gd name="T5" fmla="*/ 1207 h 1792"/>
                <a:gd name="T6" fmla="*/ 0 w 1217"/>
                <a:gd name="T7" fmla="*/ 1792 h 1792"/>
                <a:gd name="T8" fmla="*/ 630 w 1217"/>
                <a:gd name="T9" fmla="*/ 1792 h 1792"/>
                <a:gd name="T10" fmla="*/ 1217 w 1217"/>
                <a:gd name="T11" fmla="*/ 1207 h 1792"/>
                <a:gd name="T12" fmla="*/ 1217 w 1217"/>
                <a:gd name="T13" fmla="*/ 0 h 1792"/>
                <a:gd name="T14" fmla="*/ 10 w 1217"/>
                <a:gd name="T15" fmla="*/ 0 h 1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7" h="1792">
                  <a:moveTo>
                    <a:pt x="10" y="0"/>
                  </a:moveTo>
                  <a:lnTo>
                    <a:pt x="10" y="1207"/>
                  </a:lnTo>
                  <a:lnTo>
                    <a:pt x="585" y="1207"/>
                  </a:lnTo>
                  <a:lnTo>
                    <a:pt x="0" y="1792"/>
                  </a:lnTo>
                  <a:lnTo>
                    <a:pt x="630" y="1792"/>
                  </a:lnTo>
                  <a:lnTo>
                    <a:pt x="1217" y="1207"/>
                  </a:lnTo>
                  <a:lnTo>
                    <a:pt x="1217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A0EB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67F3FC1C-CF05-1643-AB24-69D12772CA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344516" y="508666"/>
            <a:ext cx="1302176" cy="385906"/>
          </a:xfrm>
          <a:prstGeom prst="rect">
            <a:avLst/>
          </a:prstGeom>
        </p:spPr>
      </p:pic>
      <p:cxnSp>
        <p:nvCxnSpPr>
          <p:cNvPr id="10" name="Straight Connector 7">
            <a:extLst>
              <a:ext uri="{FF2B5EF4-FFF2-40B4-BE49-F238E27FC236}">
                <a16:creationId xmlns:a16="http://schemas.microsoft.com/office/drawing/2014/main" xmlns="" id="{F3884C49-997A-EB47-8C93-CF2F2C8FAF3D}"/>
              </a:ext>
            </a:extLst>
          </p:cNvPr>
          <p:cNvCxnSpPr/>
          <p:nvPr userDrawn="1"/>
        </p:nvCxnSpPr>
        <p:spPr>
          <a:xfrm>
            <a:off x="1133900" y="916691"/>
            <a:ext cx="2880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C955662C-FB2C-6241-A1A5-1262D2C935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008" y="423122"/>
            <a:ext cx="499165" cy="490251"/>
          </a:xfrm>
          <a:prstGeom prst="rect">
            <a:avLst/>
          </a:prstGeom>
        </p:spPr>
      </p:pic>
      <p:sp>
        <p:nvSpPr>
          <p:cNvPr id="12" name="标题 2">
            <a:extLst>
              <a:ext uri="{FF2B5EF4-FFF2-40B4-BE49-F238E27FC236}">
                <a16:creationId xmlns:a16="http://schemas.microsoft.com/office/drawing/2014/main" xmlns="" id="{ED26F7AA-8156-AC43-981A-6075EFD5F5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5050" y="418465"/>
            <a:ext cx="3404766" cy="499745"/>
          </a:xfrm>
          <a:prstGeom prst="rect">
            <a:avLst/>
          </a:prstGeom>
        </p:spPr>
        <p:txBody>
          <a:bodyPr anchor="ctr"/>
          <a:lstStyle>
            <a:lvl1pPr algn="l">
              <a:defRPr sz="2800" b="1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请在此输入标题</a:t>
            </a:r>
            <a:endParaRPr kumimoji="1"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13" name="文本占位符 8">
            <a:extLst>
              <a:ext uri="{FF2B5EF4-FFF2-40B4-BE49-F238E27FC236}">
                <a16:creationId xmlns:a16="http://schemas.microsoft.com/office/drawing/2014/main" xmlns="" id="{D2F22939-B708-3C47-9345-38E23121CB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35049" y="968318"/>
            <a:ext cx="3404765" cy="25527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0" i="0" baseline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请在此输入副标题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538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深色分色底2（标题含星球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1F794A07-A772-F24A-AB3F-4266E049689E}"/>
              </a:ext>
            </a:extLst>
          </p:cNvPr>
          <p:cNvSpPr/>
          <p:nvPr userDrawn="1"/>
        </p:nvSpPr>
        <p:spPr>
          <a:xfrm>
            <a:off x="0" y="1588227"/>
            <a:ext cx="11589146" cy="4273109"/>
          </a:xfrm>
          <a:prstGeom prst="rect">
            <a:avLst/>
          </a:prstGeom>
          <a:solidFill>
            <a:srgbClr val="0F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CCF2B8A7-E004-E74A-9AE1-BD3E2813E8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344516" y="508666"/>
            <a:ext cx="1302176" cy="3859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19F49C70-6C8C-7E42-B6F2-59BB029D77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2453" y="459241"/>
            <a:ext cx="426275" cy="420185"/>
          </a:xfrm>
          <a:prstGeom prst="rect">
            <a:avLst/>
          </a:prstGeom>
        </p:spPr>
      </p:pic>
      <p:cxnSp>
        <p:nvCxnSpPr>
          <p:cNvPr id="11" name="Straight Connector 7">
            <a:extLst>
              <a:ext uri="{FF2B5EF4-FFF2-40B4-BE49-F238E27FC236}">
                <a16:creationId xmlns:a16="http://schemas.microsoft.com/office/drawing/2014/main" xmlns="" id="{BCDBFEB5-0A7B-C543-98AD-C0AA7EBF0B3B}"/>
              </a:ext>
            </a:extLst>
          </p:cNvPr>
          <p:cNvCxnSpPr>
            <a:cxnSpLocks/>
          </p:cNvCxnSpPr>
          <p:nvPr userDrawn="1"/>
        </p:nvCxnSpPr>
        <p:spPr>
          <a:xfrm>
            <a:off x="1133900" y="916691"/>
            <a:ext cx="2880000" cy="0"/>
          </a:xfrm>
          <a:prstGeom prst="line">
            <a:avLst/>
          </a:prstGeom>
          <a:ln w="12700">
            <a:solidFill>
              <a:srgbClr val="00A0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2">
            <a:extLst>
              <a:ext uri="{FF2B5EF4-FFF2-40B4-BE49-F238E27FC236}">
                <a16:creationId xmlns:a16="http://schemas.microsoft.com/office/drawing/2014/main" xmlns="" id="{6A8752AD-F61C-554F-B14D-6668E69CAA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5050" y="418465"/>
            <a:ext cx="5060950" cy="499745"/>
          </a:xfrm>
          <a:prstGeom prst="rect">
            <a:avLst/>
          </a:prstGeom>
        </p:spPr>
        <p:txBody>
          <a:bodyPr anchor="ctr"/>
          <a:lstStyle>
            <a:lvl1pPr algn="l">
              <a:defRPr sz="2800" b="1" i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请在此输入标题</a:t>
            </a:r>
            <a:endParaRPr kumimoji="1"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14" name="文本占位符 8">
            <a:extLst>
              <a:ext uri="{FF2B5EF4-FFF2-40B4-BE49-F238E27FC236}">
                <a16:creationId xmlns:a16="http://schemas.microsoft.com/office/drawing/2014/main" xmlns="" id="{866F9375-17A9-B041-82A7-F4E2B80897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35049" y="968318"/>
            <a:ext cx="5060949" cy="25527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0" i="0" baseline="0">
                <a:solidFill>
                  <a:srgbClr val="42546B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请在此输入副标题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28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85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523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1" r:id="rId2"/>
    <p:sldLayoutId id="214748367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01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1" r:id="rId4"/>
    <p:sldLayoutId id="2147483680" r:id="rId5"/>
    <p:sldLayoutId id="2147483683" r:id="rId6"/>
    <p:sldLayoutId id="2147483684" r:id="rId7"/>
    <p:sldLayoutId id="214748368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929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61" r:id="rId4"/>
    <p:sldLayoutId id="2147483675" r:id="rId5"/>
    <p:sldLayoutId id="2147483682" r:id="rId6"/>
    <p:sldLayoutId id="2147483667" r:id="rId7"/>
    <p:sldLayoutId id="2147483662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619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168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035050" y="418465"/>
            <a:ext cx="6991350" cy="49974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业务驱动的知识图谱构建框架</a:t>
            </a:r>
            <a:endParaRPr lang="zh-CN" altLang="en-US" dirty="0"/>
          </a:p>
        </p:txBody>
      </p:sp>
      <p:sp>
        <p:nvSpPr>
          <p:cNvPr id="5" name="Rounded Rectangle 3"/>
          <p:cNvSpPr/>
          <p:nvPr/>
        </p:nvSpPr>
        <p:spPr>
          <a:xfrm>
            <a:off x="4950460" y="1299953"/>
            <a:ext cx="1539240" cy="415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/>
              <a:t>业务需求</a:t>
            </a:r>
          </a:p>
        </p:txBody>
      </p:sp>
      <p:sp>
        <p:nvSpPr>
          <p:cNvPr id="6" name="Rounded Rectangle 4"/>
          <p:cNvSpPr/>
          <p:nvPr/>
        </p:nvSpPr>
        <p:spPr>
          <a:xfrm>
            <a:off x="4945380" y="2135613"/>
            <a:ext cx="1539240" cy="415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/>
              <a:t>领域确定</a:t>
            </a:r>
          </a:p>
        </p:txBody>
      </p:sp>
      <p:sp>
        <p:nvSpPr>
          <p:cNvPr id="7" name="Rounded Rectangle 5"/>
          <p:cNvSpPr/>
          <p:nvPr/>
        </p:nvSpPr>
        <p:spPr>
          <a:xfrm>
            <a:off x="3985260" y="3140183"/>
            <a:ext cx="1313180" cy="415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/>
              <a:t>数据收集</a:t>
            </a:r>
          </a:p>
        </p:txBody>
      </p:sp>
      <p:sp>
        <p:nvSpPr>
          <p:cNvPr id="8" name="Rounded Rectangle 6"/>
          <p:cNvSpPr/>
          <p:nvPr/>
        </p:nvSpPr>
        <p:spPr>
          <a:xfrm>
            <a:off x="6219190" y="3135738"/>
            <a:ext cx="1229360" cy="396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/>
              <a:t>图谱设计</a:t>
            </a:r>
          </a:p>
        </p:txBody>
      </p:sp>
      <p:sp>
        <p:nvSpPr>
          <p:cNvPr id="9" name="Rounded Rectangle 7"/>
          <p:cNvSpPr/>
          <p:nvPr/>
        </p:nvSpPr>
        <p:spPr>
          <a:xfrm>
            <a:off x="5062855" y="3925678"/>
            <a:ext cx="1435735" cy="368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/>
              <a:t>知识清洗</a:t>
            </a:r>
          </a:p>
        </p:txBody>
      </p:sp>
      <p:sp>
        <p:nvSpPr>
          <p:cNvPr id="10" name="Rounded Rectangle 8"/>
          <p:cNvSpPr/>
          <p:nvPr/>
        </p:nvSpPr>
        <p:spPr>
          <a:xfrm>
            <a:off x="5010785" y="4687678"/>
            <a:ext cx="1538605" cy="415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/>
              <a:t>知识存储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039360" y="5657323"/>
            <a:ext cx="1472565" cy="4051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/>
              <a:t>知识分析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955915" y="2757278"/>
            <a:ext cx="1170940" cy="302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400"/>
              <a:t>实体定义</a:t>
            </a:r>
          </a:p>
        </p:txBody>
      </p:sp>
      <p:sp>
        <p:nvSpPr>
          <p:cNvPr id="13" name="Rounded Rectangle 13"/>
          <p:cNvSpPr/>
          <p:nvPr/>
        </p:nvSpPr>
        <p:spPr>
          <a:xfrm>
            <a:off x="7958455" y="3204953"/>
            <a:ext cx="1170940" cy="302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400"/>
              <a:t>属性定义</a:t>
            </a:r>
          </a:p>
        </p:txBody>
      </p:sp>
      <p:sp>
        <p:nvSpPr>
          <p:cNvPr id="14" name="Rounded Rectangle 14"/>
          <p:cNvSpPr/>
          <p:nvPr/>
        </p:nvSpPr>
        <p:spPr>
          <a:xfrm>
            <a:off x="7954645" y="3672948"/>
            <a:ext cx="1170940" cy="302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400"/>
              <a:t>关系定义</a:t>
            </a:r>
          </a:p>
        </p:txBody>
      </p:sp>
      <p:sp>
        <p:nvSpPr>
          <p:cNvPr id="15" name="Rounded Rectangle 15"/>
          <p:cNvSpPr/>
          <p:nvPr/>
        </p:nvSpPr>
        <p:spPr>
          <a:xfrm>
            <a:off x="2120265" y="2781408"/>
            <a:ext cx="1264920" cy="302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400"/>
              <a:t>结构化采集</a:t>
            </a:r>
          </a:p>
        </p:txBody>
      </p:sp>
      <p:sp>
        <p:nvSpPr>
          <p:cNvPr id="16" name="Rounded Rectangle 16"/>
          <p:cNvSpPr/>
          <p:nvPr/>
        </p:nvSpPr>
        <p:spPr>
          <a:xfrm>
            <a:off x="2124075" y="3174473"/>
            <a:ext cx="1293495" cy="339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400"/>
              <a:t>半结构化解析</a:t>
            </a:r>
          </a:p>
        </p:txBody>
      </p:sp>
      <p:sp>
        <p:nvSpPr>
          <p:cNvPr id="17" name="Rounded Rectangle 17"/>
          <p:cNvSpPr/>
          <p:nvPr/>
        </p:nvSpPr>
        <p:spPr>
          <a:xfrm>
            <a:off x="2110105" y="3650723"/>
            <a:ext cx="1312545" cy="302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400"/>
              <a:t>非结构化抽取</a:t>
            </a:r>
          </a:p>
        </p:txBody>
      </p:sp>
      <p:sp>
        <p:nvSpPr>
          <p:cNvPr id="18" name="Rounded Rectangle 18"/>
          <p:cNvSpPr/>
          <p:nvPr/>
        </p:nvSpPr>
        <p:spPr>
          <a:xfrm>
            <a:off x="3459480" y="1107548"/>
            <a:ext cx="1002030" cy="321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400"/>
              <a:t>做什么？</a:t>
            </a:r>
          </a:p>
        </p:txBody>
      </p:sp>
      <p:sp>
        <p:nvSpPr>
          <p:cNvPr id="19" name="Rounded Rectangle 19"/>
          <p:cNvSpPr/>
          <p:nvPr/>
        </p:nvSpPr>
        <p:spPr>
          <a:xfrm>
            <a:off x="7007860" y="1085323"/>
            <a:ext cx="1132840" cy="330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400"/>
              <a:t>做来干嘛？</a:t>
            </a:r>
          </a:p>
        </p:txBody>
      </p:sp>
      <p:sp>
        <p:nvSpPr>
          <p:cNvPr id="20" name="Rounded Rectangle 20"/>
          <p:cNvSpPr/>
          <p:nvPr/>
        </p:nvSpPr>
        <p:spPr>
          <a:xfrm>
            <a:off x="3473450" y="1538078"/>
            <a:ext cx="992505" cy="321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400"/>
              <a:t>怎么做？</a:t>
            </a:r>
          </a:p>
        </p:txBody>
      </p:sp>
      <p:sp>
        <p:nvSpPr>
          <p:cNvPr id="21" name="Rounded Rectangle 21"/>
          <p:cNvSpPr/>
          <p:nvPr/>
        </p:nvSpPr>
        <p:spPr>
          <a:xfrm>
            <a:off x="7021830" y="1579353"/>
            <a:ext cx="1169670" cy="330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400"/>
              <a:t>技术可行？</a:t>
            </a:r>
          </a:p>
        </p:txBody>
      </p:sp>
      <p:sp>
        <p:nvSpPr>
          <p:cNvPr id="22" name="Right Brace 22"/>
          <p:cNvSpPr/>
          <p:nvPr/>
        </p:nvSpPr>
        <p:spPr>
          <a:xfrm>
            <a:off x="4498975" y="1188193"/>
            <a:ext cx="358775" cy="641985"/>
          </a:xfrm>
          <a:prstGeom prst="rightBrace">
            <a:avLst>
              <a:gd name="adj1" fmla="val 0"/>
              <a:gd name="adj2" fmla="val 4856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ight Brace 23"/>
          <p:cNvSpPr/>
          <p:nvPr/>
        </p:nvSpPr>
        <p:spPr>
          <a:xfrm flipH="1">
            <a:off x="6553200" y="1212323"/>
            <a:ext cx="434975" cy="641985"/>
          </a:xfrm>
          <a:prstGeom prst="rightBrace">
            <a:avLst>
              <a:gd name="adj1" fmla="val 0"/>
              <a:gd name="adj2" fmla="val 4856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ight Brace 24"/>
          <p:cNvSpPr/>
          <p:nvPr/>
        </p:nvSpPr>
        <p:spPr>
          <a:xfrm>
            <a:off x="3415030" y="2988418"/>
            <a:ext cx="490855" cy="810895"/>
          </a:xfrm>
          <a:prstGeom prst="rightBrace">
            <a:avLst>
              <a:gd name="adj1" fmla="val 0"/>
              <a:gd name="adj2" fmla="val 4856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ight Brace 25"/>
          <p:cNvSpPr/>
          <p:nvPr/>
        </p:nvSpPr>
        <p:spPr>
          <a:xfrm flipH="1">
            <a:off x="7512050" y="2945238"/>
            <a:ext cx="461645" cy="810895"/>
          </a:xfrm>
          <a:prstGeom prst="rightBrace">
            <a:avLst>
              <a:gd name="adj1" fmla="val 0"/>
              <a:gd name="adj2" fmla="val 4856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ight Arrow 27"/>
          <p:cNvSpPr/>
          <p:nvPr/>
        </p:nvSpPr>
        <p:spPr>
          <a:xfrm>
            <a:off x="5338445" y="3175108"/>
            <a:ext cx="887730" cy="131445"/>
          </a:xfrm>
          <a:prstGeom prst="rightArrow">
            <a:avLst>
              <a:gd name="adj1" fmla="val 62055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Right Arrow 28"/>
          <p:cNvSpPr/>
          <p:nvPr/>
        </p:nvSpPr>
        <p:spPr>
          <a:xfrm rot="10800000">
            <a:off x="5303520" y="3398628"/>
            <a:ext cx="897255" cy="1606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Down Arrow 29"/>
          <p:cNvSpPr/>
          <p:nvPr/>
        </p:nvSpPr>
        <p:spPr>
          <a:xfrm>
            <a:off x="5595620" y="3556743"/>
            <a:ext cx="264160" cy="3486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Down Arrow 31"/>
          <p:cNvSpPr/>
          <p:nvPr/>
        </p:nvSpPr>
        <p:spPr>
          <a:xfrm>
            <a:off x="5600065" y="4270483"/>
            <a:ext cx="264160" cy="4248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Down Arrow 32"/>
          <p:cNvSpPr/>
          <p:nvPr/>
        </p:nvSpPr>
        <p:spPr>
          <a:xfrm>
            <a:off x="5596890" y="5103603"/>
            <a:ext cx="264160" cy="49022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Down Arrow 33"/>
          <p:cNvSpPr/>
          <p:nvPr/>
        </p:nvSpPr>
        <p:spPr>
          <a:xfrm>
            <a:off x="5587365" y="1727308"/>
            <a:ext cx="264160" cy="41529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Down Arrow 34"/>
          <p:cNvSpPr/>
          <p:nvPr/>
        </p:nvSpPr>
        <p:spPr>
          <a:xfrm>
            <a:off x="5587365" y="2559158"/>
            <a:ext cx="264160" cy="49022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ounded Rectangle 35"/>
          <p:cNvSpPr/>
          <p:nvPr/>
        </p:nvSpPr>
        <p:spPr>
          <a:xfrm>
            <a:off x="1973580" y="885298"/>
            <a:ext cx="7388225" cy="172847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dk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Rounded Rectangle 36"/>
          <p:cNvSpPr/>
          <p:nvPr/>
        </p:nvSpPr>
        <p:spPr>
          <a:xfrm>
            <a:off x="1973580" y="2651233"/>
            <a:ext cx="7388225" cy="25584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dk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Rounded Rectangle 37"/>
          <p:cNvSpPr/>
          <p:nvPr/>
        </p:nvSpPr>
        <p:spPr>
          <a:xfrm>
            <a:off x="1973580" y="5284578"/>
            <a:ext cx="7385685" cy="1002030"/>
          </a:xfrm>
          <a:prstGeom prst="roundRect">
            <a:avLst/>
          </a:prstGeom>
          <a:noFill/>
          <a:ln w="28575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Text Box 38"/>
          <p:cNvSpPr txBox="1"/>
          <p:nvPr/>
        </p:nvSpPr>
        <p:spPr>
          <a:xfrm>
            <a:off x="9464040" y="1507598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en-US" sz="2000" b="1"/>
              <a:t>需求层</a:t>
            </a:r>
          </a:p>
        </p:txBody>
      </p:sp>
      <p:sp>
        <p:nvSpPr>
          <p:cNvPr id="37" name="Text Box 39"/>
          <p:cNvSpPr txBox="1"/>
          <p:nvPr/>
        </p:nvSpPr>
        <p:spPr>
          <a:xfrm>
            <a:off x="9525000" y="3693268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x-none" altLang="en-US" sz="2000" b="1">
                <a:sym typeface="+mn-ea"/>
              </a:rPr>
              <a:t>模型层</a:t>
            </a:r>
          </a:p>
        </p:txBody>
      </p:sp>
      <p:sp>
        <p:nvSpPr>
          <p:cNvPr id="38" name="Text Box 40"/>
          <p:cNvSpPr txBox="1"/>
          <p:nvPr/>
        </p:nvSpPr>
        <p:spPr>
          <a:xfrm>
            <a:off x="9585960" y="5567788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x-none" altLang="en-US" sz="2000" b="1">
                <a:sym typeface="+mn-ea"/>
              </a:rPr>
              <a:t>应用层</a:t>
            </a:r>
          </a:p>
        </p:txBody>
      </p:sp>
      <p:sp>
        <p:nvSpPr>
          <p:cNvPr id="39" name="Rounded Rectangle 42"/>
          <p:cNvSpPr/>
          <p:nvPr/>
        </p:nvSpPr>
        <p:spPr>
          <a:xfrm>
            <a:off x="4950460" y="1309478"/>
            <a:ext cx="1539240" cy="415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/>
              <a:t>业务需求</a:t>
            </a:r>
          </a:p>
        </p:txBody>
      </p:sp>
      <p:sp>
        <p:nvSpPr>
          <p:cNvPr id="41" name="Rounded Rectangle 43"/>
          <p:cNvSpPr/>
          <p:nvPr/>
        </p:nvSpPr>
        <p:spPr>
          <a:xfrm>
            <a:off x="4945380" y="2145138"/>
            <a:ext cx="1539240" cy="415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/>
              <a:t>领域确定</a:t>
            </a:r>
          </a:p>
        </p:txBody>
      </p:sp>
      <p:sp>
        <p:nvSpPr>
          <p:cNvPr id="43" name="Rounded Rectangle 44"/>
          <p:cNvSpPr/>
          <p:nvPr/>
        </p:nvSpPr>
        <p:spPr>
          <a:xfrm>
            <a:off x="3459480" y="1117073"/>
            <a:ext cx="1002030" cy="321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400"/>
              <a:t>做什么？</a:t>
            </a:r>
          </a:p>
        </p:txBody>
      </p:sp>
      <p:sp>
        <p:nvSpPr>
          <p:cNvPr id="44" name="Rounded Rectangle 45"/>
          <p:cNvSpPr/>
          <p:nvPr/>
        </p:nvSpPr>
        <p:spPr>
          <a:xfrm>
            <a:off x="7007860" y="1094848"/>
            <a:ext cx="1132840" cy="330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400"/>
              <a:t>做来干嘛？</a:t>
            </a:r>
          </a:p>
        </p:txBody>
      </p:sp>
      <p:sp>
        <p:nvSpPr>
          <p:cNvPr id="45" name="Rounded Rectangle 46"/>
          <p:cNvSpPr/>
          <p:nvPr/>
        </p:nvSpPr>
        <p:spPr>
          <a:xfrm>
            <a:off x="3473450" y="1547603"/>
            <a:ext cx="992505" cy="321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400"/>
              <a:t>怎么做？</a:t>
            </a:r>
          </a:p>
        </p:txBody>
      </p:sp>
      <p:sp>
        <p:nvSpPr>
          <p:cNvPr id="46" name="Rounded Rectangle 47"/>
          <p:cNvSpPr/>
          <p:nvPr/>
        </p:nvSpPr>
        <p:spPr>
          <a:xfrm>
            <a:off x="7021830" y="1588878"/>
            <a:ext cx="1169670" cy="330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400"/>
              <a:t>技术可行？</a:t>
            </a:r>
          </a:p>
        </p:txBody>
      </p:sp>
      <p:sp>
        <p:nvSpPr>
          <p:cNvPr id="47" name="Rounded Rectangle 48"/>
          <p:cNvSpPr/>
          <p:nvPr/>
        </p:nvSpPr>
        <p:spPr>
          <a:xfrm>
            <a:off x="3985260" y="3149073"/>
            <a:ext cx="1313180" cy="415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/>
              <a:t>数据收集</a:t>
            </a:r>
          </a:p>
        </p:txBody>
      </p:sp>
      <p:sp>
        <p:nvSpPr>
          <p:cNvPr id="48" name="Rounded Rectangle 49"/>
          <p:cNvSpPr/>
          <p:nvPr/>
        </p:nvSpPr>
        <p:spPr>
          <a:xfrm>
            <a:off x="6219190" y="3144628"/>
            <a:ext cx="1229360" cy="396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/>
              <a:t>图谱设计</a:t>
            </a:r>
          </a:p>
        </p:txBody>
      </p:sp>
      <p:sp>
        <p:nvSpPr>
          <p:cNvPr id="49" name="Rounded Rectangle 50"/>
          <p:cNvSpPr/>
          <p:nvPr/>
        </p:nvSpPr>
        <p:spPr>
          <a:xfrm>
            <a:off x="2120265" y="2790298"/>
            <a:ext cx="1264920" cy="302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400"/>
              <a:t>结构化采集</a:t>
            </a:r>
          </a:p>
        </p:txBody>
      </p:sp>
      <p:sp>
        <p:nvSpPr>
          <p:cNvPr id="50" name="Rounded Rectangle 51"/>
          <p:cNvSpPr/>
          <p:nvPr/>
        </p:nvSpPr>
        <p:spPr>
          <a:xfrm>
            <a:off x="2124075" y="3183363"/>
            <a:ext cx="1293495" cy="339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400"/>
              <a:t>半结构化解析</a:t>
            </a:r>
          </a:p>
        </p:txBody>
      </p:sp>
      <p:sp>
        <p:nvSpPr>
          <p:cNvPr id="51" name="Rounded Rectangle 52"/>
          <p:cNvSpPr/>
          <p:nvPr/>
        </p:nvSpPr>
        <p:spPr>
          <a:xfrm>
            <a:off x="2110105" y="3659613"/>
            <a:ext cx="1312545" cy="302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400"/>
              <a:t>非结构化抽取</a:t>
            </a:r>
          </a:p>
        </p:txBody>
      </p:sp>
      <p:sp>
        <p:nvSpPr>
          <p:cNvPr id="52" name="Rounded Rectangle 53"/>
          <p:cNvSpPr/>
          <p:nvPr/>
        </p:nvSpPr>
        <p:spPr>
          <a:xfrm>
            <a:off x="4950460" y="1318368"/>
            <a:ext cx="1539240" cy="415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/>
              <a:t>业务需求</a:t>
            </a:r>
          </a:p>
        </p:txBody>
      </p:sp>
      <p:sp>
        <p:nvSpPr>
          <p:cNvPr id="53" name="Rounded Rectangle 54"/>
          <p:cNvSpPr/>
          <p:nvPr/>
        </p:nvSpPr>
        <p:spPr>
          <a:xfrm>
            <a:off x="4945380" y="2154028"/>
            <a:ext cx="1539240" cy="415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/>
              <a:t>领域确定</a:t>
            </a:r>
          </a:p>
        </p:txBody>
      </p:sp>
      <p:sp>
        <p:nvSpPr>
          <p:cNvPr id="54" name="Rounded Rectangle 55"/>
          <p:cNvSpPr/>
          <p:nvPr/>
        </p:nvSpPr>
        <p:spPr>
          <a:xfrm>
            <a:off x="3459480" y="1125963"/>
            <a:ext cx="1002030" cy="321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400"/>
              <a:t>做什么？</a:t>
            </a:r>
          </a:p>
        </p:txBody>
      </p:sp>
      <p:sp>
        <p:nvSpPr>
          <p:cNvPr id="55" name="Rounded Rectangle 56"/>
          <p:cNvSpPr/>
          <p:nvPr/>
        </p:nvSpPr>
        <p:spPr>
          <a:xfrm>
            <a:off x="7007860" y="1103738"/>
            <a:ext cx="1132840" cy="330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400"/>
              <a:t>做来干嘛？</a:t>
            </a:r>
          </a:p>
        </p:txBody>
      </p:sp>
      <p:sp>
        <p:nvSpPr>
          <p:cNvPr id="56" name="Rounded Rectangle 57"/>
          <p:cNvSpPr/>
          <p:nvPr/>
        </p:nvSpPr>
        <p:spPr>
          <a:xfrm>
            <a:off x="3473450" y="1556493"/>
            <a:ext cx="992505" cy="321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400"/>
              <a:t>怎么做？</a:t>
            </a:r>
          </a:p>
        </p:txBody>
      </p:sp>
      <p:sp>
        <p:nvSpPr>
          <p:cNvPr id="57" name="Rounded Rectangle 58"/>
          <p:cNvSpPr/>
          <p:nvPr/>
        </p:nvSpPr>
        <p:spPr>
          <a:xfrm>
            <a:off x="7021830" y="1597768"/>
            <a:ext cx="1169670" cy="330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400"/>
              <a:t>技术可行？</a:t>
            </a:r>
          </a:p>
        </p:txBody>
      </p:sp>
      <p:sp>
        <p:nvSpPr>
          <p:cNvPr id="58" name="Rounded Rectangle 59"/>
          <p:cNvSpPr/>
          <p:nvPr/>
        </p:nvSpPr>
        <p:spPr>
          <a:xfrm>
            <a:off x="5072380" y="3925678"/>
            <a:ext cx="1435735" cy="3689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/>
              <a:t>知识清洗</a:t>
            </a:r>
          </a:p>
        </p:txBody>
      </p:sp>
      <p:sp>
        <p:nvSpPr>
          <p:cNvPr id="59" name="Rounded Rectangle 60"/>
          <p:cNvSpPr/>
          <p:nvPr/>
        </p:nvSpPr>
        <p:spPr>
          <a:xfrm>
            <a:off x="5020310" y="4687678"/>
            <a:ext cx="1538605" cy="4152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/>
              <a:t>知识存储</a:t>
            </a:r>
          </a:p>
        </p:txBody>
      </p:sp>
      <p:sp>
        <p:nvSpPr>
          <p:cNvPr id="60" name="Rounded Rectangle 61"/>
          <p:cNvSpPr/>
          <p:nvPr/>
        </p:nvSpPr>
        <p:spPr>
          <a:xfrm>
            <a:off x="3269615" y="5654148"/>
            <a:ext cx="1472565" cy="405130"/>
          </a:xfrm>
          <a:prstGeom prst="roundRect">
            <a:avLst/>
          </a:prstGeom>
          <a:ln w="317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/>
              <a:t>自动问答</a:t>
            </a:r>
          </a:p>
        </p:txBody>
      </p:sp>
      <p:sp>
        <p:nvSpPr>
          <p:cNvPr id="61" name="Rounded Rectangle 62"/>
          <p:cNvSpPr/>
          <p:nvPr/>
        </p:nvSpPr>
        <p:spPr>
          <a:xfrm>
            <a:off x="7965440" y="2757278"/>
            <a:ext cx="1170940" cy="3022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400"/>
              <a:t>实体定义</a:t>
            </a:r>
          </a:p>
        </p:txBody>
      </p:sp>
      <p:sp>
        <p:nvSpPr>
          <p:cNvPr id="62" name="Rounded Rectangle 63"/>
          <p:cNvSpPr/>
          <p:nvPr/>
        </p:nvSpPr>
        <p:spPr>
          <a:xfrm>
            <a:off x="7967980" y="3204953"/>
            <a:ext cx="1170940" cy="3022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400"/>
              <a:t>属性定义</a:t>
            </a:r>
          </a:p>
        </p:txBody>
      </p:sp>
      <p:sp>
        <p:nvSpPr>
          <p:cNvPr id="63" name="Rounded Rectangle 64"/>
          <p:cNvSpPr/>
          <p:nvPr/>
        </p:nvSpPr>
        <p:spPr>
          <a:xfrm>
            <a:off x="7964170" y="3672948"/>
            <a:ext cx="1170940" cy="3022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400"/>
              <a:t>关系定义</a:t>
            </a:r>
          </a:p>
        </p:txBody>
      </p:sp>
      <p:sp>
        <p:nvSpPr>
          <p:cNvPr id="64" name="Rounded Rectangle 65"/>
          <p:cNvSpPr/>
          <p:nvPr/>
        </p:nvSpPr>
        <p:spPr>
          <a:xfrm>
            <a:off x="3994785" y="3149073"/>
            <a:ext cx="1313180" cy="4152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/>
              <a:t>数据收集</a:t>
            </a:r>
          </a:p>
        </p:txBody>
      </p:sp>
      <p:sp>
        <p:nvSpPr>
          <p:cNvPr id="65" name="Rounded Rectangle 66"/>
          <p:cNvSpPr/>
          <p:nvPr/>
        </p:nvSpPr>
        <p:spPr>
          <a:xfrm>
            <a:off x="6228715" y="3144628"/>
            <a:ext cx="1229360" cy="3962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/>
              <a:t>图谱设计</a:t>
            </a:r>
          </a:p>
        </p:txBody>
      </p:sp>
      <p:sp>
        <p:nvSpPr>
          <p:cNvPr id="66" name="Rounded Rectangle 67"/>
          <p:cNvSpPr/>
          <p:nvPr/>
        </p:nvSpPr>
        <p:spPr>
          <a:xfrm>
            <a:off x="2129790" y="2790298"/>
            <a:ext cx="1264920" cy="3022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400"/>
              <a:t>结构化采集</a:t>
            </a:r>
          </a:p>
        </p:txBody>
      </p:sp>
      <p:sp>
        <p:nvSpPr>
          <p:cNvPr id="67" name="Rounded Rectangle 68"/>
          <p:cNvSpPr/>
          <p:nvPr/>
        </p:nvSpPr>
        <p:spPr>
          <a:xfrm>
            <a:off x="2133600" y="3183363"/>
            <a:ext cx="1293495" cy="3397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400"/>
              <a:t>半结构化解析</a:t>
            </a:r>
          </a:p>
        </p:txBody>
      </p:sp>
      <p:sp>
        <p:nvSpPr>
          <p:cNvPr id="68" name="Rounded Rectangle 69"/>
          <p:cNvSpPr/>
          <p:nvPr/>
        </p:nvSpPr>
        <p:spPr>
          <a:xfrm>
            <a:off x="2119630" y="3659613"/>
            <a:ext cx="1312545" cy="3022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400"/>
              <a:t>非结构化抽取</a:t>
            </a:r>
          </a:p>
        </p:txBody>
      </p:sp>
      <p:sp>
        <p:nvSpPr>
          <p:cNvPr id="69" name="Rounded Rectangle 70"/>
          <p:cNvSpPr/>
          <p:nvPr/>
        </p:nvSpPr>
        <p:spPr>
          <a:xfrm>
            <a:off x="4959985" y="1318368"/>
            <a:ext cx="1539240" cy="4152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/>
              <a:t>业务需求</a:t>
            </a:r>
          </a:p>
        </p:txBody>
      </p:sp>
      <p:sp>
        <p:nvSpPr>
          <p:cNvPr id="70" name="Rounded Rectangle 71"/>
          <p:cNvSpPr/>
          <p:nvPr/>
        </p:nvSpPr>
        <p:spPr>
          <a:xfrm>
            <a:off x="4954905" y="2154028"/>
            <a:ext cx="1539240" cy="4152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/>
              <a:t>领域确定</a:t>
            </a:r>
          </a:p>
        </p:txBody>
      </p:sp>
      <p:sp>
        <p:nvSpPr>
          <p:cNvPr id="71" name="Rounded Rectangle 72"/>
          <p:cNvSpPr/>
          <p:nvPr/>
        </p:nvSpPr>
        <p:spPr>
          <a:xfrm>
            <a:off x="3469005" y="1125963"/>
            <a:ext cx="1002030" cy="3219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400"/>
              <a:t>做什么？</a:t>
            </a:r>
          </a:p>
        </p:txBody>
      </p:sp>
      <p:sp>
        <p:nvSpPr>
          <p:cNvPr id="72" name="Rounded Rectangle 73"/>
          <p:cNvSpPr/>
          <p:nvPr/>
        </p:nvSpPr>
        <p:spPr>
          <a:xfrm>
            <a:off x="7017385" y="1103738"/>
            <a:ext cx="1132840" cy="3308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400"/>
              <a:t>做来干嘛？</a:t>
            </a:r>
          </a:p>
        </p:txBody>
      </p:sp>
      <p:sp>
        <p:nvSpPr>
          <p:cNvPr id="73" name="Rounded Rectangle 74"/>
          <p:cNvSpPr/>
          <p:nvPr/>
        </p:nvSpPr>
        <p:spPr>
          <a:xfrm>
            <a:off x="3482975" y="1556493"/>
            <a:ext cx="992505" cy="3219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400"/>
              <a:t>怎么做？</a:t>
            </a:r>
          </a:p>
        </p:txBody>
      </p:sp>
      <p:sp>
        <p:nvSpPr>
          <p:cNvPr id="74" name="Rounded Rectangle 75"/>
          <p:cNvSpPr/>
          <p:nvPr/>
        </p:nvSpPr>
        <p:spPr>
          <a:xfrm>
            <a:off x="7031355" y="1597768"/>
            <a:ext cx="1169670" cy="3308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400"/>
              <a:t>技术可行？</a:t>
            </a:r>
          </a:p>
        </p:txBody>
      </p:sp>
      <p:sp>
        <p:nvSpPr>
          <p:cNvPr id="75" name="Text Box 76"/>
          <p:cNvSpPr txBox="1"/>
          <p:nvPr/>
        </p:nvSpPr>
        <p:spPr>
          <a:xfrm>
            <a:off x="4330700" y="6469488"/>
            <a:ext cx="3154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en-US" b="1"/>
              <a:t>业务驱动的知识图谱构建框架</a:t>
            </a:r>
          </a:p>
        </p:txBody>
      </p:sp>
      <p:sp>
        <p:nvSpPr>
          <p:cNvPr id="76" name="Rounded Rectangle 78"/>
          <p:cNvSpPr/>
          <p:nvPr/>
        </p:nvSpPr>
        <p:spPr>
          <a:xfrm>
            <a:off x="3671570" y="3961238"/>
            <a:ext cx="1170940" cy="3022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400"/>
              <a:t>实体消歧</a:t>
            </a:r>
          </a:p>
        </p:txBody>
      </p:sp>
      <p:sp>
        <p:nvSpPr>
          <p:cNvPr id="77" name="Rounded Rectangle 79"/>
          <p:cNvSpPr/>
          <p:nvPr/>
        </p:nvSpPr>
        <p:spPr>
          <a:xfrm>
            <a:off x="6750050" y="3959333"/>
            <a:ext cx="1170940" cy="3022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400"/>
              <a:t>关系融合</a:t>
            </a:r>
          </a:p>
        </p:txBody>
      </p:sp>
      <p:cxnSp>
        <p:nvCxnSpPr>
          <p:cNvPr id="78" name="Straight Connector 80"/>
          <p:cNvCxnSpPr>
            <a:stCxn id="58" idx="3"/>
            <a:endCxn id="77" idx="1"/>
          </p:cNvCxnSpPr>
          <p:nvPr/>
        </p:nvCxnSpPr>
        <p:spPr>
          <a:xfrm>
            <a:off x="6508115" y="4110463"/>
            <a:ext cx="2419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81"/>
          <p:cNvCxnSpPr/>
          <p:nvPr/>
        </p:nvCxnSpPr>
        <p:spPr>
          <a:xfrm>
            <a:off x="4820920" y="4106653"/>
            <a:ext cx="2419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Rounded Rectangle 82"/>
          <p:cNvSpPr/>
          <p:nvPr/>
        </p:nvSpPr>
        <p:spPr>
          <a:xfrm>
            <a:off x="6781165" y="5671293"/>
            <a:ext cx="1472565" cy="4051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/>
              <a:t>知识查询</a:t>
            </a:r>
          </a:p>
        </p:txBody>
      </p:sp>
    </p:spTree>
    <p:extLst>
      <p:ext uri="{BB962C8B-B14F-4D97-AF65-F5344CB8AC3E}">
        <p14:creationId xmlns:p14="http://schemas.microsoft.com/office/powerpoint/2010/main" val="389221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035050" y="418465"/>
            <a:ext cx="6991350" cy="49974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基于知识图谱的问答框架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10104" y="4373709"/>
            <a:ext cx="2578397" cy="469508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10104" y="2804697"/>
            <a:ext cx="2578397" cy="1443833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13744" y="2146736"/>
            <a:ext cx="2578397" cy="469508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Rounded Rectangle 70"/>
          <p:cNvSpPr/>
          <p:nvPr/>
        </p:nvSpPr>
        <p:spPr>
          <a:xfrm>
            <a:off x="4100440" y="1113642"/>
            <a:ext cx="1539240" cy="4152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/>
              <a:t>自然问句</a:t>
            </a:r>
          </a:p>
        </p:txBody>
      </p:sp>
      <p:sp>
        <p:nvSpPr>
          <p:cNvPr id="8" name="Rounded Rectangle 3"/>
          <p:cNvSpPr/>
          <p:nvPr/>
        </p:nvSpPr>
        <p:spPr>
          <a:xfrm>
            <a:off x="4100440" y="2176857"/>
            <a:ext cx="1539240" cy="4152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/>
              <a:t>问句分类</a:t>
            </a:r>
          </a:p>
        </p:txBody>
      </p:sp>
      <p:sp>
        <p:nvSpPr>
          <p:cNvPr id="9" name="Rounded Rectangle 4"/>
          <p:cNvSpPr/>
          <p:nvPr/>
        </p:nvSpPr>
        <p:spPr>
          <a:xfrm>
            <a:off x="4100440" y="3221958"/>
            <a:ext cx="1539240" cy="4152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/>
              <a:t>问句解析</a:t>
            </a:r>
          </a:p>
        </p:txBody>
      </p:sp>
      <p:sp>
        <p:nvSpPr>
          <p:cNvPr id="10" name="Rounded Rectangle 5"/>
          <p:cNvSpPr/>
          <p:nvPr/>
        </p:nvSpPr>
        <p:spPr>
          <a:xfrm>
            <a:off x="4100441" y="4303402"/>
            <a:ext cx="1539240" cy="4806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mtClean="0"/>
              <a:t>查询转换</a:t>
            </a:r>
            <a:endParaRPr lang="x-none" altLang="en-US"/>
          </a:p>
        </p:txBody>
      </p:sp>
      <p:sp>
        <p:nvSpPr>
          <p:cNvPr id="11" name="Flowchart: Magnetic Disk 7"/>
          <p:cNvSpPr/>
          <p:nvPr/>
        </p:nvSpPr>
        <p:spPr>
          <a:xfrm>
            <a:off x="3977250" y="5480705"/>
            <a:ext cx="1662430" cy="75565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b="1" smtClean="0">
                <a:sym typeface="+mn-ea"/>
              </a:rPr>
              <a:t>知识图谱</a:t>
            </a:r>
            <a:endParaRPr lang="x-none" altLang="en-US" b="1">
              <a:sym typeface="+mn-ea"/>
            </a:endParaRPr>
          </a:p>
        </p:txBody>
      </p:sp>
      <p:sp>
        <p:nvSpPr>
          <p:cNvPr id="12" name="Rounded Rectangle 8"/>
          <p:cNvSpPr/>
          <p:nvPr/>
        </p:nvSpPr>
        <p:spPr>
          <a:xfrm>
            <a:off x="6223880" y="5632470"/>
            <a:ext cx="1605915" cy="4806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>
                <a:latin typeface="+mn-ea"/>
              </a:rPr>
              <a:t>结果返回</a:t>
            </a:r>
            <a:endParaRPr lang="en-US" altLang="zh-CN" sz="1600" b="1" smtClean="0">
              <a:latin typeface="+mn-ea"/>
            </a:endParaRPr>
          </a:p>
          <a:p>
            <a:pPr algn="ctr"/>
            <a:r>
              <a:rPr lang="en-US" altLang="zh-CN" sz="1600" b="1" smtClean="0">
                <a:latin typeface="+mn-ea"/>
              </a:rPr>
              <a:t>+</a:t>
            </a:r>
            <a:r>
              <a:rPr lang="zh-CN" altLang="en-US" sz="1600" b="1" smtClean="0">
                <a:latin typeface="+mn-ea"/>
              </a:rPr>
              <a:t>问答分类模板</a:t>
            </a:r>
            <a:endParaRPr lang="x-none" altLang="en-US" sz="1600" b="1">
              <a:latin typeface="+mn-ea"/>
            </a:endParaRPr>
          </a:p>
        </p:txBody>
      </p:sp>
      <p:sp>
        <p:nvSpPr>
          <p:cNvPr id="13" name="Rounded Rectangle 10"/>
          <p:cNvSpPr/>
          <p:nvPr/>
        </p:nvSpPr>
        <p:spPr>
          <a:xfrm>
            <a:off x="1729302" y="2146736"/>
            <a:ext cx="2059362" cy="5092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mtClean="0"/>
              <a:t>question_classifier</a:t>
            </a:r>
            <a:endParaRPr lang="x-none" altLang="en-US"/>
          </a:p>
        </p:txBody>
      </p:sp>
      <p:sp>
        <p:nvSpPr>
          <p:cNvPr id="14" name="Rounded Rectangle 11"/>
          <p:cNvSpPr/>
          <p:nvPr/>
        </p:nvSpPr>
        <p:spPr>
          <a:xfrm>
            <a:off x="1729301" y="3152363"/>
            <a:ext cx="2045566" cy="5092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mtClean="0"/>
              <a:t>question_parser</a:t>
            </a:r>
            <a:endParaRPr lang="x-none" altLang="en-US"/>
          </a:p>
        </p:txBody>
      </p:sp>
      <p:sp>
        <p:nvSpPr>
          <p:cNvPr id="15" name="Rounded Rectangle 12"/>
          <p:cNvSpPr/>
          <p:nvPr/>
        </p:nvSpPr>
        <p:spPr>
          <a:xfrm>
            <a:off x="1738652" y="4274827"/>
            <a:ext cx="2050011" cy="5092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mtClean="0"/>
              <a:t>search_</a:t>
            </a:r>
            <a:r>
              <a:rPr lang="en-US" altLang="zh-CN" smtClean="0"/>
              <a:t>c</a:t>
            </a:r>
            <a:r>
              <a:rPr lang="x-none" altLang="en-US" smtClean="0"/>
              <a:t>qler</a:t>
            </a:r>
            <a:endParaRPr lang="x-none" altLang="en-US"/>
          </a:p>
        </p:txBody>
      </p:sp>
      <p:sp>
        <p:nvSpPr>
          <p:cNvPr id="16" name="Rounded Rectangle 13"/>
          <p:cNvSpPr/>
          <p:nvPr/>
        </p:nvSpPr>
        <p:spPr>
          <a:xfrm>
            <a:off x="6007093" y="2197007"/>
            <a:ext cx="1114425" cy="3492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smtClean="0"/>
              <a:t>分类规则</a:t>
            </a:r>
            <a:endParaRPr lang="x-none" altLang="en-US" sz="1400"/>
          </a:p>
        </p:txBody>
      </p:sp>
      <p:sp>
        <p:nvSpPr>
          <p:cNvPr id="17" name="Rounded Rectangle 14"/>
          <p:cNvSpPr/>
          <p:nvPr/>
        </p:nvSpPr>
        <p:spPr>
          <a:xfrm>
            <a:off x="7249046" y="2198320"/>
            <a:ext cx="1114425" cy="349250"/>
          </a:xfrm>
          <a:prstGeom prst="round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smtClean="0">
                <a:solidFill>
                  <a:srgbClr val="FF0000"/>
                </a:solidFill>
              </a:rPr>
              <a:t>分类模型</a:t>
            </a:r>
            <a:endParaRPr lang="x-none" altLang="en-US" sz="1400">
              <a:solidFill>
                <a:srgbClr val="FF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005158" y="3642056"/>
            <a:ext cx="1149430" cy="3346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smtClean="0"/>
              <a:t>标签关系解析</a:t>
            </a:r>
            <a:endParaRPr lang="x-none" altLang="en-US" sz="1200"/>
          </a:p>
        </p:txBody>
      </p:sp>
      <p:sp>
        <p:nvSpPr>
          <p:cNvPr id="19" name="Down Arrow 33"/>
          <p:cNvSpPr/>
          <p:nvPr/>
        </p:nvSpPr>
        <p:spPr>
          <a:xfrm>
            <a:off x="4717552" y="1562145"/>
            <a:ext cx="264160" cy="58928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Down Arrow 23"/>
          <p:cNvSpPr/>
          <p:nvPr/>
        </p:nvSpPr>
        <p:spPr>
          <a:xfrm rot="16200000">
            <a:off x="5817480" y="5658505"/>
            <a:ext cx="264160" cy="41529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ounded Rectangle 35"/>
          <p:cNvSpPr/>
          <p:nvPr/>
        </p:nvSpPr>
        <p:spPr>
          <a:xfrm>
            <a:off x="1628392" y="1693643"/>
            <a:ext cx="2303665" cy="348749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dk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ounded Rectangle 24"/>
          <p:cNvSpPr/>
          <p:nvPr/>
        </p:nvSpPr>
        <p:spPr>
          <a:xfrm>
            <a:off x="5767208" y="1693641"/>
            <a:ext cx="2871470" cy="3487492"/>
          </a:xfrm>
          <a:prstGeom prst="roundRect">
            <a:avLst/>
          </a:prstGeom>
          <a:noFill/>
          <a:ln w="28575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7030A0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Text Box 25"/>
          <p:cNvSpPr txBox="1"/>
          <p:nvPr/>
        </p:nvSpPr>
        <p:spPr>
          <a:xfrm>
            <a:off x="2333184" y="1043985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smtClean="0"/>
              <a:t>组件</a:t>
            </a:r>
            <a:endParaRPr lang="x-none" altLang="en-US" sz="2800" b="1"/>
          </a:p>
        </p:txBody>
      </p:sp>
      <p:sp>
        <p:nvSpPr>
          <p:cNvPr id="24" name="Text Box 26"/>
          <p:cNvSpPr txBox="1"/>
          <p:nvPr/>
        </p:nvSpPr>
        <p:spPr>
          <a:xfrm>
            <a:off x="6883595" y="1006455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2800" b="1" smtClean="0">
                <a:sym typeface="+mn-ea"/>
              </a:rPr>
              <a:t>细节</a:t>
            </a:r>
            <a:endParaRPr lang="x-none" altLang="en-US" sz="2800" b="1">
              <a:sym typeface="+mn-ea"/>
            </a:endParaRPr>
          </a:p>
        </p:txBody>
      </p:sp>
      <p:sp>
        <p:nvSpPr>
          <p:cNvPr id="25" name="Text Box 76"/>
          <p:cNvSpPr txBox="1"/>
          <p:nvPr/>
        </p:nvSpPr>
        <p:spPr>
          <a:xfrm>
            <a:off x="3377175" y="6430665"/>
            <a:ext cx="3535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en-US" sz="2400" b="1"/>
              <a:t>基于知识图谱的问答框架</a:t>
            </a:r>
          </a:p>
        </p:txBody>
      </p:sp>
      <p:sp>
        <p:nvSpPr>
          <p:cNvPr id="27" name="Rounded Rectangle 27"/>
          <p:cNvSpPr/>
          <p:nvPr/>
        </p:nvSpPr>
        <p:spPr>
          <a:xfrm>
            <a:off x="9164208" y="5790143"/>
            <a:ext cx="2750152" cy="8930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/>
              <a:t>问句解析结果和图数据模型结合做图数据模型的剪枝，使用图算法匹配最小连通子图或最优子图，返回意图实体的过程</a:t>
            </a:r>
            <a:r>
              <a:rPr lang="zh-CN" altLang="en-US" sz="1200" smtClean="0"/>
              <a:t>。</a:t>
            </a:r>
            <a:endParaRPr lang="en-US" altLang="zh-CN" sz="1200" smtClean="0"/>
          </a:p>
          <a:p>
            <a:endParaRPr lang="en-US" altLang="zh-CN" sz="1200"/>
          </a:p>
        </p:txBody>
      </p:sp>
      <p:sp>
        <p:nvSpPr>
          <p:cNvPr id="28" name="Rounded Rectangle 17"/>
          <p:cNvSpPr/>
          <p:nvPr/>
        </p:nvSpPr>
        <p:spPr>
          <a:xfrm>
            <a:off x="6010022" y="2874975"/>
            <a:ext cx="645882" cy="3346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smtClean="0"/>
              <a:t>正则</a:t>
            </a:r>
            <a:endParaRPr lang="x-none" altLang="en-US" sz="1400"/>
          </a:p>
        </p:txBody>
      </p:sp>
      <p:sp>
        <p:nvSpPr>
          <p:cNvPr id="29" name="Rounded Rectangle 17"/>
          <p:cNvSpPr/>
          <p:nvPr/>
        </p:nvSpPr>
        <p:spPr>
          <a:xfrm>
            <a:off x="7732034" y="2878953"/>
            <a:ext cx="631436" cy="334646"/>
          </a:xfrm>
          <a:prstGeom prst="round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smtClean="0">
                <a:solidFill>
                  <a:srgbClr val="FF0000"/>
                </a:solidFill>
                <a:latin typeface="+mn-ea"/>
              </a:rPr>
              <a:t>依赖解析</a:t>
            </a:r>
            <a:endParaRPr lang="x-none" altLang="en-US" sz="12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0" name="Rounded Rectangle 17"/>
          <p:cNvSpPr/>
          <p:nvPr/>
        </p:nvSpPr>
        <p:spPr>
          <a:xfrm>
            <a:off x="7180477" y="3250094"/>
            <a:ext cx="1182994" cy="3346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smtClean="0"/>
              <a:t>词库</a:t>
            </a:r>
            <a:endParaRPr lang="en-US" altLang="zh-CN" sz="1100" smtClean="0"/>
          </a:p>
          <a:p>
            <a:pPr algn="ctr"/>
            <a:r>
              <a:rPr lang="zh-CN" altLang="en-US" sz="1100" smtClean="0"/>
              <a:t>主题实体识别</a:t>
            </a:r>
            <a:endParaRPr lang="x-none" altLang="en-US" sz="1100"/>
          </a:p>
        </p:txBody>
      </p:sp>
      <p:sp>
        <p:nvSpPr>
          <p:cNvPr id="31" name="Rounded Rectangle 17"/>
          <p:cNvSpPr/>
          <p:nvPr/>
        </p:nvSpPr>
        <p:spPr>
          <a:xfrm>
            <a:off x="6762544" y="2876288"/>
            <a:ext cx="851181" cy="334646"/>
          </a:xfrm>
          <a:prstGeom prst="roundRect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smtClean="0">
                <a:solidFill>
                  <a:srgbClr val="FF0000"/>
                </a:solidFill>
              </a:rPr>
              <a:t>算子识别</a:t>
            </a:r>
            <a:endParaRPr lang="x-none" altLang="en-US" sz="1200">
              <a:solidFill>
                <a:srgbClr val="FF0000"/>
              </a:solidFill>
            </a:endParaRPr>
          </a:p>
        </p:txBody>
      </p:sp>
      <p:sp>
        <p:nvSpPr>
          <p:cNvPr id="32" name="Rounded Rectangle 14"/>
          <p:cNvSpPr/>
          <p:nvPr/>
        </p:nvSpPr>
        <p:spPr>
          <a:xfrm>
            <a:off x="6002288" y="3243942"/>
            <a:ext cx="1114425" cy="349250"/>
          </a:xfrm>
          <a:prstGeom prst="round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smtClean="0">
                <a:solidFill>
                  <a:srgbClr val="FF0000"/>
                </a:solidFill>
              </a:rPr>
              <a:t>意图识别</a:t>
            </a:r>
            <a:endParaRPr lang="x-none" altLang="en-US" sz="1400">
              <a:solidFill>
                <a:srgbClr val="FF0000"/>
              </a:solidFill>
            </a:endParaRPr>
          </a:p>
        </p:txBody>
      </p:sp>
      <p:sp>
        <p:nvSpPr>
          <p:cNvPr id="33" name="Rounded Rectangle 17"/>
          <p:cNvSpPr/>
          <p:nvPr/>
        </p:nvSpPr>
        <p:spPr>
          <a:xfrm>
            <a:off x="7202942" y="3642056"/>
            <a:ext cx="1160617" cy="5704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smtClean="0">
                <a:latin typeface="+mn-ea"/>
              </a:rPr>
              <a:t>最优子图分析</a:t>
            </a:r>
            <a:endParaRPr lang="en-US" altLang="zh-CN" sz="1200" smtClean="0">
              <a:latin typeface="+mn-ea"/>
            </a:endParaRPr>
          </a:p>
          <a:p>
            <a:pPr algn="ctr"/>
            <a:r>
              <a:rPr lang="zh-CN" altLang="en-US" sz="1200" smtClean="0">
                <a:latin typeface="+mn-ea"/>
              </a:rPr>
              <a:t>笛卡尔积</a:t>
            </a:r>
            <a:endParaRPr lang="en-US" altLang="zh-CN" sz="1200">
              <a:latin typeface="+mn-ea"/>
            </a:endParaRPr>
          </a:p>
          <a:p>
            <a:pPr algn="ctr"/>
            <a:r>
              <a:rPr lang="zh-CN" altLang="en-US" sz="1200" smtClean="0">
                <a:solidFill>
                  <a:srgbClr val="FF0000"/>
                </a:solidFill>
                <a:latin typeface="+mn-ea"/>
              </a:rPr>
              <a:t>实体权重</a:t>
            </a:r>
            <a:endParaRPr lang="x-none" altLang="en-US" sz="12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Down Arrow 33"/>
          <p:cNvSpPr/>
          <p:nvPr/>
        </p:nvSpPr>
        <p:spPr>
          <a:xfrm>
            <a:off x="4717552" y="2617579"/>
            <a:ext cx="264160" cy="58928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Down Arrow 33"/>
          <p:cNvSpPr/>
          <p:nvPr/>
        </p:nvSpPr>
        <p:spPr>
          <a:xfrm>
            <a:off x="4719145" y="3668115"/>
            <a:ext cx="264160" cy="58928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Down Arrow 33"/>
          <p:cNvSpPr/>
          <p:nvPr/>
        </p:nvSpPr>
        <p:spPr>
          <a:xfrm>
            <a:off x="4725287" y="4806957"/>
            <a:ext cx="264160" cy="58928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Rounded Rectangle 14"/>
          <p:cNvSpPr/>
          <p:nvPr/>
        </p:nvSpPr>
        <p:spPr>
          <a:xfrm>
            <a:off x="6642089" y="4433838"/>
            <a:ext cx="1114425" cy="3492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smtClean="0"/>
              <a:t>查询生成</a:t>
            </a:r>
            <a:endParaRPr lang="x-none" altLang="en-US" sz="1400"/>
          </a:p>
        </p:txBody>
      </p:sp>
      <p:sp>
        <p:nvSpPr>
          <p:cNvPr id="2" name="右大括号 1"/>
          <p:cNvSpPr/>
          <p:nvPr/>
        </p:nvSpPr>
        <p:spPr>
          <a:xfrm>
            <a:off x="8687032" y="2768655"/>
            <a:ext cx="331192" cy="1443832"/>
          </a:xfrm>
          <a:prstGeom prst="rightBrac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卡片 39"/>
          <p:cNvSpPr/>
          <p:nvPr/>
        </p:nvSpPr>
        <p:spPr>
          <a:xfrm>
            <a:off x="9351405" y="2716443"/>
            <a:ext cx="2200816" cy="162034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</a:t>
            </a:r>
            <a:endParaRPr lang="en-US" altLang="zh-CN" sz="1200" smtClean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配置实体权重规则</a:t>
            </a:r>
            <a:endParaRPr lang="en-US" altLang="zh-CN" sz="1200" smtClean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配置实体搜索规则</a:t>
            </a:r>
            <a:endParaRPr lang="en-US" altLang="zh-CN" sz="1200" smtClean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配置意图匹配规则</a:t>
            </a:r>
            <a:endParaRPr lang="en-US" altLang="zh-CN" sz="1200" smtClean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配置时间页码处理等规则</a:t>
            </a:r>
            <a:endParaRPr lang="en-US" altLang="zh-CN" sz="1200" smtClean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配置词库</a:t>
            </a:r>
            <a:endParaRPr lang="en-US" altLang="zh-CN" sz="1200" smtClean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7.</a:t>
            </a: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配置算子规则</a:t>
            </a:r>
            <a:endParaRPr lang="zh-CN" altLang="en-US"/>
          </a:p>
        </p:txBody>
      </p:sp>
      <p:sp>
        <p:nvSpPr>
          <p:cNvPr id="42" name="Rounded Rectangle 24"/>
          <p:cNvSpPr/>
          <p:nvPr/>
        </p:nvSpPr>
        <p:spPr>
          <a:xfrm>
            <a:off x="9164208" y="1693643"/>
            <a:ext cx="2578137" cy="3487492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7030A0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Text Box 26"/>
          <p:cNvSpPr txBox="1"/>
          <p:nvPr/>
        </p:nvSpPr>
        <p:spPr>
          <a:xfrm>
            <a:off x="9638129" y="1038925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2800" b="1" smtClean="0">
                <a:sym typeface="+mn-ea"/>
              </a:rPr>
              <a:t>配置模块</a:t>
            </a:r>
            <a:endParaRPr lang="x-none" altLang="en-US" sz="2800" b="1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773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组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200" smtClean="0">
            <a:solidFill>
              <a:srgbClr val="FF0000"/>
            </a:solidFill>
            <a:latin typeface="+mn-ea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组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通用组（含星球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通用组（不含星球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通用组（全素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封底组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21229</TotalTime>
  <Words>211</Words>
  <Application>Microsoft Office PowerPoint</Application>
  <PresentationFormat>宽屏</PresentationFormat>
  <Paragraphs>95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等线</vt:lpstr>
      <vt:lpstr>方正兰亭黑_GBK</vt:lpstr>
      <vt:lpstr>黑体</vt:lpstr>
      <vt:lpstr>宋体</vt:lpstr>
      <vt:lpstr>Microsoft YaHei</vt:lpstr>
      <vt:lpstr>Arial</vt:lpstr>
      <vt:lpstr>Calibri</vt:lpstr>
      <vt:lpstr>封面组</vt:lpstr>
      <vt:lpstr>目录组</vt:lpstr>
      <vt:lpstr>通用组（含星球）</vt:lpstr>
      <vt:lpstr>通用组（不含星球）</vt:lpstr>
      <vt:lpstr>通用组（全素）</vt:lpstr>
      <vt:lpstr>封底组</vt:lpstr>
      <vt:lpstr>业务驱动的知识图谱构建框架</vt:lpstr>
      <vt:lpstr>基于知识图谱的问答框架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Va Va</dc:creator>
  <cp:lastModifiedBy>马延超</cp:lastModifiedBy>
  <cp:revision>671</cp:revision>
  <dcterms:created xsi:type="dcterms:W3CDTF">2022-01-19T07:11:00Z</dcterms:created>
  <dcterms:modified xsi:type="dcterms:W3CDTF">2023-04-07T07:31:04Z</dcterms:modified>
</cp:coreProperties>
</file>