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74" r:id="rId6"/>
    <p:sldId id="275" r:id="rId7"/>
    <p:sldId id="276" r:id="rId8"/>
    <p:sldId id="266" r:id="rId9"/>
    <p:sldId id="267" r:id="rId10"/>
    <p:sldId id="259" r:id="rId11"/>
    <p:sldId id="262" r:id="rId12"/>
    <p:sldId id="263" r:id="rId13"/>
    <p:sldId id="260" r:id="rId14"/>
    <p:sldId id="268" r:id="rId15"/>
    <p:sldId id="271" r:id="rId16"/>
  </p:sldIdLst>
  <p:sldSz cx="14711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6980-C184-4E26-A853-9FBA12880DB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063" y="1143000"/>
            <a:ext cx="661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EEFDB-3E78-40D6-907B-715495917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3" y="1143000"/>
            <a:ext cx="66198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EEFDB-3E78-40D6-907B-715495917E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1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122363"/>
            <a:ext cx="110335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3602038"/>
            <a:ext cx="110335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0E88-095F-41BD-8763-30CD94930900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2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3528-BC5D-48FC-9553-F80DADD52125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365125"/>
            <a:ext cx="317213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365125"/>
            <a:ext cx="933252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3181-378D-41D8-8617-0616E5430809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8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FD10-5202-4974-8AC4-EF180F93B8C6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4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709739"/>
            <a:ext cx="126885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4589464"/>
            <a:ext cx="126885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1673-7EB1-4BDC-B8B1-1BDD3A3BF4C8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3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825625"/>
            <a:ext cx="6252329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825625"/>
            <a:ext cx="6252329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2216-E659-4391-A548-744408012239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365126"/>
            <a:ext cx="1268855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681163"/>
            <a:ext cx="62235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2505075"/>
            <a:ext cx="622359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681163"/>
            <a:ext cx="62542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2505075"/>
            <a:ext cx="625424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02AE-ED0A-49C3-8C82-A2079176101C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8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52BC-01DB-40DC-A8FE-629BE58D2E47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0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53A2-27D0-4CC4-B754-31EBD96CDE1E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987426"/>
            <a:ext cx="74476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924-F8E4-48C5-A85E-D0F685262F3A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987426"/>
            <a:ext cx="74476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6B9E-9C4C-4013-8C7B-0E3F62B7F0F0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365126"/>
            <a:ext cx="126885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825625"/>
            <a:ext cx="126885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6F42-939A-4744-B466-411B245EAE39}" type="datetime1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6356351"/>
            <a:ext cx="4965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8B57-18AC-4A12-B6FD-E70010695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7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3EDDF-0923-4C88-9E27-F5AFD1A0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731A6-77F1-4997-A920-0512756C328F}"/>
              </a:ext>
            </a:extLst>
          </p:cNvPr>
          <p:cNvSpPr txBox="1"/>
          <p:nvPr/>
        </p:nvSpPr>
        <p:spPr>
          <a:xfrm>
            <a:off x="2081719" y="2624036"/>
            <a:ext cx="10396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P2P Loan</a:t>
            </a:r>
            <a:r>
              <a:rPr lang="ko-KR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Evaluatiom</a:t>
            </a:r>
            <a:r>
              <a:rPr lang="ko-KR" alt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600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ko-KR" alt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DC4D1-D529-47C3-BA05-62BAB3A199B7}"/>
              </a:ext>
            </a:extLst>
          </p:cNvPr>
          <p:cNvSpPr txBox="1"/>
          <p:nvPr/>
        </p:nvSpPr>
        <p:spPr>
          <a:xfrm>
            <a:off x="11682918" y="4536360"/>
            <a:ext cx="972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박태은</a:t>
            </a:r>
            <a:endParaRPr lang="en-US" altLang="ko-KR"/>
          </a:p>
          <a:p>
            <a:r>
              <a:rPr lang="ko-KR" altLang="en-US"/>
              <a:t>이동환</a:t>
            </a:r>
            <a:endParaRPr lang="en-US" altLang="ko-KR"/>
          </a:p>
          <a:p>
            <a:r>
              <a:rPr lang="ko-KR" altLang="en-US"/>
              <a:t>조희승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18C2DB-D4D6-4079-8348-5AC1C144736B}"/>
              </a:ext>
            </a:extLst>
          </p:cNvPr>
          <p:cNvSpPr/>
          <p:nvPr/>
        </p:nvSpPr>
        <p:spPr>
          <a:xfrm>
            <a:off x="0" y="6031149"/>
            <a:ext cx="14711363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5FBFDC-3A0B-4A9A-91D9-B389C582D33B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7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12231DD-E3D2-4A3E-8630-8273D1088D78}"/>
              </a:ext>
            </a:extLst>
          </p:cNvPr>
          <p:cNvSpPr txBox="1"/>
          <p:nvPr/>
        </p:nvSpPr>
        <p:spPr>
          <a:xfrm>
            <a:off x="661575" y="330338"/>
            <a:ext cx="702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Increase Memory</a:t>
            </a:r>
            <a:r>
              <a:rPr lang="ko-KR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94ED-AE59-47FB-8D81-00640799F888}"/>
              </a:ext>
            </a:extLst>
          </p:cNvPr>
          <p:cNvSpPr txBox="1"/>
          <p:nvPr/>
        </p:nvSpPr>
        <p:spPr>
          <a:xfrm>
            <a:off x="1469593" y="1356452"/>
            <a:ext cx="5886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0. </a:t>
            </a:r>
            <a:r>
              <a:rPr lang="ko-KR" altLang="en-US" sz="2600"/>
              <a:t>목적</a:t>
            </a:r>
            <a:endParaRPr lang="en-US" altLang="ko-KR" sz="2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9580D-AC0A-4F09-B9E7-57A468FEFA62}"/>
              </a:ext>
            </a:extLst>
          </p:cNvPr>
          <p:cNvSpPr txBox="1"/>
          <p:nvPr/>
        </p:nvSpPr>
        <p:spPr>
          <a:xfrm>
            <a:off x="2155147" y="2167123"/>
            <a:ext cx="87913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/>
              <a:t>최대한 많은 양에 </a:t>
            </a:r>
            <a:r>
              <a:rPr lang="en-US" altLang="ko-KR" sz="2000"/>
              <a:t>train set</a:t>
            </a:r>
            <a:r>
              <a:rPr lang="ko-KR" altLang="en-US" sz="2000"/>
              <a:t>을 사용하고 싶다</a:t>
            </a:r>
            <a:endParaRPr lang="en-US" altLang="ko-KR" sz="2000"/>
          </a:p>
          <a:p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데이터를 처리하고 모델링 하는 과정에서 </a:t>
            </a:r>
            <a:r>
              <a:rPr lang="en-US" altLang="ko-KR" sz="2000"/>
              <a:t>colab RAM</a:t>
            </a:r>
            <a:r>
              <a:rPr lang="ko-KR" altLang="en-US" sz="2000"/>
              <a:t> 부족 현상 발생</a:t>
            </a:r>
            <a:endParaRPr lang="en-US" altLang="ko-KR" sz="2000"/>
          </a:p>
          <a:p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불필요하게 사용하는 메모리를 줄여보자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how to</a:t>
            </a:r>
          </a:p>
          <a:p>
            <a:pPr marL="742950" lvl="1" indent="-285750">
              <a:buFontTx/>
              <a:buChar char="-"/>
            </a:pPr>
            <a:r>
              <a:rPr lang="en-US" altLang="ko-KR" sz="2000"/>
              <a:t>del df</a:t>
            </a:r>
          </a:p>
          <a:p>
            <a:pPr marL="742950" lvl="1" indent="-285750">
              <a:buFontTx/>
              <a:buChar char="-"/>
            </a:pPr>
            <a:r>
              <a:rPr lang="en-US" altLang="ko-KR" sz="2000"/>
              <a:t>sparse matrix</a:t>
            </a:r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결과</a:t>
            </a:r>
            <a:r>
              <a:rPr lang="en-US" altLang="ko-KR" sz="2000"/>
              <a:t>: train set </a:t>
            </a:r>
            <a:r>
              <a:rPr lang="ko-KR" altLang="en-US" sz="2000"/>
              <a:t>사용 비율 </a:t>
            </a:r>
            <a:r>
              <a:rPr lang="en-US" altLang="ko-KR" sz="2000"/>
              <a:t>4% -&gt; 6%, </a:t>
            </a:r>
            <a:r>
              <a:rPr lang="ko-KR" altLang="en-US" sz="2000"/>
              <a:t>약 </a:t>
            </a:r>
            <a:r>
              <a:rPr lang="en-US" altLang="ko-KR" sz="2000"/>
              <a:t>6,000</a:t>
            </a:r>
            <a:r>
              <a:rPr lang="ko-KR" altLang="en-US" sz="2000"/>
              <a:t>개 </a:t>
            </a:r>
            <a:r>
              <a:rPr lang="en-US" altLang="ko-KR" sz="2000"/>
              <a:t>data </a:t>
            </a:r>
            <a:r>
              <a:rPr lang="ko-KR" altLang="en-US" sz="2000"/>
              <a:t>추가 사용 가능</a:t>
            </a:r>
            <a:endParaRPr lang="en-US" altLang="ko-KR" sz="2000"/>
          </a:p>
          <a:p>
            <a:pPr marL="742950" lvl="1" indent="-285750">
              <a:buFontTx/>
              <a:buChar char="-"/>
            </a:pPr>
            <a:endParaRPr lang="en-US" altLang="ko-KR" sz="20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9CC340-D41C-4521-BA39-2B24A783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8850B8-7DDF-4DBF-9895-9CDBB70F1E19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9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82D7D1-72DD-4A27-A94B-120EFE57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45" y="2810190"/>
            <a:ext cx="7797596" cy="1392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720A94-761B-493D-A6C3-E5A20015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45" y="4497816"/>
            <a:ext cx="7797596" cy="896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EC6C7-8C05-487E-961B-BADDC3A8F439}"/>
              </a:ext>
            </a:extLst>
          </p:cNvPr>
          <p:cNvSpPr txBox="1"/>
          <p:nvPr/>
        </p:nvSpPr>
        <p:spPr>
          <a:xfrm>
            <a:off x="2033105" y="2198421"/>
            <a:ext cx="755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ex) dataset</a:t>
            </a:r>
            <a:r>
              <a:rPr lang="ko-KR" altLang="en-US"/>
              <a:t> 중 </a:t>
            </a:r>
            <a:r>
              <a:rPr lang="en-US" altLang="ko-KR"/>
              <a:t>5%</a:t>
            </a:r>
            <a:r>
              <a:rPr lang="ko-KR" altLang="en-US"/>
              <a:t>를 </a:t>
            </a:r>
            <a:r>
              <a:rPr lang="en-US" altLang="ko-KR"/>
              <a:t>train set</a:t>
            </a:r>
            <a:r>
              <a:rPr lang="ko-KR" altLang="en-US"/>
              <a:t>으로 사용중일때</a:t>
            </a:r>
            <a:r>
              <a:rPr lang="en-US" altLang="ko-KR"/>
              <a:t>, distNeg</a:t>
            </a:r>
            <a:r>
              <a:rPr lang="ko-KR" altLang="en-US"/>
              <a:t> 메모리 사용량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29223-0DD2-4190-A3C1-075A9D1AD681}"/>
              </a:ext>
            </a:extLst>
          </p:cNvPr>
          <p:cNvSpPr txBox="1"/>
          <p:nvPr/>
        </p:nvSpPr>
        <p:spPr>
          <a:xfrm>
            <a:off x="1547916" y="1463541"/>
            <a:ext cx="5886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1. </a:t>
            </a:r>
            <a:r>
              <a:rPr lang="ko-KR" altLang="en-US" sz="2600"/>
              <a:t>안쓰는 </a:t>
            </a:r>
            <a:r>
              <a:rPr lang="en-US" altLang="ko-KR" sz="2600"/>
              <a:t>pd.DataFrame() </a:t>
            </a:r>
            <a:r>
              <a:rPr lang="ko-KR" altLang="en-US" sz="2600"/>
              <a:t>제거하기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A1FFD-F921-4565-8B50-586E8E4CBFA4}"/>
              </a:ext>
            </a:extLst>
          </p:cNvPr>
          <p:cNvSpPr txBox="1"/>
          <p:nvPr/>
        </p:nvSpPr>
        <p:spPr>
          <a:xfrm>
            <a:off x="661575" y="330338"/>
            <a:ext cx="702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Increase Memory</a:t>
            </a:r>
            <a:r>
              <a:rPr lang="ko-KR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D40105-AEE0-482F-BC80-742BDB51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6AD34-1592-4F2B-87E7-3733E8CF99C1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7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312CC-5E1C-4C88-A169-B93B85414FCC}"/>
              </a:ext>
            </a:extLst>
          </p:cNvPr>
          <p:cNvSpPr txBox="1"/>
          <p:nvPr/>
        </p:nvSpPr>
        <p:spPr>
          <a:xfrm>
            <a:off x="710213" y="456797"/>
            <a:ext cx="702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Increase Memory</a:t>
            </a:r>
            <a:r>
              <a:rPr lang="ko-KR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36980-4FD3-4670-AA0D-81B5B3E63E56}"/>
              </a:ext>
            </a:extLst>
          </p:cNvPr>
          <p:cNvSpPr txBox="1"/>
          <p:nvPr/>
        </p:nvSpPr>
        <p:spPr>
          <a:xfrm>
            <a:off x="1547916" y="1463541"/>
            <a:ext cx="5886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1. </a:t>
            </a:r>
            <a:r>
              <a:rPr lang="ko-KR" altLang="en-US" sz="2600"/>
              <a:t>안쓰는 </a:t>
            </a:r>
            <a:r>
              <a:rPr lang="en-US" altLang="ko-KR" sz="2600"/>
              <a:t>pd.DataFrame() </a:t>
            </a:r>
            <a:r>
              <a:rPr lang="ko-KR" altLang="en-US" sz="2600"/>
              <a:t>제거하기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7B7F5E-0658-4188-B429-1822786E1F98}"/>
              </a:ext>
            </a:extLst>
          </p:cNvPr>
          <p:cNvCxnSpPr>
            <a:cxnSpLocks/>
          </p:cNvCxnSpPr>
          <p:nvPr/>
        </p:nvCxnSpPr>
        <p:spPr>
          <a:xfrm>
            <a:off x="2407595" y="5334016"/>
            <a:ext cx="8258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8511EC-09FB-4295-8C15-AD1BFA4BABA3}"/>
              </a:ext>
            </a:extLst>
          </p:cNvPr>
          <p:cNvSpPr txBox="1"/>
          <p:nvPr/>
        </p:nvSpPr>
        <p:spPr>
          <a:xfrm>
            <a:off x="2869683" y="5674889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stack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62569-CAA2-4BCB-A562-27B356141628}"/>
              </a:ext>
            </a:extLst>
          </p:cNvPr>
          <p:cNvSpPr txBox="1"/>
          <p:nvPr/>
        </p:nvSpPr>
        <p:spPr>
          <a:xfrm>
            <a:off x="2911885" y="4027197"/>
            <a:ext cx="10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heap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80620-6B40-4B34-A686-AC6D5ABECB3F}"/>
              </a:ext>
            </a:extLst>
          </p:cNvPr>
          <p:cNvSpPr txBox="1"/>
          <p:nvPr/>
        </p:nvSpPr>
        <p:spPr>
          <a:xfrm>
            <a:off x="2072015" y="2207368"/>
            <a:ext cx="75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del distNeg </a:t>
            </a:r>
            <a:r>
              <a:rPr lang="ko-KR" altLang="en-US"/>
              <a:t>만 실행하면</a:t>
            </a:r>
            <a:r>
              <a:rPr lang="en-US" altLang="ko-KR"/>
              <a:t>, </a:t>
            </a:r>
            <a:r>
              <a:rPr lang="ko-KR" altLang="en-US"/>
              <a:t>참조 변수는 제거되지만 데이터프레임이 사용하던 메모리 반환은 이루어지지 않는것 같다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67753-1A34-4035-A108-F078A00BF874}"/>
              </a:ext>
            </a:extLst>
          </p:cNvPr>
          <p:cNvSpPr txBox="1"/>
          <p:nvPr/>
        </p:nvSpPr>
        <p:spPr>
          <a:xfrm>
            <a:off x="6021421" y="5691888"/>
            <a:ext cx="10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distNeg</a:t>
            </a:r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0FC39A-675C-4B78-BAF8-C66464FA9207}"/>
              </a:ext>
            </a:extLst>
          </p:cNvPr>
          <p:cNvCxnSpPr>
            <a:cxnSpLocks/>
            <a:stCxn id="12" idx="3"/>
            <a:endCxn id="15" idx="3"/>
          </p:cNvCxnSpPr>
          <p:nvPr/>
        </p:nvCxnSpPr>
        <p:spPr>
          <a:xfrm flipV="1">
            <a:off x="7052553" y="4160520"/>
            <a:ext cx="2195507" cy="1716034"/>
          </a:xfrm>
          <a:prstGeom prst="bentConnector3">
            <a:avLst>
              <a:gd name="adj1" fmla="val 11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B0BB266C-8B6D-4AB4-9B9B-1EF767835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38258"/>
              </p:ext>
            </p:extLst>
          </p:nvPr>
        </p:nvGraphicFramePr>
        <p:xfrm>
          <a:off x="4422593" y="3429000"/>
          <a:ext cx="482546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89">
                  <a:extLst>
                    <a:ext uri="{9D8B030D-6E8A-4147-A177-3AD203B41FA5}">
                      <a16:colId xmlns:a16="http://schemas.microsoft.com/office/drawing/2014/main" val="2205877076"/>
                    </a:ext>
                  </a:extLst>
                </a:gridCol>
                <a:gridCol w="1608489">
                  <a:extLst>
                    <a:ext uri="{9D8B030D-6E8A-4147-A177-3AD203B41FA5}">
                      <a16:colId xmlns:a16="http://schemas.microsoft.com/office/drawing/2014/main" val="3943070317"/>
                    </a:ext>
                  </a:extLst>
                </a:gridCol>
                <a:gridCol w="1608489">
                  <a:extLst>
                    <a:ext uri="{9D8B030D-6E8A-4147-A177-3AD203B41FA5}">
                      <a16:colId xmlns:a16="http://schemas.microsoft.com/office/drawing/2014/main" val="3197092507"/>
                    </a:ext>
                  </a:extLst>
                </a:gridCol>
              </a:tblGrid>
              <a:tr h="1769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52015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36466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56429"/>
                  </a:ext>
                </a:extLst>
              </a:tr>
              <a:tr h="1769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51270"/>
                  </a:ext>
                </a:extLst>
              </a:tr>
            </a:tbl>
          </a:graphicData>
        </a:graphic>
      </p:graphicFrame>
      <p:sp>
        <p:nvSpPr>
          <p:cNvPr id="24" name="십자형 23">
            <a:extLst>
              <a:ext uri="{FF2B5EF4-FFF2-40B4-BE49-F238E27FC236}">
                <a16:creationId xmlns:a16="http://schemas.microsoft.com/office/drawing/2014/main" id="{AD22E55E-8546-4DDA-9311-861D20F945EB}"/>
              </a:ext>
            </a:extLst>
          </p:cNvPr>
          <p:cNvSpPr/>
          <p:nvPr/>
        </p:nvSpPr>
        <p:spPr>
          <a:xfrm rot="2836144">
            <a:off x="9008617" y="5518060"/>
            <a:ext cx="797668" cy="760023"/>
          </a:xfrm>
          <a:prstGeom prst="plus">
            <a:avLst>
              <a:gd name="adj" fmla="val 32160"/>
            </a:avLst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C7100B-D163-444A-8C06-39EDF663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61267E-F319-4986-84F3-2D4CDDC99D20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79BF74-6168-49AA-A0ED-EF51B17132E9}"/>
              </a:ext>
            </a:extLst>
          </p:cNvPr>
          <p:cNvSpPr txBox="1"/>
          <p:nvPr/>
        </p:nvSpPr>
        <p:spPr>
          <a:xfrm>
            <a:off x="631230" y="303421"/>
            <a:ext cx="702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Increase Memory</a:t>
            </a:r>
            <a:r>
              <a:rPr lang="ko-KR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E91F1-0089-478A-B1A2-33E621555729}"/>
              </a:ext>
            </a:extLst>
          </p:cNvPr>
          <p:cNvSpPr txBox="1"/>
          <p:nvPr/>
        </p:nvSpPr>
        <p:spPr>
          <a:xfrm>
            <a:off x="1293773" y="1229113"/>
            <a:ext cx="6709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2. sparse matrix </a:t>
            </a:r>
            <a:r>
              <a:rPr lang="ko-KR" altLang="en-US" sz="2600"/>
              <a:t>사용하기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CA1F6-CEE8-4747-B468-1DDD7192B60C}"/>
              </a:ext>
            </a:extLst>
          </p:cNvPr>
          <p:cNvSpPr txBox="1"/>
          <p:nvPr/>
        </p:nvSpPr>
        <p:spPr>
          <a:xfrm>
            <a:off x="2035678" y="1909007"/>
            <a:ext cx="22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ex) G matrix, N=5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714B210-E737-495B-8567-60C35A9F06AF}"/>
              </a:ext>
            </a:extLst>
          </p:cNvPr>
          <p:cNvGrpSpPr/>
          <p:nvPr/>
        </p:nvGrpSpPr>
        <p:grpSpPr>
          <a:xfrm>
            <a:off x="3210533" y="2527174"/>
            <a:ext cx="7709814" cy="3926091"/>
            <a:chOff x="3210533" y="2527174"/>
            <a:chExt cx="7709814" cy="39260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61DCB3-2C2C-4979-8042-E075FBBE091E}"/>
                </a:ext>
              </a:extLst>
            </p:cNvPr>
            <p:cNvSpPr txBox="1"/>
            <p:nvPr/>
          </p:nvSpPr>
          <p:spPr>
            <a:xfrm>
              <a:off x="3629939" y="3468474"/>
              <a:ext cx="2946261" cy="298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6"/>
                <a:t>[</a:t>
              </a:r>
            </a:p>
            <a:p>
              <a:r>
                <a:rPr lang="en-US" altLang="ko-KR" sz="1446"/>
                <a:t> 	[-1, 0, 0, 0, 0],</a:t>
              </a:r>
            </a:p>
            <a:p>
              <a:r>
                <a:rPr lang="en-US" altLang="ko-KR" sz="1446"/>
                <a:t>	[0, -1, 0, 0, 0],</a:t>
              </a:r>
            </a:p>
            <a:p>
              <a:r>
                <a:rPr lang="en-US" altLang="ko-KR" sz="1446"/>
                <a:t>	[0, 0, -1, 0, 0],</a:t>
              </a:r>
            </a:p>
            <a:p>
              <a:r>
                <a:rPr lang="en-US" altLang="ko-KR" sz="1446"/>
                <a:t>	[0, 0, 0, -1, 0],</a:t>
              </a:r>
            </a:p>
            <a:p>
              <a:r>
                <a:rPr lang="en-US" altLang="ko-KR" sz="1446"/>
                <a:t>	[0, 0, 0, 0, -1],</a:t>
              </a:r>
            </a:p>
            <a:p>
              <a:r>
                <a:rPr lang="en-US" altLang="ko-KR" sz="1446"/>
                <a:t>  	[1, 0, 0, 0, 0],</a:t>
              </a:r>
            </a:p>
            <a:p>
              <a:r>
                <a:rPr lang="en-US" altLang="ko-KR" sz="1446"/>
                <a:t> 	[0, 1, 0, 0, 0],</a:t>
              </a:r>
            </a:p>
            <a:p>
              <a:r>
                <a:rPr lang="en-US" altLang="ko-KR" sz="1446"/>
                <a:t> 	[0, 0, 1, 0, 0],</a:t>
              </a:r>
            </a:p>
            <a:p>
              <a:r>
                <a:rPr lang="en-US" altLang="ko-KR" sz="1446"/>
                <a:t> 	[0, 0, 0, 1, 0],</a:t>
              </a:r>
            </a:p>
            <a:p>
              <a:r>
                <a:rPr lang="en-US" altLang="ko-KR" sz="1446"/>
                <a:t> 	[0, 0, 0, 0, 1]</a:t>
              </a:r>
            </a:p>
            <a:p>
              <a:r>
                <a:rPr lang="en-US" altLang="ko-KR" sz="1446"/>
                <a:t>]</a:t>
              </a:r>
            </a:p>
            <a:p>
              <a:endParaRPr lang="ko-KR" altLang="en-US" sz="1446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AACD40-A85F-4DEF-8978-78952E4E9966}"/>
                </a:ext>
              </a:extLst>
            </p:cNvPr>
            <p:cNvSpPr txBox="1"/>
            <p:nvPr/>
          </p:nvSpPr>
          <p:spPr>
            <a:xfrm>
              <a:off x="6596037" y="3643528"/>
              <a:ext cx="4324310" cy="1204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6"/>
                <a:t>[</a:t>
              </a:r>
            </a:p>
            <a:p>
              <a:r>
                <a:rPr lang="en-US" altLang="ko-KR" sz="1446"/>
                <a:t> 	[-1, -1, -1, -1, -1, 1, 1, 1, 1, 1],</a:t>
              </a:r>
            </a:p>
            <a:p>
              <a:r>
                <a:rPr lang="en-US" altLang="ko-KR" sz="1446"/>
                <a:t>	[0, 1, 2, 3, 4, 5, 6, 7, 8, 9],</a:t>
              </a:r>
            </a:p>
            <a:p>
              <a:r>
                <a:rPr lang="en-US" altLang="ko-KR" sz="1446"/>
                <a:t>	[0, 1, 2, 3, 4, 0, 1, 2, 3, 4] </a:t>
              </a:r>
            </a:p>
            <a:p>
              <a:r>
                <a:rPr lang="en-US" altLang="ko-KR" sz="1446"/>
                <a:t>]</a:t>
              </a:r>
            </a:p>
          </p:txBody>
        </p:sp>
        <p:sp>
          <p:nvSpPr>
            <p:cNvPr id="9" name="왼쪽 중괄호 8">
              <a:extLst>
                <a:ext uri="{FF2B5EF4-FFF2-40B4-BE49-F238E27FC236}">
                  <a16:creationId xmlns:a16="http://schemas.microsoft.com/office/drawing/2014/main" id="{13D0EFFB-571E-4DED-BD3B-315D25648CD3}"/>
                </a:ext>
              </a:extLst>
            </p:cNvPr>
            <p:cNvSpPr/>
            <p:nvPr/>
          </p:nvSpPr>
          <p:spPr>
            <a:xfrm>
              <a:off x="3530948" y="3702397"/>
              <a:ext cx="382936" cy="10393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46"/>
            </a:p>
          </p:txBody>
        </p:sp>
        <p:sp>
          <p:nvSpPr>
            <p:cNvPr id="10" name="왼쪽 중괄호 9">
              <a:extLst>
                <a:ext uri="{FF2B5EF4-FFF2-40B4-BE49-F238E27FC236}">
                  <a16:creationId xmlns:a16="http://schemas.microsoft.com/office/drawing/2014/main" id="{065BEBA4-8D23-44B3-99C9-7DEBF82E31C1}"/>
                </a:ext>
              </a:extLst>
            </p:cNvPr>
            <p:cNvSpPr/>
            <p:nvPr/>
          </p:nvSpPr>
          <p:spPr>
            <a:xfrm>
              <a:off x="3530948" y="4812505"/>
              <a:ext cx="382936" cy="10393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46"/>
            </a:p>
          </p:txBody>
        </p:sp>
        <p:sp>
          <p:nvSpPr>
            <p:cNvPr id="11" name="왼쪽 중괄호 10">
              <a:extLst>
                <a:ext uri="{FF2B5EF4-FFF2-40B4-BE49-F238E27FC236}">
                  <a16:creationId xmlns:a16="http://schemas.microsoft.com/office/drawing/2014/main" id="{84C5B691-1F94-478C-BC10-5A4F6AE62963}"/>
                </a:ext>
              </a:extLst>
            </p:cNvPr>
            <p:cNvSpPr/>
            <p:nvPr/>
          </p:nvSpPr>
          <p:spPr>
            <a:xfrm rot="5400000">
              <a:off x="4493507" y="2898334"/>
              <a:ext cx="382936" cy="10393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4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CD4A70-15DB-4953-982A-CC6D8BEA8D09}"/>
                </a:ext>
              </a:extLst>
            </p:cNvPr>
            <p:cNvSpPr txBox="1"/>
            <p:nvPr/>
          </p:nvSpPr>
          <p:spPr>
            <a:xfrm>
              <a:off x="4485692" y="2926499"/>
              <a:ext cx="398566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6"/>
                <a:t>N</a:t>
              </a:r>
              <a:endParaRPr lang="ko-KR" altLang="en-US" sz="144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443308-4FB5-4D53-9F72-B4D14E4282F7}"/>
                </a:ext>
              </a:extLst>
            </p:cNvPr>
            <p:cNvSpPr txBox="1"/>
            <p:nvPr/>
          </p:nvSpPr>
          <p:spPr>
            <a:xfrm>
              <a:off x="3210533" y="4073739"/>
              <a:ext cx="398566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6"/>
                <a:t>N</a:t>
              </a:r>
              <a:endParaRPr lang="ko-KR" altLang="en-US" sz="144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FD2A18-2A1F-4B08-A652-70172EF68B8E}"/>
                </a:ext>
              </a:extLst>
            </p:cNvPr>
            <p:cNvSpPr txBox="1"/>
            <p:nvPr/>
          </p:nvSpPr>
          <p:spPr>
            <a:xfrm>
              <a:off x="3210533" y="5183847"/>
              <a:ext cx="398566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6"/>
                <a:t>N</a:t>
              </a:r>
              <a:endParaRPr lang="ko-KR" altLang="en-US" sz="1446"/>
            </a:p>
          </p:txBody>
        </p:sp>
        <p:sp>
          <p:nvSpPr>
            <p:cNvPr id="15" name="왼쪽 중괄호 14">
              <a:extLst>
                <a:ext uri="{FF2B5EF4-FFF2-40B4-BE49-F238E27FC236}">
                  <a16:creationId xmlns:a16="http://schemas.microsoft.com/office/drawing/2014/main" id="{2C857F62-EC78-4F1F-9F96-BC69AB10EAF1}"/>
                </a:ext>
              </a:extLst>
            </p:cNvPr>
            <p:cNvSpPr/>
            <p:nvPr/>
          </p:nvSpPr>
          <p:spPr>
            <a:xfrm rot="5400000">
              <a:off x="7400683" y="3050431"/>
              <a:ext cx="382936" cy="12920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46"/>
            </a:p>
          </p:txBody>
        </p:sp>
        <p:sp>
          <p:nvSpPr>
            <p:cNvPr id="16" name="왼쪽 중괄호 15">
              <a:extLst>
                <a:ext uri="{FF2B5EF4-FFF2-40B4-BE49-F238E27FC236}">
                  <a16:creationId xmlns:a16="http://schemas.microsoft.com/office/drawing/2014/main" id="{9BEED6F8-6217-4CE2-A706-7E7E73FF37DA}"/>
                </a:ext>
              </a:extLst>
            </p:cNvPr>
            <p:cNvSpPr/>
            <p:nvPr/>
          </p:nvSpPr>
          <p:spPr>
            <a:xfrm rot="5400000">
              <a:off x="8604195" y="3165766"/>
              <a:ext cx="382936" cy="10732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46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1E0A29-89E8-44FE-ABB3-C4CFD56F4423}"/>
                </a:ext>
              </a:extLst>
            </p:cNvPr>
            <p:cNvSpPr txBox="1"/>
            <p:nvPr/>
          </p:nvSpPr>
          <p:spPr>
            <a:xfrm>
              <a:off x="7454087" y="3124609"/>
              <a:ext cx="398566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6"/>
                <a:t>N</a:t>
              </a:r>
              <a:endParaRPr lang="ko-KR" altLang="en-US" sz="1446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8A9EE5-55B1-4E8C-9628-193F12F5083E}"/>
                </a:ext>
              </a:extLst>
            </p:cNvPr>
            <p:cNvSpPr txBox="1"/>
            <p:nvPr/>
          </p:nvSpPr>
          <p:spPr>
            <a:xfrm>
              <a:off x="8662809" y="3138089"/>
              <a:ext cx="398566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6"/>
                <a:t>N</a:t>
              </a:r>
              <a:endParaRPr lang="ko-KR" altLang="en-US" sz="1446"/>
            </a:p>
          </p:txBody>
        </p:sp>
        <p:sp>
          <p:nvSpPr>
            <p:cNvPr id="19" name="왼쪽 중괄호 18">
              <a:extLst>
                <a:ext uri="{FF2B5EF4-FFF2-40B4-BE49-F238E27FC236}">
                  <a16:creationId xmlns:a16="http://schemas.microsoft.com/office/drawing/2014/main" id="{837E88FA-9358-40A6-9520-4091D65F0923}"/>
                </a:ext>
              </a:extLst>
            </p:cNvPr>
            <p:cNvSpPr/>
            <p:nvPr/>
          </p:nvSpPr>
          <p:spPr>
            <a:xfrm rot="10800000">
              <a:off x="9544899" y="3948682"/>
              <a:ext cx="382936" cy="62807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46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94DA41-062B-4E8D-BA32-EE9D8B039A0B}"/>
                </a:ext>
              </a:extLst>
            </p:cNvPr>
            <p:cNvSpPr txBox="1"/>
            <p:nvPr/>
          </p:nvSpPr>
          <p:spPr>
            <a:xfrm>
              <a:off x="10000775" y="4114360"/>
              <a:ext cx="398566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6"/>
                <a:t>3</a:t>
              </a:r>
              <a:endParaRPr lang="ko-KR" altLang="en-US" sz="1446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2A8516-242D-4D4C-846B-A4EF7D70BD25}"/>
                </a:ext>
              </a:extLst>
            </p:cNvPr>
            <p:cNvSpPr txBox="1"/>
            <p:nvPr/>
          </p:nvSpPr>
          <p:spPr>
            <a:xfrm>
              <a:off x="3913884" y="2527174"/>
              <a:ext cx="1469275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6"/>
                <a:t>cvxopt.matrix()</a:t>
              </a:r>
              <a:endParaRPr lang="ko-KR" altLang="en-US" sz="1446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5BDBC5-1524-4DAE-926C-46EA1127DB54}"/>
                </a:ext>
              </a:extLst>
            </p:cNvPr>
            <p:cNvSpPr txBox="1"/>
            <p:nvPr/>
          </p:nvSpPr>
          <p:spPr>
            <a:xfrm>
              <a:off x="6768917" y="2527174"/>
              <a:ext cx="1469275" cy="31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46"/>
                <a:t>cvxopt.spmatrix()</a:t>
              </a:r>
              <a:endParaRPr lang="ko-KR" altLang="en-US" sz="144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253418E-2CF4-435F-9F25-86BEA961E327}"/>
                    </a:ext>
                  </a:extLst>
                </p:cNvPr>
                <p:cNvSpPr txBox="1"/>
                <p:nvPr/>
              </p:nvSpPr>
              <p:spPr>
                <a:xfrm>
                  <a:off x="6554436" y="5358232"/>
                  <a:ext cx="3333118" cy="5488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89"/>
                    <a:t>메</a:t>
                  </a:r>
                  <a14:m>
                    <m:oMath xmlns:m="http://schemas.openxmlformats.org/officeDocument/2006/math">
                      <m:r>
                        <a:rPr lang="ko-KR" altLang="en-US" sz="2089" i="1">
                          <a:latin typeface="Cambria Math" panose="02040503050406030204" pitchFamily="18" charset="0"/>
                        </a:rPr>
                        <m:t>모리</m:t>
                      </m:r>
                      <m:r>
                        <a:rPr lang="en-US" altLang="ko-KR" sz="208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89" i="1">
                          <a:latin typeface="Cambria Math" panose="02040503050406030204" pitchFamily="18" charset="0"/>
                        </a:rPr>
                        <m:t>효율성</m:t>
                      </m:r>
                      <m:r>
                        <a:rPr lang="en-US" altLang="ko-KR" sz="2089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20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89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89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89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089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sz="2089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89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089" i="1">
                              <a:latin typeface="Cambria Math" panose="02040503050406030204" pitchFamily="18" charset="0"/>
                            </a:rPr>
                            <m:t>∗3</m:t>
                          </m:r>
                        </m:den>
                      </m:f>
                      <m:r>
                        <a:rPr lang="en-US" altLang="ko-KR" sz="2089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8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89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sz="2089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US" altLang="ko-KR" sz="2089"/>
                    <a:t> </a:t>
                  </a:r>
                  <a:endParaRPr lang="ko-KR" altLang="en-US" sz="2089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253418E-2CF4-435F-9F25-86BEA961E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4436" y="5358232"/>
                  <a:ext cx="3333118" cy="548868"/>
                </a:xfrm>
                <a:prstGeom prst="rect">
                  <a:avLst/>
                </a:prstGeom>
                <a:blipFill>
                  <a:blip r:embed="rId2"/>
                  <a:stretch>
                    <a:fillRect l="-2194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696C67-4878-4830-BCE5-DFC63104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A5701C-7777-499B-AA31-20419D9F5726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756C49-93F7-4A27-9C5C-C7A682A78FEF}"/>
              </a:ext>
            </a:extLst>
          </p:cNvPr>
          <p:cNvSpPr txBox="1"/>
          <p:nvPr/>
        </p:nvSpPr>
        <p:spPr>
          <a:xfrm>
            <a:off x="915603" y="482676"/>
            <a:ext cx="499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877399-5FF6-4D83-9F8A-9ECB654D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98" y="1779841"/>
            <a:ext cx="11610975" cy="1152525"/>
          </a:xfrm>
          <a:prstGeom prst="rect">
            <a:avLst/>
          </a:prstGeom>
        </p:spPr>
      </p:pic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824A58A7-CD78-473A-B2CB-2E1CC9510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91184"/>
              </p:ext>
            </p:extLst>
          </p:nvPr>
        </p:nvGraphicFramePr>
        <p:xfrm>
          <a:off x="3195097" y="3160998"/>
          <a:ext cx="9807576" cy="114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894">
                  <a:extLst>
                    <a:ext uri="{9D8B030D-6E8A-4147-A177-3AD203B41FA5}">
                      <a16:colId xmlns:a16="http://schemas.microsoft.com/office/drawing/2014/main" val="3662768124"/>
                    </a:ext>
                  </a:extLst>
                </a:gridCol>
                <a:gridCol w="2451894">
                  <a:extLst>
                    <a:ext uri="{9D8B030D-6E8A-4147-A177-3AD203B41FA5}">
                      <a16:colId xmlns:a16="http://schemas.microsoft.com/office/drawing/2014/main" val="148174051"/>
                    </a:ext>
                  </a:extLst>
                </a:gridCol>
                <a:gridCol w="2451894">
                  <a:extLst>
                    <a:ext uri="{9D8B030D-6E8A-4147-A177-3AD203B41FA5}">
                      <a16:colId xmlns:a16="http://schemas.microsoft.com/office/drawing/2014/main" val="1735255764"/>
                    </a:ext>
                  </a:extLst>
                </a:gridCol>
                <a:gridCol w="2451894">
                  <a:extLst>
                    <a:ext uri="{9D8B030D-6E8A-4147-A177-3AD203B41FA5}">
                      <a16:colId xmlns:a16="http://schemas.microsoft.com/office/drawing/2014/main" val="24523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Train ratio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Acc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Precision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Recall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95367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0.83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8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0.85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402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E0F881-AF82-4D8A-B48A-C6E3049E1256}"/>
              </a:ext>
            </a:extLst>
          </p:cNvPr>
          <p:cNvSpPr txBox="1"/>
          <p:nvPr/>
        </p:nvSpPr>
        <p:spPr>
          <a:xfrm>
            <a:off x="1180704" y="3167030"/>
            <a:ext cx="1577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 = 10</a:t>
            </a:r>
          </a:p>
          <a:p>
            <a:r>
              <a:rPr lang="en-US" altLang="ko-KR"/>
              <a:t>Gamma = 2</a:t>
            </a:r>
          </a:p>
          <a:p>
            <a:r>
              <a:rPr lang="en-US" altLang="ko-KR"/>
              <a:t>K = 7</a:t>
            </a:r>
          </a:p>
          <a:p>
            <a:r>
              <a:rPr lang="en-US" altLang="ko-KR"/>
              <a:t>m = 10</a:t>
            </a:r>
          </a:p>
          <a:p>
            <a:r>
              <a:rPr lang="en-US" altLang="ko-KR"/>
              <a:t>beta = 1/18</a:t>
            </a:r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F59954C-09B1-4181-B431-22B958B8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02452E-F927-4057-A89F-14CCB20AFF72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4E0530-78DA-4338-BF0B-836CA7A27CD6}"/>
              </a:ext>
            </a:extLst>
          </p:cNvPr>
          <p:cNvSpPr/>
          <p:nvPr/>
        </p:nvSpPr>
        <p:spPr>
          <a:xfrm>
            <a:off x="0" y="6031149"/>
            <a:ext cx="14711363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2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D2A735-AA89-4363-AE60-78554234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18DF2-9046-4E2C-8ABD-5C67B6D0F9AD}"/>
              </a:ext>
            </a:extLst>
          </p:cNvPr>
          <p:cNvSpPr txBox="1"/>
          <p:nvPr/>
        </p:nvSpPr>
        <p:spPr>
          <a:xfrm>
            <a:off x="5535798" y="2412459"/>
            <a:ext cx="4854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ko-KR" alt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4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D3F345-27FD-4882-BA62-855C3964FA5C}"/>
              </a:ext>
            </a:extLst>
          </p:cNvPr>
          <p:cNvSpPr txBox="1"/>
          <p:nvPr/>
        </p:nvSpPr>
        <p:spPr>
          <a:xfrm>
            <a:off x="972447" y="639512"/>
            <a:ext cx="201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BCA7D-B4C6-430E-A06B-D6625C10F704}"/>
              </a:ext>
            </a:extLst>
          </p:cNvPr>
          <p:cNvSpPr txBox="1"/>
          <p:nvPr/>
        </p:nvSpPr>
        <p:spPr>
          <a:xfrm>
            <a:off x="1819513" y="1564166"/>
            <a:ext cx="857038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600"/>
          </a:p>
          <a:p>
            <a:pPr marL="285750" indent="-285750">
              <a:buFontTx/>
              <a:buChar char="-"/>
            </a:pPr>
            <a:r>
              <a:rPr lang="ko-KR" altLang="en-US" sz="2600"/>
              <a:t>변수 선택</a:t>
            </a:r>
            <a:r>
              <a:rPr lang="en-US" altLang="ko-KR" sz="2600"/>
              <a:t>,</a:t>
            </a:r>
            <a:r>
              <a:rPr lang="ko-KR" altLang="en-US" sz="2600"/>
              <a:t> </a:t>
            </a:r>
            <a:r>
              <a:rPr lang="en-US" altLang="ko-KR" sz="2600">
                <a:latin typeface="Times New Roman" panose="02020603050405020304" pitchFamily="18" charset="0"/>
                <a:cs typeface="Times New Roman" panose="02020603050405020304" pitchFamily="18" charset="0"/>
              </a:rPr>
              <a:t>Varaible Selection</a:t>
            </a:r>
            <a:endParaRPr lang="en-US" altLang="ko-KR" sz="2600"/>
          </a:p>
          <a:p>
            <a:endParaRPr lang="en-US" altLang="ko-KR" sz="2600"/>
          </a:p>
          <a:p>
            <a:pPr marL="285750" indent="-285750">
              <a:buFontTx/>
              <a:buChar char="-"/>
            </a:pPr>
            <a:r>
              <a:rPr lang="ko-KR" altLang="en-US" sz="2600"/>
              <a:t>표집</a:t>
            </a:r>
            <a:r>
              <a:rPr lang="en-US" altLang="ko-KR" sz="2600"/>
              <a:t>,</a:t>
            </a:r>
            <a:r>
              <a:rPr lang="ko-KR" altLang="en-US" sz="2600"/>
              <a:t> </a:t>
            </a:r>
            <a:r>
              <a:rPr lang="en-US" altLang="ko-KR" sz="2600"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</a:p>
          <a:p>
            <a:endParaRPr lang="en-US" altLang="ko-KR" sz="2600"/>
          </a:p>
          <a:p>
            <a:pPr marL="285750" indent="-285750">
              <a:buFontTx/>
              <a:buChar char="-"/>
            </a:pPr>
            <a:r>
              <a:rPr lang="ko-KR" altLang="en-US" sz="2600"/>
              <a:t>메모리 효율성 높이기</a:t>
            </a:r>
            <a:r>
              <a:rPr lang="en-US" altLang="ko-KR" sz="2600"/>
              <a:t>, </a:t>
            </a:r>
            <a:r>
              <a:rPr lang="en-US" altLang="ko-KR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Increase Memory</a:t>
            </a:r>
            <a:r>
              <a:rPr lang="ko-KR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endParaRPr lang="en-US" altLang="ko-KR" sz="2600"/>
          </a:p>
          <a:p>
            <a:pPr marL="285750" indent="-285750">
              <a:buFontTx/>
              <a:buChar char="-"/>
            </a:pPr>
            <a:r>
              <a:rPr lang="ko-KR" altLang="en-US" sz="2600"/>
              <a:t>결과</a:t>
            </a:r>
            <a:r>
              <a:rPr lang="en-US" altLang="ko-KR" sz="2600"/>
              <a:t>,</a:t>
            </a:r>
            <a:r>
              <a:rPr lang="ko-KR" altLang="en-US" sz="2600"/>
              <a:t> </a:t>
            </a:r>
            <a:r>
              <a:rPr lang="en-US" altLang="ko-KR" sz="26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8F7DFA-CF6A-4B79-B3EA-E1AB63A7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9381C7-B8E4-41FA-8C8C-9F2438885F4F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864451-BBEC-4398-AD4A-867E94F36B78}"/>
              </a:ext>
            </a:extLst>
          </p:cNvPr>
          <p:cNvSpPr/>
          <p:nvPr/>
        </p:nvSpPr>
        <p:spPr>
          <a:xfrm>
            <a:off x="0" y="6031149"/>
            <a:ext cx="14711363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1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B5D496-85C6-4116-899B-DD14541F8813}"/>
              </a:ext>
            </a:extLst>
          </p:cNvPr>
          <p:cNvSpPr txBox="1"/>
          <p:nvPr/>
        </p:nvSpPr>
        <p:spPr>
          <a:xfrm>
            <a:off x="505702" y="207452"/>
            <a:ext cx="499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Varaible Selection</a:t>
            </a:r>
            <a:endParaRPr lang="ko-KR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4B96D-52A3-45FF-88FD-AAA4F6551476}"/>
              </a:ext>
            </a:extLst>
          </p:cNvPr>
          <p:cNvSpPr txBox="1"/>
          <p:nvPr/>
        </p:nvSpPr>
        <p:spPr>
          <a:xfrm>
            <a:off x="1377710" y="1592000"/>
            <a:ext cx="10657490" cy="475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total_pymnt: </a:t>
            </a:r>
            <a:r>
              <a:rPr lang="ko-KR" altLang="en-US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 받은 금액</a:t>
            </a:r>
            <a:endParaRPr lang="en-US" altLang="ko-KR" sz="1800" b="1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total_rec_prncp: </a:t>
            </a:r>
            <a:r>
              <a:rPr lang="ko-KR" altLang="en-US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 받은 원금</a:t>
            </a:r>
            <a:endParaRPr lang="en-US" altLang="ko-KR" b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total_rec_int: </a:t>
            </a:r>
            <a:r>
              <a:rPr lang="ko-KR" altLang="en-US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 받은 이자</a:t>
            </a:r>
            <a:endParaRPr lang="en-US" altLang="ko-KR" sz="1800" b="1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total_rec_late_fee: </a:t>
            </a:r>
            <a:r>
              <a:rPr lang="ko-KR" altLang="en-US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 받은 연체 이자</a:t>
            </a:r>
            <a:endParaRPr lang="en-US" altLang="ko-KR" b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total_pymnt_inv: </a:t>
            </a:r>
            <a:r>
              <a:rPr lang="ko-KR" altLang="en-US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 기관이 받은 돈</a:t>
            </a:r>
            <a:endParaRPr lang="en-US" altLang="ko-KR" sz="1800" b="1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>
                <a:effectLst/>
                <a:latin typeface="+mn-ea"/>
              </a:rPr>
              <a:t>last_pymnt_amnt: </a:t>
            </a:r>
            <a:r>
              <a:rPr lang="ko-KR" altLang="en-US" b="1">
                <a:latin typeface="+mn-ea"/>
              </a:rPr>
              <a:t>최근 받은 금액</a:t>
            </a:r>
            <a:endParaRPr lang="en-US" altLang="ko-KR" sz="1800" b="1" kern="100">
              <a:effectLst/>
              <a:latin typeface="+mn-ea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recoveries: case</a:t>
            </a:r>
            <a:r>
              <a:rPr lang="ko-KR" altLang="en-US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종료후 받은 금액</a:t>
            </a:r>
            <a:endParaRPr lang="en-US" altLang="ko-KR" b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collection</a:t>
            </a:r>
            <a:r>
              <a:rPr lang="en-US" altLang="ko-KR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_recovery_fee: recoveries</a:t>
            </a:r>
            <a:r>
              <a:rPr lang="ko-KR" altLang="en-US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받는데 들어간 돈</a:t>
            </a:r>
            <a:r>
              <a:rPr lang="en-US" altLang="ko-KR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추심</a:t>
            </a:r>
            <a:r>
              <a:rPr lang="en-US" altLang="ko-KR" b="1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total_pymnt = total_rec_prncp + total_rec_int + total_rec_late_fee + recoveries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0F94D155-2DA5-49D3-8179-84DB490F5DF8}"/>
              </a:ext>
            </a:extLst>
          </p:cNvPr>
          <p:cNvSpPr/>
          <p:nvPr/>
        </p:nvSpPr>
        <p:spPr>
          <a:xfrm>
            <a:off x="6048164" y="1479868"/>
            <a:ext cx="891302" cy="27126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7B559-99E6-4A2F-9062-F6698C1DB3DB}"/>
              </a:ext>
            </a:extLst>
          </p:cNvPr>
          <p:cNvSpPr txBox="1"/>
          <p:nvPr/>
        </p:nvSpPr>
        <p:spPr>
          <a:xfrm>
            <a:off x="9071493" y="4931301"/>
            <a:ext cx="430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에 대한 정보가 이미 반영된 변수</a:t>
            </a: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E8D3E97F-F9DC-43F2-A704-A6F49F62863B}"/>
              </a:ext>
            </a:extLst>
          </p:cNvPr>
          <p:cNvSpPr/>
          <p:nvPr/>
        </p:nvSpPr>
        <p:spPr>
          <a:xfrm>
            <a:off x="8068005" y="4708186"/>
            <a:ext cx="891302" cy="815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7E92F-87B6-4212-B375-1F0192C2C610}"/>
              </a:ext>
            </a:extLst>
          </p:cNvPr>
          <p:cNvSpPr txBox="1"/>
          <p:nvPr/>
        </p:nvSpPr>
        <p:spPr>
          <a:xfrm>
            <a:off x="7162654" y="2669204"/>
            <a:ext cx="620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대출 후 값이 생성되는 변수</a:t>
            </a:r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85F015-967F-4426-8356-A57A880552F4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3C573F8-971F-40B9-9120-04AD1716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0172" y="6599542"/>
            <a:ext cx="3310057" cy="365125"/>
          </a:xfrm>
        </p:spPr>
        <p:txBody>
          <a:bodyPr/>
          <a:lstStyle/>
          <a:p>
            <a:fld id="{3DAD8B57-18AC-4A12-B6FD-E7001069525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1836B-C175-4570-A55A-0459C807E70E}"/>
              </a:ext>
            </a:extLst>
          </p:cNvPr>
          <p:cNvSpPr txBox="1"/>
          <p:nvPr/>
        </p:nvSpPr>
        <p:spPr>
          <a:xfrm>
            <a:off x="8366374" y="887093"/>
            <a:ext cx="4591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시스템 목표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대출 전 사용자에 채무 불이행 여부 판단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데이터셋에는 있지만 사용할 수 없는 변수들 걸러내기</a:t>
            </a:r>
          </a:p>
        </p:txBody>
      </p:sp>
    </p:spTree>
    <p:extLst>
      <p:ext uri="{BB962C8B-B14F-4D97-AF65-F5344CB8AC3E}">
        <p14:creationId xmlns:p14="http://schemas.microsoft.com/office/powerpoint/2010/main" val="332543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89C36-1048-424B-8397-4922D763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5966A-7076-4C98-B9D1-589ADE477D34}"/>
              </a:ext>
            </a:extLst>
          </p:cNvPr>
          <p:cNvSpPr txBox="1"/>
          <p:nvPr/>
        </p:nvSpPr>
        <p:spPr>
          <a:xfrm>
            <a:off x="505702" y="207452"/>
            <a:ext cx="499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Varaible Selection</a:t>
            </a:r>
            <a:endParaRPr lang="ko-KR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6BD0B4-267D-4373-ACAA-5078E0420E2B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16E36-CB85-4C27-891A-B657A57124EC}"/>
              </a:ext>
            </a:extLst>
          </p:cNvPr>
          <p:cNvSpPr txBox="1"/>
          <p:nvPr/>
        </p:nvSpPr>
        <p:spPr>
          <a:xfrm>
            <a:off x="649404" y="2011708"/>
            <a:ext cx="6896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String  -&gt; Order</a:t>
            </a:r>
          </a:p>
          <a:p>
            <a:pPr marL="742950" lvl="1" indent="-285750">
              <a:buFontTx/>
              <a:buChar char="-"/>
            </a:pPr>
            <a:r>
              <a:rPr lang="en-US" altLang="ko-KR"/>
              <a:t>grade: loan grade</a:t>
            </a:r>
          </a:p>
          <a:p>
            <a:pPr marL="742950" lvl="1" indent="-285750">
              <a:buFontTx/>
              <a:buChar char="-"/>
            </a:pPr>
            <a:r>
              <a:rPr lang="en-US" altLang="ko-KR"/>
              <a:t>sub_grade: loan subgrade</a:t>
            </a:r>
          </a:p>
          <a:p>
            <a:pPr marL="742950" lvl="1" indent="-285750">
              <a:buFontTx/>
              <a:buChar char="-"/>
            </a:pPr>
            <a:r>
              <a:rPr lang="en-US" altLang="ko-KR"/>
              <a:t>new_grade = grade+sub_grade</a:t>
            </a:r>
          </a:p>
          <a:p>
            <a:pPr marL="742950" lvl="1" indent="-285750">
              <a:buFontTx/>
              <a:buChar char="-"/>
            </a:pPr>
            <a:r>
              <a:rPr lang="en-US" altLang="ko-KR"/>
              <a:t>emp_length: </a:t>
            </a:r>
            <a:r>
              <a:rPr lang="ko-KR" altLang="en-US"/>
              <a:t>일한 기간</a:t>
            </a:r>
            <a:endParaRPr lang="en-US" altLang="ko-KR"/>
          </a:p>
          <a:p>
            <a:pPr marL="742950" lvl="1" indent="-285750">
              <a:buFontTx/>
              <a:buChar char="-"/>
            </a:pPr>
            <a:r>
              <a:rPr lang="en-US" altLang="ko-KR"/>
              <a:t>home_ownership: </a:t>
            </a:r>
            <a:r>
              <a:rPr lang="ko-KR" altLang="en-US"/>
              <a:t>소유 집 유형</a:t>
            </a:r>
            <a:endParaRPr lang="en-US" altLang="ko-KR"/>
          </a:p>
          <a:p>
            <a:pPr marL="742950" lvl="1" indent="-285750">
              <a:buFontTx/>
              <a:buChar char="-"/>
            </a:pPr>
            <a:r>
              <a:rPr lang="en-US" altLang="ko-KR"/>
              <a:t>vertification: </a:t>
            </a:r>
            <a:r>
              <a:rPr lang="ko-KR" altLang="en-US"/>
              <a:t>연봉 확인 유무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String -&gt; Order</a:t>
            </a:r>
          </a:p>
          <a:p>
            <a:pPr marL="742950" lvl="1" indent="-285750">
              <a:buFontTx/>
              <a:buChar char="-"/>
            </a:pPr>
            <a:r>
              <a:rPr lang="en-US" altLang="ko-KR"/>
              <a:t>initial_list_status: </a:t>
            </a:r>
            <a:r>
              <a:rPr lang="ko-KR" altLang="en-US"/>
              <a:t>개인 투자자들이 대출자에 신청 금액 전액을 대출받아도 좋은가 판단한 결과 </a:t>
            </a:r>
            <a:r>
              <a:rPr lang="en-US" altLang="ko-KR"/>
              <a:t>W/F</a:t>
            </a:r>
          </a:p>
          <a:p>
            <a:pPr marL="285750" indent="-285750">
              <a:buFontTx/>
              <a:buChar char="-"/>
            </a:pPr>
            <a:endParaRPr lang="en-US" altLang="ko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9B570-5977-431E-A5EA-2A213B986009}"/>
              </a:ext>
            </a:extLst>
          </p:cNvPr>
          <p:cNvSpPr txBox="1"/>
          <p:nvPr/>
        </p:nvSpPr>
        <p:spPr>
          <a:xfrm>
            <a:off x="7378835" y="1278857"/>
            <a:ext cx="24416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/>
              <a:t>상관계수</a:t>
            </a:r>
            <a:endParaRPr lang="en-US" altLang="ko-KR" sz="2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9C9B21-E8F4-4442-9B67-2758A67BE267}"/>
              </a:ext>
            </a:extLst>
          </p:cNvPr>
          <p:cNvSpPr txBox="1"/>
          <p:nvPr/>
        </p:nvSpPr>
        <p:spPr>
          <a:xfrm>
            <a:off x="649404" y="1373062"/>
            <a:ext cx="24416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/>
              <a:t>문자열 전처리</a:t>
            </a:r>
            <a:endParaRPr lang="en-US" altLang="ko-KR" sz="26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2ED88D-FB7E-4F89-8B78-304A19A9CEE9}"/>
              </a:ext>
            </a:extLst>
          </p:cNvPr>
          <p:cNvGrpSpPr/>
          <p:nvPr/>
        </p:nvGrpSpPr>
        <p:grpSpPr>
          <a:xfrm>
            <a:off x="7712857" y="2065536"/>
            <a:ext cx="4582444" cy="3340797"/>
            <a:chOff x="7712857" y="2065536"/>
            <a:chExt cx="4582444" cy="334079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2BFFF83-79AF-4E33-8E65-A28850AC6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2592" y="2065536"/>
              <a:ext cx="4172709" cy="3340797"/>
            </a:xfrm>
            <a:prstGeom prst="rect">
              <a:avLst/>
            </a:prstGeom>
          </p:spPr>
        </p:pic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BB30F07-9C3B-4BDB-A0CA-16158908EBB5}"/>
                </a:ext>
              </a:extLst>
            </p:cNvPr>
            <p:cNvSpPr/>
            <p:nvPr/>
          </p:nvSpPr>
          <p:spPr>
            <a:xfrm>
              <a:off x="7712857" y="3161489"/>
              <a:ext cx="243192" cy="12646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1AB771AE-6586-4673-A545-D9F1486FBFF8}"/>
                </a:ext>
              </a:extLst>
            </p:cNvPr>
            <p:cNvSpPr/>
            <p:nvPr/>
          </p:nvSpPr>
          <p:spPr>
            <a:xfrm>
              <a:off x="7712857" y="3911032"/>
              <a:ext cx="243192" cy="12646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600ACEF4-AF7D-4BF2-8808-106B81E0140C}"/>
                </a:ext>
              </a:extLst>
            </p:cNvPr>
            <p:cNvSpPr/>
            <p:nvPr/>
          </p:nvSpPr>
          <p:spPr>
            <a:xfrm>
              <a:off x="7721408" y="4180164"/>
              <a:ext cx="243192" cy="12646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E27BFDF1-9C1D-43F3-91C4-48831E20411A}"/>
                </a:ext>
              </a:extLst>
            </p:cNvPr>
            <p:cNvSpPr/>
            <p:nvPr/>
          </p:nvSpPr>
          <p:spPr>
            <a:xfrm>
              <a:off x="7721408" y="4449296"/>
              <a:ext cx="243192" cy="12646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225765FD-CD78-4C04-83FA-F68550108F07}"/>
                </a:ext>
              </a:extLst>
            </p:cNvPr>
            <p:cNvSpPr/>
            <p:nvPr/>
          </p:nvSpPr>
          <p:spPr>
            <a:xfrm>
              <a:off x="7721408" y="4680518"/>
              <a:ext cx="243192" cy="12646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28FB77E3-5066-482B-A201-A83558D2E1C8}"/>
                </a:ext>
              </a:extLst>
            </p:cNvPr>
            <p:cNvSpPr/>
            <p:nvPr/>
          </p:nvSpPr>
          <p:spPr>
            <a:xfrm>
              <a:off x="7721408" y="4929707"/>
              <a:ext cx="243192" cy="12646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13D72C11-341B-4B45-9108-03C9930D716F}"/>
                </a:ext>
              </a:extLst>
            </p:cNvPr>
            <p:cNvSpPr/>
            <p:nvPr/>
          </p:nvSpPr>
          <p:spPr>
            <a:xfrm>
              <a:off x="7712857" y="5223391"/>
              <a:ext cx="243192" cy="12646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966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F4670-2B58-44E1-9AAE-C43DFC3A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08E551-B532-47AB-A35C-4105542B5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77" y="1906314"/>
            <a:ext cx="3115814" cy="2336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48B52E-6B4F-470F-AA33-714923CA5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37" y="1898480"/>
            <a:ext cx="3013460" cy="2260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553FC-AB70-47A8-B701-23BCFCA458A2}"/>
              </a:ext>
            </a:extLst>
          </p:cNvPr>
          <p:cNvSpPr txBox="1"/>
          <p:nvPr/>
        </p:nvSpPr>
        <p:spPr>
          <a:xfrm>
            <a:off x="626343" y="2843861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Grade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44A4B-C16B-4251-AEEE-080CFAFDFA81}"/>
              </a:ext>
            </a:extLst>
          </p:cNvPr>
          <p:cNvSpPr txBox="1"/>
          <p:nvPr/>
        </p:nvSpPr>
        <p:spPr>
          <a:xfrm>
            <a:off x="5271683" y="1828246"/>
            <a:ext cx="12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 == Neg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A8917B-6B6E-418C-87F8-0E3AEC52D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77" y="4026850"/>
            <a:ext cx="2714534" cy="20359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A372BC-59AB-4D08-86F2-D5899FDEB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23" y="4060695"/>
            <a:ext cx="2569536" cy="1927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84B2CE-6A78-49BC-B8AE-BFDAD9D2975E}"/>
              </a:ext>
            </a:extLst>
          </p:cNvPr>
          <p:cNvSpPr txBox="1"/>
          <p:nvPr/>
        </p:nvSpPr>
        <p:spPr>
          <a:xfrm>
            <a:off x="576920" y="4860134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Home Owner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39278-7B3C-4823-AEA8-9D87902BD848}"/>
              </a:ext>
            </a:extLst>
          </p:cNvPr>
          <p:cNvSpPr txBox="1"/>
          <p:nvPr/>
        </p:nvSpPr>
        <p:spPr>
          <a:xfrm>
            <a:off x="2245390" y="1828246"/>
            <a:ext cx="12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 == Plus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65BD38-4095-4EA4-BC0A-A20D50C84615}"/>
              </a:ext>
            </a:extLst>
          </p:cNvPr>
          <p:cNvCxnSpPr/>
          <p:nvPr/>
        </p:nvCxnSpPr>
        <p:spPr>
          <a:xfrm>
            <a:off x="7607030" y="359923"/>
            <a:ext cx="0" cy="5996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A350654-CC3A-4306-95F3-B89DEDEF4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271" y="2323533"/>
            <a:ext cx="2271089" cy="17033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C3FE60D-C933-471A-BCC2-E57861C7D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30" y="2323534"/>
            <a:ext cx="2316216" cy="17371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384BF0-8DFB-425E-8A1E-F1EEF3318216}"/>
              </a:ext>
            </a:extLst>
          </p:cNvPr>
          <p:cNvSpPr txBox="1"/>
          <p:nvPr/>
        </p:nvSpPr>
        <p:spPr>
          <a:xfrm>
            <a:off x="11707237" y="2012912"/>
            <a:ext cx="12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 == Neg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17C074-ED41-4859-9C08-D519B83DADB6}"/>
              </a:ext>
            </a:extLst>
          </p:cNvPr>
          <p:cNvSpPr txBox="1"/>
          <p:nvPr/>
        </p:nvSpPr>
        <p:spPr>
          <a:xfrm>
            <a:off x="9556813" y="2005570"/>
            <a:ext cx="12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 == Plus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8ACA89-AF06-47D4-BCCB-74DF9C5DFE6D}"/>
              </a:ext>
            </a:extLst>
          </p:cNvPr>
          <p:cNvSpPr txBox="1"/>
          <p:nvPr/>
        </p:nvSpPr>
        <p:spPr>
          <a:xfrm>
            <a:off x="8002105" y="3020894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initial_list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EFE128-4E5C-47B9-B8CE-C3A85B70487F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C6113-8868-46B0-ADEB-F0C766317FE5}"/>
              </a:ext>
            </a:extLst>
          </p:cNvPr>
          <p:cNvSpPr txBox="1"/>
          <p:nvPr/>
        </p:nvSpPr>
        <p:spPr>
          <a:xfrm>
            <a:off x="658102" y="359852"/>
            <a:ext cx="499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Varaible Selection</a:t>
            </a:r>
            <a:endParaRPr lang="ko-KR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6C11E3-E0C8-41D4-8594-FC569A692F6E}"/>
              </a:ext>
            </a:extLst>
          </p:cNvPr>
          <p:cNvSpPr txBox="1"/>
          <p:nvPr/>
        </p:nvSpPr>
        <p:spPr>
          <a:xfrm>
            <a:off x="845542" y="1241124"/>
            <a:ext cx="315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에 따른 </a:t>
            </a:r>
            <a:r>
              <a:rPr lang="en-US" altLang="ko-KR"/>
              <a:t>X </a:t>
            </a:r>
            <a:r>
              <a:rPr lang="ko-KR" altLang="en-US"/>
              <a:t>분포가 다른 변수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7DECDE-5E73-4DC1-BA36-A2794DDCFBC3}"/>
              </a:ext>
            </a:extLst>
          </p:cNvPr>
          <p:cNvSpPr txBox="1"/>
          <p:nvPr/>
        </p:nvSpPr>
        <p:spPr>
          <a:xfrm>
            <a:off x="8150691" y="1174912"/>
            <a:ext cx="42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r>
              <a:rPr lang="ko-KR" altLang="en-US"/>
              <a:t>에 따른 </a:t>
            </a:r>
            <a:r>
              <a:rPr lang="en-US" altLang="ko-KR"/>
              <a:t>X </a:t>
            </a:r>
            <a:r>
              <a:rPr lang="ko-KR" altLang="en-US"/>
              <a:t>분포가 다르지 않은 변수</a:t>
            </a:r>
          </a:p>
        </p:txBody>
      </p:sp>
    </p:spTree>
    <p:extLst>
      <p:ext uri="{BB962C8B-B14F-4D97-AF65-F5344CB8AC3E}">
        <p14:creationId xmlns:p14="http://schemas.microsoft.com/office/powerpoint/2010/main" val="355736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3CA308-68C9-47AF-95E1-F7ED8055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6FA4-D622-4083-A63C-DB81BF7AB9AC}"/>
              </a:ext>
            </a:extLst>
          </p:cNvPr>
          <p:cNvSpPr txBox="1"/>
          <p:nvPr/>
        </p:nvSpPr>
        <p:spPr>
          <a:xfrm>
            <a:off x="583638" y="1231705"/>
            <a:ext cx="41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box plot &amp; Coefficent of Variance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4C1F98-A1C0-4238-80C7-B2A71A640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9" y="1829996"/>
            <a:ext cx="4797009" cy="31980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E3BCA2-AE73-4683-B43E-9E153C23A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81" y="1829996"/>
            <a:ext cx="4506977" cy="300465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07F8C4E-CF50-43E1-97FF-14E6BDE35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30" y="1829995"/>
            <a:ext cx="4506975" cy="30046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B5617C-8CEA-48D8-99E9-5D623F6E073B}"/>
              </a:ext>
            </a:extLst>
          </p:cNvPr>
          <p:cNvSpPr txBox="1"/>
          <p:nvPr/>
        </p:nvSpPr>
        <p:spPr>
          <a:xfrm>
            <a:off x="11099260" y="4931923"/>
            <a:ext cx="244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recoveries</a:t>
            </a:r>
          </a:p>
          <a:p>
            <a:r>
              <a:rPr lang="ko-KR" altLang="en-US"/>
              <a:t>사용 불가 변수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5CBBD-C2A2-4901-82DF-54F01DF41ADB}"/>
              </a:ext>
            </a:extLst>
          </p:cNvPr>
          <p:cNvSpPr txBox="1"/>
          <p:nvPr/>
        </p:nvSpPr>
        <p:spPr>
          <a:xfrm>
            <a:off x="6628277" y="5028003"/>
            <a:ext cx="2441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loan_amnt</a:t>
            </a:r>
          </a:p>
          <a:p>
            <a:r>
              <a:rPr lang="en-US" altLang="ko-KR"/>
              <a:t>cv_pos: 0.62</a:t>
            </a:r>
          </a:p>
          <a:p>
            <a:r>
              <a:rPr lang="en-US" altLang="ko-KR"/>
              <a:t>cv_neg: 0.614</a:t>
            </a:r>
          </a:p>
          <a:p>
            <a:endParaRPr lang="en-US" altLang="ko-KR"/>
          </a:p>
          <a:p>
            <a:r>
              <a:rPr lang="ko-KR" altLang="en-US"/>
              <a:t>배제</a:t>
            </a:r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A3AF2-AC32-4D4F-B6D7-D063FC845F08}"/>
              </a:ext>
            </a:extLst>
          </p:cNvPr>
          <p:cNvSpPr txBox="1"/>
          <p:nvPr/>
        </p:nvSpPr>
        <p:spPr>
          <a:xfrm>
            <a:off x="1875201" y="5116589"/>
            <a:ext cx="2441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inq_last_6mths</a:t>
            </a:r>
          </a:p>
          <a:p>
            <a:r>
              <a:rPr lang="en-US" altLang="ko-KR"/>
              <a:t>cv_pos: 1.19</a:t>
            </a:r>
          </a:p>
          <a:p>
            <a:r>
              <a:rPr lang="en-US" altLang="ko-KR"/>
              <a:t>cv_neg: 1.34</a:t>
            </a:r>
          </a:p>
          <a:p>
            <a:endParaRPr lang="en-US" altLang="ko-KR"/>
          </a:p>
          <a:p>
            <a:r>
              <a:rPr lang="ko-KR" altLang="en-US"/>
              <a:t>선택</a:t>
            </a: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46714-C372-4FFA-9389-C68449E620D8}"/>
              </a:ext>
            </a:extLst>
          </p:cNvPr>
          <p:cNvSpPr txBox="1"/>
          <p:nvPr/>
        </p:nvSpPr>
        <p:spPr>
          <a:xfrm>
            <a:off x="658102" y="359852"/>
            <a:ext cx="499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Varaible Selection</a:t>
            </a:r>
            <a:endParaRPr lang="ko-KR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6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3DBAB8-3E2F-470D-976F-23F8492F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BBE0F-9C17-4DC9-99F4-522D6A3EA5A8}"/>
              </a:ext>
            </a:extLst>
          </p:cNvPr>
          <p:cNvSpPr txBox="1"/>
          <p:nvPr/>
        </p:nvSpPr>
        <p:spPr>
          <a:xfrm>
            <a:off x="658102" y="359852"/>
            <a:ext cx="4998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Varaible Selection</a:t>
            </a:r>
            <a:endParaRPr lang="ko-KR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E3071-BB17-4F0E-8C4E-112ED229C6F8}"/>
              </a:ext>
            </a:extLst>
          </p:cNvPr>
          <p:cNvSpPr txBox="1"/>
          <p:nvPr/>
        </p:nvSpPr>
        <p:spPr>
          <a:xfrm>
            <a:off x="1396201" y="1459308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최종 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2C49D-A0BF-4B52-B153-1BF571E3E20E}"/>
              </a:ext>
            </a:extLst>
          </p:cNvPr>
          <p:cNvSpPr txBox="1"/>
          <p:nvPr/>
        </p:nvSpPr>
        <p:spPr>
          <a:xfrm>
            <a:off x="1955259" y="2220210"/>
            <a:ext cx="750975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home_ownership: </a:t>
            </a:r>
            <a:r>
              <a:rPr lang="ko-KR" altLang="en-US" sz="2600"/>
              <a:t>소유 집 유형</a:t>
            </a:r>
            <a:endParaRPr lang="en-US" altLang="ko-KR" sz="2600"/>
          </a:p>
          <a:p>
            <a:endParaRPr lang="en-US" altLang="ko-KR" sz="1200"/>
          </a:p>
          <a:p>
            <a:r>
              <a:rPr lang="en-US" altLang="ko-KR" sz="2600"/>
              <a:t>int_rate: </a:t>
            </a:r>
            <a:r>
              <a:rPr lang="ko-KR" altLang="en-US" sz="2600"/>
              <a:t>이자율</a:t>
            </a:r>
            <a:endParaRPr lang="en-US" altLang="ko-KR" sz="2600"/>
          </a:p>
          <a:p>
            <a:endParaRPr lang="en-US" altLang="ko-KR" sz="1200"/>
          </a:p>
          <a:p>
            <a:r>
              <a:rPr lang="en-US" altLang="ko-KR" sz="2600"/>
              <a:t>dti: </a:t>
            </a:r>
            <a:r>
              <a:rPr lang="ko-KR" altLang="en-US" sz="2600"/>
              <a:t>월 부채상환액</a:t>
            </a:r>
            <a:r>
              <a:rPr lang="en-US" altLang="ko-KR" sz="2600"/>
              <a:t>/</a:t>
            </a:r>
            <a:r>
              <a:rPr lang="ko-KR" altLang="en-US" sz="2600"/>
              <a:t>월급</a:t>
            </a:r>
            <a:endParaRPr lang="en-US" altLang="ko-KR" sz="2600"/>
          </a:p>
          <a:p>
            <a:endParaRPr lang="en-US" altLang="ko-KR" sz="1200"/>
          </a:p>
          <a:p>
            <a:r>
              <a:rPr lang="en-US" altLang="ko-KR" sz="2600"/>
              <a:t>annual_inc: </a:t>
            </a:r>
            <a:r>
              <a:rPr lang="ko-KR" altLang="en-US" sz="2600"/>
              <a:t>연봉</a:t>
            </a:r>
            <a:endParaRPr lang="en-US" altLang="ko-KR" sz="2600"/>
          </a:p>
          <a:p>
            <a:endParaRPr lang="en-US" altLang="ko-KR" sz="1200"/>
          </a:p>
          <a:p>
            <a:r>
              <a:rPr lang="en-US" altLang="ko-KR" sz="2600"/>
              <a:t>inq_last_6mths: </a:t>
            </a:r>
            <a:r>
              <a:rPr lang="ko-KR" altLang="en-US" sz="2600"/>
              <a:t>최근 </a:t>
            </a:r>
            <a:r>
              <a:rPr lang="en-US" altLang="ko-KR" sz="2600"/>
              <a:t>6</a:t>
            </a:r>
            <a:r>
              <a:rPr lang="ko-KR" altLang="en-US" sz="2600"/>
              <a:t>개월 신용평가 조회 횟수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9AA2A5-83BC-4F17-B896-83B6EBDDB216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C7FC3C-917B-46B9-9F25-16E5C64BDD33}"/>
              </a:ext>
            </a:extLst>
          </p:cNvPr>
          <p:cNvSpPr/>
          <p:nvPr/>
        </p:nvSpPr>
        <p:spPr>
          <a:xfrm>
            <a:off x="0" y="6031149"/>
            <a:ext cx="14711363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1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0BACE9-CDFB-400D-87C4-E9CC602BE8CB}"/>
              </a:ext>
            </a:extLst>
          </p:cNvPr>
          <p:cNvSpPr txBox="1"/>
          <p:nvPr/>
        </p:nvSpPr>
        <p:spPr>
          <a:xfrm>
            <a:off x="661575" y="330338"/>
            <a:ext cx="702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 </a:t>
            </a:r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F39AFF-E54F-475A-B5CE-9F0FB882F2A5}"/>
              </a:ext>
            </a:extLst>
          </p:cNvPr>
          <p:cNvGrpSpPr/>
          <p:nvPr/>
        </p:nvGrpSpPr>
        <p:grpSpPr>
          <a:xfrm>
            <a:off x="1224383" y="1645498"/>
            <a:ext cx="11868150" cy="1021976"/>
            <a:chOff x="1130254" y="1445420"/>
            <a:chExt cx="11868150" cy="102197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7323AA-7E56-408A-98B9-14ADCEEC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0254" y="1703574"/>
              <a:ext cx="11868150" cy="54866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21B513-70DA-4E9A-A913-5675DDE88DA0}"/>
                </a:ext>
              </a:extLst>
            </p:cNvPr>
            <p:cNvSpPr/>
            <p:nvPr/>
          </p:nvSpPr>
          <p:spPr>
            <a:xfrm>
              <a:off x="8960223" y="1445420"/>
              <a:ext cx="1828800" cy="102197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6BAA-9AD7-4D9A-8980-84EBA2D6C14B}"/>
              </a:ext>
            </a:extLst>
          </p:cNvPr>
          <p:cNvSpPr/>
          <p:nvPr/>
        </p:nvSpPr>
        <p:spPr>
          <a:xfrm>
            <a:off x="2796988" y="4659406"/>
            <a:ext cx="336176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D9F236-4634-4E00-AB9C-DB465CDC3D66}"/>
              </a:ext>
            </a:extLst>
          </p:cNvPr>
          <p:cNvSpPr/>
          <p:nvPr/>
        </p:nvSpPr>
        <p:spPr>
          <a:xfrm>
            <a:off x="3312459" y="5309347"/>
            <a:ext cx="336176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B22245-A591-4812-B720-95B8893B023E}"/>
              </a:ext>
            </a:extLst>
          </p:cNvPr>
          <p:cNvSpPr/>
          <p:nvPr/>
        </p:nvSpPr>
        <p:spPr>
          <a:xfrm>
            <a:off x="2327042" y="5313830"/>
            <a:ext cx="336176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996C1B-BCA4-4F6E-9B95-AEA126C976D3}"/>
              </a:ext>
            </a:extLst>
          </p:cNvPr>
          <p:cNvSpPr/>
          <p:nvPr/>
        </p:nvSpPr>
        <p:spPr>
          <a:xfrm>
            <a:off x="3312459" y="5883089"/>
            <a:ext cx="336176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D658F4-30CE-48BB-BABF-845F162F572B}"/>
              </a:ext>
            </a:extLst>
          </p:cNvPr>
          <p:cNvSpPr/>
          <p:nvPr/>
        </p:nvSpPr>
        <p:spPr>
          <a:xfrm>
            <a:off x="5046704" y="3429000"/>
            <a:ext cx="336176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5E0549-F683-474F-9A84-FDE9AA1D488F}"/>
              </a:ext>
            </a:extLst>
          </p:cNvPr>
          <p:cNvSpPr/>
          <p:nvPr/>
        </p:nvSpPr>
        <p:spPr>
          <a:xfrm>
            <a:off x="5369433" y="4000500"/>
            <a:ext cx="336176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630121-39D7-4326-8C92-FE80D8FB202B}"/>
              </a:ext>
            </a:extLst>
          </p:cNvPr>
          <p:cNvSpPr/>
          <p:nvPr/>
        </p:nvSpPr>
        <p:spPr>
          <a:xfrm>
            <a:off x="5705609" y="3532094"/>
            <a:ext cx="336176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53A2AA-50C8-48FA-AD80-C7144EDF9252}"/>
              </a:ext>
            </a:extLst>
          </p:cNvPr>
          <p:cNvSpPr/>
          <p:nvPr/>
        </p:nvSpPr>
        <p:spPr>
          <a:xfrm>
            <a:off x="1690275" y="4659406"/>
            <a:ext cx="336176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D9642A-7A89-44E8-8312-5B79B2AB9D27}"/>
              </a:ext>
            </a:extLst>
          </p:cNvPr>
          <p:cNvSpPr/>
          <p:nvPr/>
        </p:nvSpPr>
        <p:spPr>
          <a:xfrm>
            <a:off x="2103353" y="5896537"/>
            <a:ext cx="336176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B3AEC734-3B6B-4604-AF39-DA22563E3C8A}"/>
              </a:ext>
            </a:extLst>
          </p:cNvPr>
          <p:cNvSpPr/>
          <p:nvPr/>
        </p:nvSpPr>
        <p:spPr>
          <a:xfrm>
            <a:off x="4394522" y="3520888"/>
            <a:ext cx="490817" cy="363070"/>
          </a:xfrm>
          <a:prstGeom prst="triangl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331D9E21-E423-4FC1-9D77-6DCD1311AAC7}"/>
              </a:ext>
            </a:extLst>
          </p:cNvPr>
          <p:cNvSpPr/>
          <p:nvPr/>
        </p:nvSpPr>
        <p:spPr>
          <a:xfrm>
            <a:off x="2663218" y="5580531"/>
            <a:ext cx="490817" cy="363070"/>
          </a:xfrm>
          <a:prstGeom prst="triangl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1AEAE0B7-DDE9-46D8-833D-158B896342D8}"/>
              </a:ext>
            </a:extLst>
          </p:cNvPr>
          <p:cNvSpPr/>
          <p:nvPr/>
        </p:nvSpPr>
        <p:spPr>
          <a:xfrm>
            <a:off x="1562528" y="5309347"/>
            <a:ext cx="490817" cy="363070"/>
          </a:xfrm>
          <a:prstGeom prst="triangl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EAE44-18EB-40CD-AC31-F43ECFC525E2}"/>
              </a:ext>
            </a:extLst>
          </p:cNvPr>
          <p:cNvSpPr txBox="1"/>
          <p:nvPr/>
        </p:nvSpPr>
        <p:spPr>
          <a:xfrm>
            <a:off x="968187" y="1169894"/>
            <a:ext cx="5647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- </a:t>
            </a:r>
            <a:r>
              <a:rPr lang="ko-KR" altLang="en-US" sz="2000"/>
              <a:t>데이터셋에 </a:t>
            </a:r>
            <a:r>
              <a:rPr lang="en-US" altLang="ko-KR" sz="2000"/>
              <a:t>y </a:t>
            </a:r>
            <a:r>
              <a:rPr lang="ko-KR" altLang="en-US" sz="2000"/>
              <a:t>비율을 따르는 </a:t>
            </a:r>
            <a:r>
              <a:rPr lang="en-US" altLang="ko-KR" sz="2000"/>
              <a:t>train set </a:t>
            </a:r>
            <a:r>
              <a:rPr lang="ko-KR" altLang="en-US" sz="2000"/>
              <a:t>만들기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968C-C06E-4DBF-A043-8E548BAE9892}"/>
              </a:ext>
            </a:extLst>
          </p:cNvPr>
          <p:cNvSpPr txBox="1"/>
          <p:nvPr/>
        </p:nvSpPr>
        <p:spPr>
          <a:xfrm>
            <a:off x="968186" y="2715983"/>
            <a:ext cx="613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- </a:t>
            </a:r>
            <a:r>
              <a:rPr lang="ko-KR" altLang="en-US" sz="2000"/>
              <a:t>군집화 진행후 </a:t>
            </a:r>
            <a:r>
              <a:rPr lang="en-US" altLang="ko-KR" sz="2000"/>
              <a:t>sampling</a:t>
            </a:r>
            <a:r>
              <a:rPr lang="ko-KR" altLang="en-US" sz="2000"/>
              <a:t>을 해볼 생각을 하게 된 배경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C68ED-AD3D-4784-A0B0-EF5D60947E61}"/>
              </a:ext>
            </a:extLst>
          </p:cNvPr>
          <p:cNvSpPr txBox="1"/>
          <p:nvPr/>
        </p:nvSpPr>
        <p:spPr>
          <a:xfrm>
            <a:off x="7355681" y="3364093"/>
            <a:ext cx="4894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군집화 알고리즘</a:t>
            </a:r>
            <a:endParaRPr lang="en-US" altLang="ko-KR"/>
          </a:p>
          <a:p>
            <a:r>
              <a:rPr lang="en-US" altLang="ko-KR"/>
              <a:t>-  KMeans</a:t>
            </a:r>
          </a:p>
          <a:p>
            <a:r>
              <a:rPr lang="en-US" altLang="ko-KR"/>
              <a:t>-  DBSCAN</a:t>
            </a:r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동일 </a:t>
            </a:r>
            <a:r>
              <a:rPr lang="en-US" altLang="ko-KR"/>
              <a:t>train set </a:t>
            </a:r>
            <a:r>
              <a:rPr lang="ko-KR" altLang="en-US"/>
              <a:t>비율로 비교시</a:t>
            </a:r>
            <a:r>
              <a:rPr lang="en-US" altLang="ko-KR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군집화 후 </a:t>
            </a:r>
            <a:r>
              <a:rPr lang="en-US" altLang="ko-KR"/>
              <a:t>sampling</a:t>
            </a:r>
            <a:r>
              <a:rPr lang="ko-KR" altLang="en-US"/>
              <a:t>을 하는 것이 기존 </a:t>
            </a:r>
            <a:r>
              <a:rPr lang="en-US" altLang="ko-KR"/>
              <a:t>sampling </a:t>
            </a:r>
            <a:r>
              <a:rPr lang="ko-KR" altLang="en-US"/>
              <a:t>방법과 유의미한 차이가 보이지 않아 시간만 소요되어 절차에서 제거 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629775C6-7982-4BCD-8481-F3BACC73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3A9F46-D755-40EE-8A70-266B8A3F9556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5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8816B-4348-4A37-96F8-1D46B539D525}"/>
              </a:ext>
            </a:extLst>
          </p:cNvPr>
          <p:cNvSpPr txBox="1"/>
          <p:nvPr/>
        </p:nvSpPr>
        <p:spPr>
          <a:xfrm>
            <a:off x="333541" y="578059"/>
            <a:ext cx="702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 </a:t>
            </a:r>
            <a:r>
              <a:rPr lang="en-US" altLang="ko-KR" sz="4000"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CE2A2D-9F1C-42E7-8B2A-6779B8FBE6E7}"/>
              </a:ext>
            </a:extLst>
          </p:cNvPr>
          <p:cNvSpPr/>
          <p:nvPr/>
        </p:nvSpPr>
        <p:spPr>
          <a:xfrm>
            <a:off x="4005024" y="2600585"/>
            <a:ext cx="670131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AC127F4-1934-42F3-96A3-91BD25E796E0}"/>
              </a:ext>
            </a:extLst>
          </p:cNvPr>
          <p:cNvSpPr/>
          <p:nvPr/>
        </p:nvSpPr>
        <p:spPr>
          <a:xfrm>
            <a:off x="7679769" y="3538620"/>
            <a:ext cx="720090" cy="70788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DB75C2-9C31-403A-86F6-F9164B5E8053}"/>
              </a:ext>
            </a:extLst>
          </p:cNvPr>
          <p:cNvSpPr/>
          <p:nvPr/>
        </p:nvSpPr>
        <p:spPr>
          <a:xfrm>
            <a:off x="3627834" y="4476655"/>
            <a:ext cx="109728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1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8875E6-5826-4E91-8DAD-87D5A05BAC37}"/>
                  </a:ext>
                </a:extLst>
              </p:cNvPr>
              <p:cNvSpPr txBox="1"/>
              <p:nvPr/>
            </p:nvSpPr>
            <p:spPr>
              <a:xfrm>
                <a:off x="2392029" y="5689246"/>
                <a:ext cx="572865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8875E6-5826-4E91-8DAD-87D5A05B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29" y="5689246"/>
                <a:ext cx="572865" cy="392993"/>
              </a:xfrm>
              <a:prstGeom prst="rect">
                <a:avLst/>
              </a:prstGeom>
              <a:blipFill>
                <a:blip r:embed="rId2"/>
                <a:stretch>
                  <a:fillRect r="-5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D650B20-0568-4F87-825A-99CD35C2612F}"/>
              </a:ext>
            </a:extLst>
          </p:cNvPr>
          <p:cNvSpPr txBox="1"/>
          <p:nvPr/>
        </p:nvSpPr>
        <p:spPr>
          <a:xfrm>
            <a:off x="8606821" y="5516409"/>
            <a:ext cx="57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0345A0-DD10-448D-A4C1-C991982706E1}"/>
                  </a:ext>
                </a:extLst>
              </p:cNvPr>
              <p:cNvSpPr txBox="1"/>
              <p:nvPr/>
            </p:nvSpPr>
            <p:spPr>
              <a:xfrm>
                <a:off x="3890041" y="5689245"/>
                <a:ext cx="572865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0345A0-DD10-448D-A4C1-C9919827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1" y="5689245"/>
                <a:ext cx="572865" cy="392993"/>
              </a:xfrm>
              <a:prstGeom prst="rect">
                <a:avLst/>
              </a:prstGeom>
              <a:blipFill>
                <a:blip r:embed="rId3"/>
                <a:stretch>
                  <a:fillRect r="-5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BCCC27-A1E7-45D9-81FE-8C097A6952F5}"/>
                  </a:ext>
                </a:extLst>
              </p:cNvPr>
              <p:cNvSpPr txBox="1"/>
              <p:nvPr/>
            </p:nvSpPr>
            <p:spPr>
              <a:xfrm>
                <a:off x="5391181" y="5689245"/>
                <a:ext cx="572865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BCCC27-A1E7-45D9-81FE-8C097A695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81" y="5689245"/>
                <a:ext cx="572865" cy="392993"/>
              </a:xfrm>
              <a:prstGeom prst="rect">
                <a:avLst/>
              </a:prstGeom>
              <a:blipFill>
                <a:blip r:embed="rId4"/>
                <a:stretch>
                  <a:fillRect r="-5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C53626D-B5D8-4134-A729-EA5A7096B381}"/>
              </a:ext>
            </a:extLst>
          </p:cNvPr>
          <p:cNvSpPr txBox="1"/>
          <p:nvPr/>
        </p:nvSpPr>
        <p:spPr>
          <a:xfrm>
            <a:off x="1918024" y="2702711"/>
            <a:ext cx="1520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ko-KR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8BD5BF-2D3C-4C4A-9C82-7CD4528C5C62}"/>
              </a:ext>
            </a:extLst>
          </p:cNvPr>
          <p:cNvSpPr txBox="1"/>
          <p:nvPr/>
        </p:nvSpPr>
        <p:spPr>
          <a:xfrm>
            <a:off x="1859311" y="4304430"/>
            <a:ext cx="15208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>
                <a:latin typeface="Times New Roman" panose="02020603050405020304" pitchFamily="18" charset="0"/>
                <a:cs typeface="Times New Roman" panose="02020603050405020304" pitchFamily="18" charset="0"/>
              </a:rPr>
              <a:t>batch trainset</a:t>
            </a:r>
            <a:endParaRPr lang="ko-KR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A1629CC-A0C7-4F32-B7F5-3322D9D9C191}"/>
              </a:ext>
            </a:extLst>
          </p:cNvPr>
          <p:cNvSpPr/>
          <p:nvPr/>
        </p:nvSpPr>
        <p:spPr>
          <a:xfrm>
            <a:off x="3090553" y="5850489"/>
            <a:ext cx="400050" cy="1439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92A127F-1B5A-4250-AC1F-70634A526B1A}"/>
              </a:ext>
            </a:extLst>
          </p:cNvPr>
          <p:cNvSpPr/>
          <p:nvPr/>
        </p:nvSpPr>
        <p:spPr>
          <a:xfrm>
            <a:off x="4676806" y="5842019"/>
            <a:ext cx="400050" cy="1439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E607490-5798-4F88-982F-98E7B7132859}"/>
              </a:ext>
            </a:extLst>
          </p:cNvPr>
          <p:cNvSpPr/>
          <p:nvPr/>
        </p:nvSpPr>
        <p:spPr>
          <a:xfrm>
            <a:off x="6182439" y="5850489"/>
            <a:ext cx="400050" cy="1439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E95BC8-BB0A-4254-A0CE-BE55976F2C3E}"/>
              </a:ext>
            </a:extLst>
          </p:cNvPr>
          <p:cNvSpPr/>
          <p:nvPr/>
        </p:nvSpPr>
        <p:spPr>
          <a:xfrm>
            <a:off x="5184221" y="4476655"/>
            <a:ext cx="109728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2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9E7F3D-0A8F-4055-8CD5-E43EAE96F5D3}"/>
              </a:ext>
            </a:extLst>
          </p:cNvPr>
          <p:cNvSpPr/>
          <p:nvPr/>
        </p:nvSpPr>
        <p:spPr>
          <a:xfrm>
            <a:off x="6732777" y="4476655"/>
            <a:ext cx="109728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3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1368C6-0EFB-4297-B99B-621269847ACA}"/>
              </a:ext>
            </a:extLst>
          </p:cNvPr>
          <p:cNvSpPr/>
          <p:nvPr/>
        </p:nvSpPr>
        <p:spPr>
          <a:xfrm>
            <a:off x="10353772" y="4466775"/>
            <a:ext cx="109728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16773-92AC-4A66-9DBA-5E55841388BF}"/>
              </a:ext>
            </a:extLst>
          </p:cNvPr>
          <p:cNvSpPr txBox="1"/>
          <p:nvPr/>
        </p:nvSpPr>
        <p:spPr>
          <a:xfrm>
            <a:off x="8805482" y="4636052"/>
            <a:ext cx="57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4159B6-7258-43D5-A351-E6CA61341B3D}"/>
                  </a:ext>
                </a:extLst>
              </p:cNvPr>
              <p:cNvSpPr txBox="1"/>
              <p:nvPr/>
            </p:nvSpPr>
            <p:spPr>
              <a:xfrm>
                <a:off x="6999001" y="5689244"/>
                <a:ext cx="572865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4159B6-7258-43D5-A351-E6CA61341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01" y="5689244"/>
                <a:ext cx="572865" cy="392993"/>
              </a:xfrm>
              <a:prstGeom prst="rect">
                <a:avLst/>
              </a:prstGeom>
              <a:blipFill>
                <a:blip r:embed="rId5"/>
                <a:stretch>
                  <a:fillRect r="-5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DD952B-3577-48AF-AC49-AA296E41564E}"/>
              </a:ext>
            </a:extLst>
          </p:cNvPr>
          <p:cNvSpPr/>
          <p:nvPr/>
        </p:nvSpPr>
        <p:spPr>
          <a:xfrm>
            <a:off x="7790259" y="5850488"/>
            <a:ext cx="400050" cy="1439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F4E1C1-DF59-4DE4-B0CA-25CE01C31C56}"/>
              </a:ext>
            </a:extLst>
          </p:cNvPr>
          <p:cNvSpPr txBox="1"/>
          <p:nvPr/>
        </p:nvSpPr>
        <p:spPr>
          <a:xfrm>
            <a:off x="939092" y="1623826"/>
            <a:ext cx="613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- batch</a:t>
            </a:r>
            <a:r>
              <a:rPr lang="ko-KR" altLang="en-US" sz="2000"/>
              <a:t> </a:t>
            </a:r>
            <a:r>
              <a:rPr lang="en-US" altLang="ko-KR" sz="2000"/>
              <a:t>learning</a:t>
            </a:r>
            <a:endParaRPr lang="ko-KR" altLang="en-US" sz="2000"/>
          </a:p>
        </p:txBody>
      </p:sp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98CFDD41-3215-4C6E-803C-AA997C6D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8B57-18AC-4A12-B6FD-E7001069525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088079-4D43-4024-9841-74D02A95CD34}"/>
              </a:ext>
            </a:extLst>
          </p:cNvPr>
          <p:cNvSpPr/>
          <p:nvPr/>
        </p:nvSpPr>
        <p:spPr>
          <a:xfrm rot="5400000">
            <a:off x="10614061" y="3266401"/>
            <a:ext cx="6857998" cy="325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4A2F21F-0C50-47AE-AD3A-0F0D939ED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401" y="1248926"/>
            <a:ext cx="52101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6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809</Words>
  <Application>Microsoft Office PowerPoint</Application>
  <PresentationFormat>사용자 지정</PresentationFormat>
  <Paragraphs>188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이동환</cp:lastModifiedBy>
  <cp:revision>38</cp:revision>
  <dcterms:created xsi:type="dcterms:W3CDTF">2021-12-01T03:21:50Z</dcterms:created>
  <dcterms:modified xsi:type="dcterms:W3CDTF">2021-12-31T02:37:11Z</dcterms:modified>
</cp:coreProperties>
</file>