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9" r:id="rId4"/>
    <p:sldId id="270" r:id="rId5"/>
    <p:sldId id="280" r:id="rId6"/>
    <p:sldId id="267" r:id="rId7"/>
    <p:sldId id="283" r:id="rId8"/>
    <p:sldId id="281" r:id="rId9"/>
    <p:sldId id="272" r:id="rId10"/>
    <p:sldId id="268" r:id="rId11"/>
    <p:sldId id="274" r:id="rId12"/>
    <p:sldId id="278" r:id="rId13"/>
    <p:sldId id="265" r:id="rId14"/>
    <p:sldId id="276" r:id="rId15"/>
    <p:sldId id="271" r:id="rId16"/>
    <p:sldId id="275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AED"/>
    <a:srgbClr val="341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4660"/>
  </p:normalViewPr>
  <p:slideViewPr>
    <p:cSldViewPr snapToGrid="0">
      <p:cViewPr>
        <p:scale>
          <a:sx n="75" d="100"/>
          <a:sy n="75" d="100"/>
        </p:scale>
        <p:origin x="214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urachacha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urachacha.netlify.ap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MoCCo329/fresh-tomatoes-vue" TargetMode="External"/><Relationship Id="rId4" Type="http://schemas.openxmlformats.org/officeDocument/2006/relationships/hyperlink" Target="https://github.com/onghwand/fresh-tomatoes-djang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AAF2A1-C5F6-47C8-8816-B029E05A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908233"/>
            <a:ext cx="4562475" cy="257175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89719A-8556-49A9-91CD-B14DD1250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3934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D6389F-9B4E-45F2-85A3-0008AD19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4747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9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29592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베이스 모델링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04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4FC20B46-DB30-46EB-A586-6A1DC156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" y="963478"/>
            <a:ext cx="6744693" cy="5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F14F95E-1F14-4C3E-99CE-BDA7915B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50" y="2122414"/>
            <a:ext cx="4077051" cy="33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BAC2E6-7A93-4646-A065-13CADDE06CD4}"/>
              </a:ext>
            </a:extLst>
          </p:cNvPr>
          <p:cNvSpPr/>
          <p:nvPr/>
        </p:nvSpPr>
        <p:spPr>
          <a:xfrm>
            <a:off x="7207309" y="3315607"/>
            <a:ext cx="501941" cy="71110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0D9A3-0775-464D-A37F-F6C179A5F0E9}"/>
              </a:ext>
            </a:extLst>
          </p:cNvPr>
          <p:cNvSpPr/>
          <p:nvPr/>
        </p:nvSpPr>
        <p:spPr>
          <a:xfrm>
            <a:off x="7510011" y="1082010"/>
            <a:ext cx="436110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데이터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영어로 받은 이유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한글 데이터를 받으려고 했는데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결측치가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너무 많아서 많은 데이터를 살리기 위해 영어로 받음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DAB8B24-21DD-4374-B68F-5F11A640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57730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API URL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05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45AC24-BFB6-4F20-9B02-D73D8CA7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5" y="1166070"/>
            <a:ext cx="11096369" cy="505856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9AF44A5-7221-439B-8645-6883A5957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8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7886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컴포넌트 설계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06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8DF0C3-6CBC-4D72-AB93-CAD56FF49A6F}"/>
              </a:ext>
            </a:extLst>
          </p:cNvPr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D5E1D-BDF8-416A-BF9A-C7C5A6D8CC30}"/>
              </a:ext>
            </a:extLst>
          </p:cNvPr>
          <p:cNvGrpSpPr/>
          <p:nvPr/>
        </p:nvGrpSpPr>
        <p:grpSpPr>
          <a:xfrm>
            <a:off x="2035605" y="1289986"/>
            <a:ext cx="9071419" cy="4758475"/>
            <a:chOff x="514363" y="-1896665"/>
            <a:chExt cx="13736589" cy="67347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9CCD72-0251-4375-B461-8F7861011851}"/>
                </a:ext>
              </a:extLst>
            </p:cNvPr>
            <p:cNvSpPr/>
            <p:nvPr/>
          </p:nvSpPr>
          <p:spPr>
            <a:xfrm>
              <a:off x="5653085" y="-1896665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8CE4DE-4312-49CC-9C31-A92AA1178E3E}"/>
                </a:ext>
              </a:extLst>
            </p:cNvPr>
            <p:cNvSpPr/>
            <p:nvPr/>
          </p:nvSpPr>
          <p:spPr>
            <a:xfrm>
              <a:off x="3971924" y="-85605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router-view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21BEE4-A791-4203-8BB7-773D57E853BE}"/>
                </a:ext>
              </a:extLst>
            </p:cNvPr>
            <p:cNvSpPr/>
            <p:nvPr/>
          </p:nvSpPr>
          <p:spPr>
            <a:xfrm>
              <a:off x="5653084" y="-85725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NavBar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router-link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8E6106-A733-4AB6-9EC3-4AE45AAD8FF5}"/>
                </a:ext>
              </a:extLst>
            </p:cNvPr>
            <p:cNvSpPr/>
            <p:nvPr/>
          </p:nvSpPr>
          <p:spPr>
            <a:xfrm>
              <a:off x="3276605" y="2377656"/>
              <a:ext cx="1562098" cy="6500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MovieList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4B883B-8313-4244-BD97-90F37173CC5F}"/>
                </a:ext>
              </a:extLst>
            </p:cNvPr>
            <p:cNvSpPr/>
            <p:nvPr/>
          </p:nvSpPr>
          <p:spPr>
            <a:xfrm>
              <a:off x="3271839" y="179366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Upcoming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1D3C60-7F83-40F2-88EB-3AC073873812}"/>
                </a:ext>
              </a:extLst>
            </p:cNvPr>
            <p:cNvSpPr/>
            <p:nvPr/>
          </p:nvSpPr>
          <p:spPr>
            <a:xfrm>
              <a:off x="3271840" y="1255516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Popular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B7ACC9-34B9-4326-A407-A31016F43A76}"/>
                </a:ext>
              </a:extLst>
            </p:cNvPr>
            <p:cNvSpPr/>
            <p:nvPr/>
          </p:nvSpPr>
          <p:spPr>
            <a:xfrm>
              <a:off x="3271841" y="738785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NowPlaying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10728-D824-4E6A-B127-651FF29D6B60}"/>
                </a:ext>
              </a:extLst>
            </p:cNvPr>
            <p:cNvSpPr/>
            <p:nvPr/>
          </p:nvSpPr>
          <p:spPr>
            <a:xfrm>
              <a:off x="2838449" y="19942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Homeview</a:t>
              </a:r>
              <a:endParaRPr lang="ko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228887-1020-4F35-BC7E-34294654E311}"/>
                </a:ext>
              </a:extLst>
            </p:cNvPr>
            <p:cNvSpPr/>
            <p:nvPr/>
          </p:nvSpPr>
          <p:spPr>
            <a:xfrm>
              <a:off x="5838820" y="4161822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MovieReviewForm</a:t>
              </a:r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EF34642-79B5-4EB4-9B46-F173DE592F54}"/>
                </a:ext>
              </a:extLst>
            </p:cNvPr>
            <p:cNvSpPr/>
            <p:nvPr/>
          </p:nvSpPr>
          <p:spPr>
            <a:xfrm>
              <a:off x="5838820" y="3593896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MovieReviewItem</a:t>
              </a:r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DF99D9-2C6F-4C93-945B-F546E3346891}"/>
                </a:ext>
              </a:extLst>
            </p:cNvPr>
            <p:cNvSpPr/>
            <p:nvPr/>
          </p:nvSpPr>
          <p:spPr>
            <a:xfrm>
              <a:off x="5581649" y="3112881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MovieReviewList</a:t>
              </a:r>
              <a:endParaRPr lang="ko-KR" altLang="en-US" sz="12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95728C-6017-4D83-9243-5A78A2820F47}"/>
                </a:ext>
              </a:extLst>
            </p:cNvPr>
            <p:cNvSpPr/>
            <p:nvPr/>
          </p:nvSpPr>
          <p:spPr>
            <a:xfrm>
              <a:off x="5310187" y="2605675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MovieDetailView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BD16FC2-F16A-4EA2-9A8F-CE69E7D41D8B}"/>
                </a:ext>
              </a:extLst>
            </p:cNvPr>
            <p:cNvSpPr/>
            <p:nvPr/>
          </p:nvSpPr>
          <p:spPr>
            <a:xfrm>
              <a:off x="7831920" y="1216829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QuestionsAlgo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FA78C9-16D5-4651-9092-214C485568AE}"/>
                </a:ext>
              </a:extLst>
            </p:cNvPr>
            <p:cNvSpPr/>
            <p:nvPr/>
          </p:nvSpPr>
          <p:spPr>
            <a:xfrm>
              <a:off x="10079808" y="16250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ArticleListView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65CAC8-51E3-4B9B-BB98-BDB51E15363D}"/>
                </a:ext>
              </a:extLst>
            </p:cNvPr>
            <p:cNvSpPr/>
            <p:nvPr/>
          </p:nvSpPr>
          <p:spPr>
            <a:xfrm>
              <a:off x="10865619" y="4042483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CommentListForm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E862A3-1ABB-411F-A13E-6114B28E7938}"/>
                </a:ext>
              </a:extLst>
            </p:cNvPr>
            <p:cNvSpPr/>
            <p:nvPr/>
          </p:nvSpPr>
          <p:spPr>
            <a:xfrm>
              <a:off x="10865620" y="3580797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CommentListItem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EB38CE-5CEA-4A6C-ADFD-4CC6B005ACD7}"/>
                </a:ext>
              </a:extLst>
            </p:cNvPr>
            <p:cNvSpPr/>
            <p:nvPr/>
          </p:nvSpPr>
          <p:spPr>
            <a:xfrm>
              <a:off x="12679327" y="3027737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ArticleForms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72D76E-2EB3-4FDD-9479-1511962FC651}"/>
                </a:ext>
              </a:extLst>
            </p:cNvPr>
            <p:cNvSpPr/>
            <p:nvPr/>
          </p:nvSpPr>
          <p:spPr>
            <a:xfrm>
              <a:off x="5305427" y="185126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SearchMovieView</a:t>
              </a:r>
              <a:endParaRPr lang="ko-KR" altLang="en-US" sz="12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EB59B7F-3534-4D25-AB86-C8AF461E7F25}"/>
                </a:ext>
              </a:extLst>
            </p:cNvPr>
            <p:cNvGrpSpPr/>
            <p:nvPr/>
          </p:nvGrpSpPr>
          <p:grpSpPr>
            <a:xfrm>
              <a:off x="514363" y="116681"/>
              <a:ext cx="1800225" cy="904875"/>
              <a:chOff x="142874" y="3090862"/>
              <a:chExt cx="1800225" cy="90487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F05280D-44B2-45E8-88D2-55E4C2BD1485}"/>
                  </a:ext>
                </a:extLst>
              </p:cNvPr>
              <p:cNvSpPr/>
              <p:nvPr/>
            </p:nvSpPr>
            <p:spPr>
              <a:xfrm>
                <a:off x="142874" y="3090862"/>
                <a:ext cx="1571625" cy="6762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/>
                  <a:t>AccountViews</a:t>
                </a:r>
                <a:endParaRPr lang="ko-KR" altLang="en-US" sz="1200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C8F2D9C-0126-49F2-ADA6-D98BF2F501E2}"/>
                  </a:ext>
                </a:extLst>
              </p:cNvPr>
              <p:cNvSpPr/>
              <p:nvPr/>
            </p:nvSpPr>
            <p:spPr>
              <a:xfrm>
                <a:off x="257174" y="3205162"/>
                <a:ext cx="1571625" cy="6762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/>
                  <a:t>AccountViews</a:t>
                </a:r>
                <a:endParaRPr lang="ko-KR" altLang="en-US" sz="12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E610608-5593-4C7E-A748-2EE96856CFA2}"/>
                  </a:ext>
                </a:extLst>
              </p:cNvPr>
              <p:cNvSpPr/>
              <p:nvPr/>
            </p:nvSpPr>
            <p:spPr>
              <a:xfrm>
                <a:off x="371474" y="3319462"/>
                <a:ext cx="1571625" cy="6762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/>
                  <a:t>AccountViews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8FE47E-C776-44D3-83B2-2B9ECDD23E78}"/>
                </a:ext>
              </a:extLst>
            </p:cNvPr>
            <p:cNvSpPr/>
            <p:nvPr/>
          </p:nvSpPr>
          <p:spPr>
            <a:xfrm>
              <a:off x="7831920" y="673894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IntersectionsAlgo</a:t>
              </a:r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5039AE7-5074-4C17-9683-F39F19398D59}"/>
                </a:ext>
              </a:extLst>
            </p:cNvPr>
            <p:cNvSpPr/>
            <p:nvPr/>
          </p:nvSpPr>
          <p:spPr>
            <a:xfrm>
              <a:off x="7543788" y="179791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RecommendationsView</a:t>
              </a:r>
              <a:endParaRPr lang="ko-KR" altLang="en-US" sz="10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4001910-D32D-4B58-9382-7B370541B1AB}"/>
                </a:ext>
              </a:extLst>
            </p:cNvPr>
            <p:cNvSpPr/>
            <p:nvPr/>
          </p:nvSpPr>
          <p:spPr>
            <a:xfrm>
              <a:off x="12324504" y="2531378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ArticleEditView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702F02E-BAB6-439D-99A6-E4FCC5C3AEDE}"/>
                </a:ext>
              </a:extLst>
            </p:cNvPr>
            <p:cNvSpPr/>
            <p:nvPr/>
          </p:nvSpPr>
          <p:spPr>
            <a:xfrm>
              <a:off x="10434631" y="3067507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CommentList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9E281C-979A-441B-AA03-C5AD7FBE84DC}"/>
                </a:ext>
              </a:extLst>
            </p:cNvPr>
            <p:cNvSpPr/>
            <p:nvPr/>
          </p:nvSpPr>
          <p:spPr>
            <a:xfrm>
              <a:off x="10079808" y="2538991"/>
              <a:ext cx="1571625" cy="676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ArticleDetailView</a:t>
              </a:r>
              <a:endParaRPr lang="ko-KR" altLang="en-US" sz="12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7AF62FB-513E-4BA5-8F4E-C218BCF18047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6438896" y="-1220390"/>
              <a:ext cx="2" cy="36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491B18-BE02-4F98-9CF7-CAC119EAB7E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43549" y="-519120"/>
              <a:ext cx="109535" cy="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ACBE162-E067-4B15-9BB0-7A7060E34C6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475" y="-76200"/>
              <a:ext cx="94511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A32DCE7-D976-4E03-A1D0-50301BE7288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757736" y="-179783"/>
              <a:ext cx="1" cy="103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0703554-548E-401E-9E12-A0BDE7169B01}"/>
                </a:ext>
              </a:extLst>
            </p:cNvPr>
            <p:cNvCxnSpPr/>
            <p:nvPr/>
          </p:nvCxnSpPr>
          <p:spPr>
            <a:xfrm>
              <a:off x="1414475" y="-76200"/>
              <a:ext cx="0" cy="192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8E36949-138F-4FEF-BC8D-54A21EE52C83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3624261" y="-76200"/>
              <a:ext cx="1" cy="27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96F3058-56D6-431B-908C-DED9E4A6CAEE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6082897" y="-76200"/>
              <a:ext cx="8343" cy="26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B937FE8-6CD2-4A86-9536-97750BE70D97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8329600" y="-76200"/>
              <a:ext cx="1" cy="255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20A3442-50BE-4840-BA64-BE2D043D8EE9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0865621" y="-76200"/>
              <a:ext cx="0" cy="23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17B5AA5-4ED8-4830-B7CA-024BE6D8ADF5}"/>
                </a:ext>
              </a:extLst>
            </p:cNvPr>
            <p:cNvCxnSpPr/>
            <p:nvPr/>
          </p:nvCxnSpPr>
          <p:spPr>
            <a:xfrm>
              <a:off x="6082897" y="1554966"/>
              <a:ext cx="0" cy="675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905E27-43EE-453C-88D6-44F054AC4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8816" y="1613595"/>
              <a:ext cx="377185" cy="6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E67E78-7D5A-4BDE-A694-9FFCF3C4533D}"/>
                </a:ext>
              </a:extLst>
            </p:cNvPr>
            <p:cNvCxnSpPr>
              <a:cxnSpLocks/>
            </p:cNvCxnSpPr>
            <p:nvPr/>
          </p:nvCxnSpPr>
          <p:spPr>
            <a:xfrm>
              <a:off x="5045744" y="1613595"/>
              <a:ext cx="377185" cy="6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1878E09-6CB2-47C7-8CAF-AE451597D41B}"/>
                </a:ext>
              </a:extLst>
            </p:cNvPr>
            <p:cNvCxnSpPr>
              <a:stCxn id="28" idx="2"/>
              <a:endCxn id="38" idx="0"/>
            </p:cNvCxnSpPr>
            <p:nvPr/>
          </p:nvCxnSpPr>
          <p:spPr>
            <a:xfrm>
              <a:off x="10865621" y="838783"/>
              <a:ext cx="0" cy="1700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A7E0D9C-BB43-40D0-9FA4-746AEA70F674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3110315" y="2249986"/>
              <a:ext cx="2" cy="281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3C8A4D5-2E26-4FE0-93D1-2D83BE5CFCD4}"/>
                </a:ext>
              </a:extLst>
            </p:cNvPr>
            <p:cNvCxnSpPr/>
            <p:nvPr/>
          </p:nvCxnSpPr>
          <p:spPr>
            <a:xfrm>
              <a:off x="10865619" y="2249986"/>
              <a:ext cx="2244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07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01838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흐름 </a:t>
                      </a: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– Search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기능 예시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07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5C085D-C3CD-4F5E-8191-7504D0CA7EEC}"/>
              </a:ext>
            </a:extLst>
          </p:cNvPr>
          <p:cNvGrpSpPr/>
          <p:nvPr/>
        </p:nvGrpSpPr>
        <p:grpSpPr>
          <a:xfrm>
            <a:off x="1242672" y="1208015"/>
            <a:ext cx="9706656" cy="4815281"/>
            <a:chOff x="974731" y="1094729"/>
            <a:chExt cx="10478826" cy="513983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3752634" y="4974751"/>
              <a:ext cx="2495002" cy="629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4.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이미 해당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Movie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데이터가 있으면 추가하지 않지만 없다면 추가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2050" name="Picture 2" descr="Django - 실전코딩">
              <a:extLst>
                <a:ext uri="{FF2B5EF4-FFF2-40B4-BE49-F238E27FC236}">
                  <a16:creationId xmlns:a16="http://schemas.microsoft.com/office/drawing/2014/main" id="{6B0A2388-A700-4BDF-98F2-F5ABEC25F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256" y="3138638"/>
              <a:ext cx="2720943" cy="123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카카오가 리액트 냅두고 왜 Vue 쓰는지 알려드림 - 코딩애플 온라인 강좌">
              <a:extLst>
                <a:ext uri="{FF2B5EF4-FFF2-40B4-BE49-F238E27FC236}">
                  <a16:creationId xmlns:a16="http://schemas.microsoft.com/office/drawing/2014/main" id="{AD5F84CB-1616-43C8-B429-9DA9B56C1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167" y="1163741"/>
              <a:ext cx="3057525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qlite Database Logo - Free vector graphic on Pixabay">
              <a:extLst>
                <a:ext uri="{FF2B5EF4-FFF2-40B4-BE49-F238E27FC236}">
                  <a16:creationId xmlns:a16="http://schemas.microsoft.com/office/drawing/2014/main" id="{CB5B5ED1-878A-48F2-A7EA-A33ED8277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1" y="4973470"/>
              <a:ext cx="2127337" cy="106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ome - Django REST framework">
              <a:extLst>
                <a:ext uri="{FF2B5EF4-FFF2-40B4-BE49-F238E27FC236}">
                  <a16:creationId xmlns:a16="http://schemas.microsoft.com/office/drawing/2014/main" id="{22893612-A991-4750-B6BF-510CCB38E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177" y="1094729"/>
              <a:ext cx="2982299" cy="131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MDb电影数据库平台发布全新LOGO_设计资讯_全力设计">
              <a:extLst>
                <a:ext uri="{FF2B5EF4-FFF2-40B4-BE49-F238E27FC236}">
                  <a16:creationId xmlns:a16="http://schemas.microsoft.com/office/drawing/2014/main" id="{7809CFB1-5B28-48FC-9663-27FAF2D20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179" y="4773867"/>
              <a:ext cx="2608378" cy="1460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650715F-1FFF-4A60-9C2B-9156FABD5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3077" y="2453440"/>
              <a:ext cx="968814" cy="10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8B91CB0-CEE0-4C4A-A369-5A63E9097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191" y="4393502"/>
              <a:ext cx="964012" cy="89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DEE62D9-AA1F-4BDD-9AC3-1FD86434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6929" y="2725255"/>
              <a:ext cx="1438250" cy="82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2E258F-69DD-487B-918C-182BE38455CC}"/>
                </a:ext>
              </a:extLst>
            </p:cNvPr>
            <p:cNvSpPr/>
            <p:nvPr/>
          </p:nvSpPr>
          <p:spPr>
            <a:xfrm>
              <a:off x="8263573" y="2951537"/>
              <a:ext cx="3138118" cy="629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사용자가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Harry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검색어로 입력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POST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이용하여 </a:t>
              </a:r>
              <a:r>
                <a:rPr lang="en-US" altLang="ko-KR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django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에 전송 및 요청 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595E3AE-AAB8-4F5D-AA52-0D01CACDBA72}"/>
                </a:ext>
              </a:extLst>
            </p:cNvPr>
            <p:cNvCxnSpPr>
              <a:cxnSpLocks/>
            </p:cNvCxnSpPr>
            <p:nvPr/>
          </p:nvCxnSpPr>
          <p:spPr>
            <a:xfrm>
              <a:off x="7403539" y="4281205"/>
              <a:ext cx="1249960" cy="710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CC79D9-3533-4F8D-B3CC-D8E64386FF23}"/>
                </a:ext>
              </a:extLst>
            </p:cNvPr>
            <p:cNvSpPr/>
            <p:nvPr/>
          </p:nvSpPr>
          <p:spPr>
            <a:xfrm>
              <a:off x="7949661" y="4155594"/>
              <a:ext cx="2249294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2. TMDB API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이용하여 검색어를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‘Harry’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 요청을 보냄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8670703-C707-403B-BC21-62F9A45BA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892" y="4515554"/>
              <a:ext cx="1357046" cy="799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92931AA-1F24-439F-930E-9180A7D7C5DD}"/>
                </a:ext>
              </a:extLst>
            </p:cNvPr>
            <p:cNvSpPr/>
            <p:nvPr/>
          </p:nvSpPr>
          <p:spPr>
            <a:xfrm>
              <a:off x="6669587" y="5245482"/>
              <a:ext cx="2495002" cy="629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3. Harry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Potter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비롯한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Harry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관련된 영화를 </a:t>
              </a:r>
              <a:r>
                <a:rPr lang="ko-KR" alt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응답받음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DAB4057-885F-42FE-8259-04533ED8E284}"/>
                </a:ext>
              </a:extLst>
            </p:cNvPr>
            <p:cNvSpPr/>
            <p:nvPr/>
          </p:nvSpPr>
          <p:spPr>
            <a:xfrm>
              <a:off x="1787049" y="4107342"/>
              <a:ext cx="2341573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5. 3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번에서 응답 받은 데이터들을 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SQLite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에서 가져옴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EDC0305-8966-489A-88A5-85879A7A1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66" y="4074111"/>
              <a:ext cx="1003936" cy="90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7F48FB9-CC1A-459F-8F8F-15B8D805CB3A}"/>
                </a:ext>
              </a:extLst>
            </p:cNvPr>
            <p:cNvSpPr/>
            <p:nvPr/>
          </p:nvSpPr>
          <p:spPr>
            <a:xfrm>
              <a:off x="2376719" y="2811906"/>
              <a:ext cx="2341573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6. Serializer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통해 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서버를 구현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AFAC38-ED9C-4449-95BB-BC278693ADBC}"/>
                </a:ext>
              </a:extLst>
            </p:cNvPr>
            <p:cNvSpPr/>
            <p:nvPr/>
          </p:nvSpPr>
          <p:spPr>
            <a:xfrm>
              <a:off x="4584110" y="1234996"/>
              <a:ext cx="2640782" cy="352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7. Harry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와 관련된 영화 정보를 응답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F8DB836-79A5-45AF-BB68-313F5EBFC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7993" y="1767997"/>
              <a:ext cx="40555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731D3BC-8F2C-4A86-BA4F-B8E8C799D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71448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DBFDB15-C0E0-47C2-A8F9-D708BF22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33" y="3052304"/>
            <a:ext cx="1596518" cy="899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A2E19-080D-4F3E-9D16-E7CE0E838DE4}"/>
              </a:ext>
            </a:extLst>
          </p:cNvPr>
          <p:cNvSpPr/>
          <p:nvPr/>
        </p:nvSpPr>
        <p:spPr>
          <a:xfrm>
            <a:off x="4381951" y="3134341"/>
            <a:ext cx="436110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RECOMMENDATION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F48F109-2388-4635-B026-091965D0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7288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7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34360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Recommendation1 –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같은 취향의 유저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08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7108" y="798232"/>
            <a:ext cx="4900082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목적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사용자와 비슷한 영화들에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좋아요를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누른 유저를 찾아 겹치는 영화 이외의 영화들을 추천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단점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유저가 적은 초기에는 영화 추천이 힘들 수 있음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B72D13-00D1-464D-A0B8-E9CD7635A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08575"/>
              </p:ext>
            </p:extLst>
          </p:nvPr>
        </p:nvGraphicFramePr>
        <p:xfrm>
          <a:off x="6722713" y="995854"/>
          <a:ext cx="23806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09">
                  <a:extLst>
                    <a:ext uri="{9D8B030D-6E8A-4147-A177-3AD203B41FA5}">
                      <a16:colId xmlns:a16="http://schemas.microsoft.com/office/drawing/2014/main" val="40720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2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해리포터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괴물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2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라라랜드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3161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14DDAC7-8FBA-4A9A-B92A-FD5C6439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33910"/>
              </p:ext>
            </p:extLst>
          </p:nvPr>
        </p:nvGraphicFramePr>
        <p:xfrm>
          <a:off x="4350490" y="3606865"/>
          <a:ext cx="71250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017">
                  <a:extLst>
                    <a:ext uri="{9D8B030D-6E8A-4147-A177-3AD203B41FA5}">
                      <a16:colId xmlns:a16="http://schemas.microsoft.com/office/drawing/2014/main" val="1229497971"/>
                    </a:ext>
                  </a:extLst>
                </a:gridCol>
                <a:gridCol w="2375017">
                  <a:extLst>
                    <a:ext uri="{9D8B030D-6E8A-4147-A177-3AD203B41FA5}">
                      <a16:colId xmlns:a16="http://schemas.microsoft.com/office/drawing/2014/main" val="3913620110"/>
                    </a:ext>
                  </a:extLst>
                </a:gridCol>
                <a:gridCol w="2375017">
                  <a:extLst>
                    <a:ext uri="{9D8B030D-6E8A-4147-A177-3AD203B41FA5}">
                      <a16:colId xmlns:a16="http://schemas.microsoft.com/office/drawing/2014/main" val="3428383872"/>
                    </a:ext>
                  </a:extLst>
                </a:gridCol>
              </a:tblGrid>
              <a:tr h="30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1811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해리포터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해리포터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해리포터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25969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괴물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괴물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괴물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89764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라라랜드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범죄도시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라라랜드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37016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위플래시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어바웃</a:t>
                      </a:r>
                      <a:r>
                        <a:rPr lang="ko-KR" altLang="en-US" dirty="0"/>
                        <a:t> 타임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8337"/>
                  </a:ext>
                </a:extLst>
              </a:tr>
              <a:tr h="3080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반지의 제왕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7101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8E60675-A084-45C7-AA4D-960EAE710415}"/>
              </a:ext>
            </a:extLst>
          </p:cNvPr>
          <p:cNvSpPr/>
          <p:nvPr/>
        </p:nvSpPr>
        <p:spPr>
          <a:xfrm rot="5400000">
            <a:off x="7662046" y="2870475"/>
            <a:ext cx="501941" cy="71110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DCDAFE-C3E6-4E97-8BA3-A788DB4C50A2}"/>
              </a:ext>
            </a:extLst>
          </p:cNvPr>
          <p:cNvSpPr/>
          <p:nvPr/>
        </p:nvSpPr>
        <p:spPr>
          <a:xfrm>
            <a:off x="4584005" y="5931290"/>
            <a:ext cx="178637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추천해줄 영화가 없음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F54F84-0336-4512-AB03-88FDC34B66AC}"/>
              </a:ext>
            </a:extLst>
          </p:cNvPr>
          <p:cNvSpPr/>
          <p:nvPr/>
        </p:nvSpPr>
        <p:spPr>
          <a:xfrm>
            <a:off x="6722713" y="5959682"/>
            <a:ext cx="233025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더 많이 겹치는 유저가 존재함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6477B-4029-4C9C-B1A9-64C6CE538E38}"/>
              </a:ext>
            </a:extLst>
          </p:cNvPr>
          <p:cNvSpPr/>
          <p:nvPr/>
        </p:nvSpPr>
        <p:spPr>
          <a:xfrm>
            <a:off x="10094175" y="5959682"/>
            <a:ext cx="51078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당첨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9E1C06-DA12-4FE5-9E35-CF00BE2AD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5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48823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Recommendation2 –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다섯 고개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09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7816" y="799704"/>
            <a:ext cx="490008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목적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가지 질문을 통해 사용자의 취향을 파악하여 영화 추천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C9C6566-8B92-4DDA-B3F4-626790DC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40136"/>
              </p:ext>
            </p:extLst>
          </p:nvPr>
        </p:nvGraphicFramePr>
        <p:xfrm>
          <a:off x="683347" y="1754033"/>
          <a:ext cx="6963126" cy="21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42">
                  <a:extLst>
                    <a:ext uri="{9D8B030D-6E8A-4147-A177-3AD203B41FA5}">
                      <a16:colId xmlns:a16="http://schemas.microsoft.com/office/drawing/2014/main" val="3436927539"/>
                    </a:ext>
                  </a:extLst>
                </a:gridCol>
                <a:gridCol w="2321042">
                  <a:extLst>
                    <a:ext uri="{9D8B030D-6E8A-4147-A177-3AD203B41FA5}">
                      <a16:colId xmlns:a16="http://schemas.microsoft.com/office/drawing/2014/main" val="3760804790"/>
                    </a:ext>
                  </a:extLst>
                </a:gridCol>
                <a:gridCol w="2321042">
                  <a:extLst>
                    <a:ext uri="{9D8B030D-6E8A-4147-A177-3AD203B41FA5}">
                      <a16:colId xmlns:a16="http://schemas.microsoft.com/office/drawing/2014/main" val="3721733633"/>
                    </a:ext>
                  </a:extLst>
                </a:gridCol>
              </a:tblGrid>
              <a:tr h="328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장르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상영시간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개봉년도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15748"/>
                  </a:ext>
                </a:extLst>
              </a:tr>
              <a:tr h="411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힙합같은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풍을 좋아한다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쉽게 지루함을 느낀다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투박한 고전영화에도 나름의 매력을 느낀다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68444"/>
                  </a:ext>
                </a:extLst>
              </a:tr>
              <a:tr h="411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상상력이 풍부하다고 생각한다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집중력이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좋은것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같지 않다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오래됐어도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유명한 영화는 찾아본다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39185"/>
                  </a:ext>
                </a:extLst>
              </a:tr>
              <a:tr h="57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일어나지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않을법한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일들을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상상하는것이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재밌다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 영화가 더 여운에 남는다고 생각한다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나는 가끔 부모님은 어떤 영화를 보고 자라셨는지 궁금하다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910638"/>
                  </a:ext>
                </a:extLst>
              </a:tr>
              <a:tr h="411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36709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EF4900E-D3B2-4CAF-A857-93CDD89B885E}"/>
              </a:ext>
            </a:extLst>
          </p:cNvPr>
          <p:cNvSpPr/>
          <p:nvPr/>
        </p:nvSpPr>
        <p:spPr>
          <a:xfrm rot="5400000">
            <a:off x="3846945" y="4226423"/>
            <a:ext cx="501941" cy="71110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06AE5ED-D56F-44AD-84C2-C77A9D0A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92392"/>
              </p:ext>
            </p:extLst>
          </p:nvPr>
        </p:nvGraphicFramePr>
        <p:xfrm>
          <a:off x="899303" y="5355254"/>
          <a:ext cx="63972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08">
                  <a:extLst>
                    <a:ext uri="{9D8B030D-6E8A-4147-A177-3AD203B41FA5}">
                      <a16:colId xmlns:a16="http://schemas.microsoft.com/office/drawing/2014/main" val="766717269"/>
                    </a:ext>
                  </a:extLst>
                </a:gridCol>
                <a:gridCol w="2132408">
                  <a:extLst>
                    <a:ext uri="{9D8B030D-6E8A-4147-A177-3AD203B41FA5}">
                      <a16:colId xmlns:a16="http://schemas.microsoft.com/office/drawing/2014/main" val="3966003632"/>
                    </a:ext>
                  </a:extLst>
                </a:gridCol>
                <a:gridCol w="2132408">
                  <a:extLst>
                    <a:ext uri="{9D8B030D-6E8A-4147-A177-3AD203B41FA5}">
                      <a16:colId xmlns:a16="http://schemas.microsoft.com/office/drawing/2014/main" val="2475721106"/>
                    </a:ext>
                  </a:extLst>
                </a:gridCol>
              </a:tblGrid>
              <a:tr h="20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코미디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액션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r>
                        <a:rPr lang="ko-KR" altLang="en-US" sz="1400" dirty="0"/>
                        <a:t>분 이상 </a:t>
                      </a:r>
                      <a:r>
                        <a:rPr lang="en-US" altLang="ko-KR" sz="1400" dirty="0"/>
                        <a:t>130</a:t>
                      </a:r>
                      <a:r>
                        <a:rPr lang="ko-KR" altLang="en-US" sz="1400" dirty="0"/>
                        <a:t>분 이하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1970</a:t>
                      </a:r>
                      <a:r>
                        <a:rPr lang="ko-KR" altLang="en-US" sz="1400" dirty="0"/>
                        <a:t>년 이전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0701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47CF8A1-4AE7-4367-A808-ED364DED9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"/>
          <a:stretch/>
        </p:blipFill>
        <p:spPr>
          <a:xfrm>
            <a:off x="8438035" y="1754033"/>
            <a:ext cx="2936394" cy="399268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C4CEC50-6751-430F-B4EA-BBF9D329462E}"/>
              </a:ext>
            </a:extLst>
          </p:cNvPr>
          <p:cNvSpPr/>
          <p:nvPr/>
        </p:nvSpPr>
        <p:spPr>
          <a:xfrm>
            <a:off x="7791283" y="3226269"/>
            <a:ext cx="501941" cy="16411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8DF0C3-6CBC-4D72-AB93-CAD56FF49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5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8DF0C3-6CBC-4D72-AB93-CAD56FF49A6F}"/>
              </a:ext>
            </a:extLst>
          </p:cNvPr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1E6239E-2C1C-4865-AE91-64D15BBF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3824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3F1477E-D093-408A-A343-BB65EDC0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53" y="1589477"/>
            <a:ext cx="2800233" cy="15784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98702-25A7-4109-A423-1ADC650C115A}"/>
              </a:ext>
            </a:extLst>
          </p:cNvPr>
          <p:cNvSpPr/>
          <p:nvPr/>
        </p:nvSpPr>
        <p:spPr>
          <a:xfrm>
            <a:off x="3015864" y="3167896"/>
            <a:ext cx="575221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https://eurachacha.netlify.app/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97812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목차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014AFB-59C7-4EFC-8F55-5B0A2ACE323E}"/>
              </a:ext>
            </a:extLst>
          </p:cNvPr>
          <p:cNvSpPr/>
          <p:nvPr/>
        </p:nvSpPr>
        <p:spPr>
          <a:xfrm>
            <a:off x="4185125" y="1589407"/>
            <a:ext cx="4900082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 정보 및 업무 분담 내역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필수 기능에 대한 설명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3A899F-DEFA-408C-8E0D-EAF38AB0B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3934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DBFDB15-C0E0-47C2-A8F9-D708BF22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33" y="3052304"/>
            <a:ext cx="1596518" cy="899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A2E19-080D-4F3E-9D16-E7CE0E838DE4}"/>
              </a:ext>
            </a:extLst>
          </p:cNvPr>
          <p:cNvSpPr/>
          <p:nvPr/>
        </p:nvSpPr>
        <p:spPr>
          <a:xfrm>
            <a:off x="4381951" y="3134341"/>
            <a:ext cx="502461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44546A">
                    <a:lumMod val="75000"/>
                  </a:srgbClr>
                </a:solidFill>
              </a:rPr>
              <a:t>팀원 정보 및 업무 분담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205CD3-E7D1-45C5-A8FB-487121C04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7288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4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56899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조원 소개 및 역할 분담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014AFB-59C7-4EFC-8F55-5B0A2ACE323E}"/>
              </a:ext>
            </a:extLst>
          </p:cNvPr>
          <p:cNvSpPr/>
          <p:nvPr/>
        </p:nvSpPr>
        <p:spPr>
          <a:xfrm>
            <a:off x="8418825" y="2995456"/>
            <a:ext cx="383899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이동환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96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년생 쥐띠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SSAFY 7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 서울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Django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참여율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95%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Vue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참여율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5%</a:t>
            </a:r>
          </a:p>
        </p:txBody>
      </p:sp>
      <p:pic>
        <p:nvPicPr>
          <p:cNvPr id="6" name="Picture 2" descr="Django - 실전코딩">
            <a:extLst>
              <a:ext uri="{FF2B5EF4-FFF2-40B4-BE49-F238E27FC236}">
                <a16:creationId xmlns:a16="http://schemas.microsoft.com/office/drawing/2014/main" id="{8B32DA31-7C6C-4469-9B3D-E72ACC30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76" y="1306824"/>
            <a:ext cx="2639202" cy="148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카카오가 리액트 냅두고 왜 Vue 쓰는지 알려드림 - 코딩애플 온라인 강좌">
            <a:extLst>
              <a:ext uri="{FF2B5EF4-FFF2-40B4-BE49-F238E27FC236}">
                <a16:creationId xmlns:a16="http://schemas.microsoft.com/office/drawing/2014/main" id="{BF3AA913-190A-4881-AB42-E205B3BB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5" y="1355811"/>
            <a:ext cx="2801864" cy="138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A1964B-E785-4C13-BEA3-FB73478C3C54}"/>
              </a:ext>
            </a:extLst>
          </p:cNvPr>
          <p:cNvSpPr/>
          <p:nvPr/>
        </p:nvSpPr>
        <p:spPr>
          <a:xfrm>
            <a:off x="7652150" y="882581"/>
            <a:ext cx="39269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https://github.com/onghwand/fresh-tomatoes-django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AC1466-B9BA-43D6-9DA6-A28617F9DD84}"/>
              </a:ext>
            </a:extLst>
          </p:cNvPr>
          <p:cNvSpPr/>
          <p:nvPr/>
        </p:nvSpPr>
        <p:spPr>
          <a:xfrm>
            <a:off x="506827" y="857903"/>
            <a:ext cx="372842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https://github.com/MoCCo329/fresh-tomatoes-vue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A974B-916C-46AC-ACAB-B0F765D5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372" y="3087933"/>
            <a:ext cx="3028866" cy="29910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00D80-3F2F-46BA-A306-78592BFE11D5}"/>
              </a:ext>
            </a:extLst>
          </p:cNvPr>
          <p:cNvSpPr/>
          <p:nvPr/>
        </p:nvSpPr>
        <p:spPr>
          <a:xfrm>
            <a:off x="4677803" y="6078939"/>
            <a:ext cx="39269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hlinkClick r:id="rId7"/>
              </a:rPr>
              <a:t>https://eurachacha.netlify.app/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71AA8-F0EA-494A-B991-5BF801AF1C69}"/>
              </a:ext>
            </a:extLst>
          </p:cNvPr>
          <p:cNvSpPr/>
          <p:nvPr/>
        </p:nvSpPr>
        <p:spPr>
          <a:xfrm>
            <a:off x="926106" y="2995456"/>
            <a:ext cx="383899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김도현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96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년생 쥐띠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SSAFY 7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 서울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Django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참여율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Vue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참여율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95%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8CF5F8F-2B2A-47CA-A202-ED9FCCA9F650}"/>
              </a:ext>
            </a:extLst>
          </p:cNvPr>
          <p:cNvSpPr/>
          <p:nvPr/>
        </p:nvSpPr>
        <p:spPr>
          <a:xfrm rot="2232466">
            <a:off x="3530677" y="3040405"/>
            <a:ext cx="696286" cy="41002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3939613-926F-43C1-9DBA-64AF91C7BBDD}"/>
              </a:ext>
            </a:extLst>
          </p:cNvPr>
          <p:cNvSpPr/>
          <p:nvPr/>
        </p:nvSpPr>
        <p:spPr>
          <a:xfrm rot="8378569">
            <a:off x="7476807" y="2883630"/>
            <a:ext cx="696286" cy="41002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89F3553-025A-4176-B31B-106B9AE2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7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6484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DBFDB15-C0E0-47C2-A8F9-D708BF22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10" y="3052304"/>
            <a:ext cx="1596518" cy="899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A2E19-080D-4F3E-9D16-E7CE0E838DE4}"/>
              </a:ext>
            </a:extLst>
          </p:cNvPr>
          <p:cNvSpPr/>
          <p:nvPr/>
        </p:nvSpPr>
        <p:spPr>
          <a:xfrm>
            <a:off x="5162128" y="3134341"/>
            <a:ext cx="502461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프로젝트 개요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43226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프로젝트 개요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10469" y="2175852"/>
            <a:ext cx="4900082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기간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05/20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금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~ 05/27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주제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취향을 반영한 영화 추천 및 검색 사이트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-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Kaggle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=&gt;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TMDB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5000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데이터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FDA07-EA54-426F-A294-968F3E87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60" y="1587429"/>
            <a:ext cx="5458692" cy="368314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BE0492-20D2-41D9-AC06-C14FC5C4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6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76799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기술 스택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BE0492-20D2-41D9-AC06-C14FC5C42DF3}"/>
              </a:ext>
            </a:extLst>
          </p:cNvPr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BD50B4FA-AEC1-4A4E-AEE8-99D5AFC83C7A}"/>
              </a:ext>
            </a:extLst>
          </p:cNvPr>
          <p:cNvGrpSpPr/>
          <p:nvPr/>
        </p:nvGrpSpPr>
        <p:grpSpPr>
          <a:xfrm>
            <a:off x="4328515" y="1497369"/>
            <a:ext cx="853702" cy="853702"/>
            <a:chOff x="2564934" y="1641677"/>
            <a:chExt cx="1280553" cy="1280553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4C620246-D2C4-4D54-9851-B9E710E0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4934" y="1641677"/>
              <a:ext cx="1280553" cy="1280553"/>
            </a:xfrm>
            <a:prstGeom prst="rect">
              <a:avLst/>
            </a:prstGeom>
          </p:spPr>
        </p:pic>
      </p:grp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A4384A0C-4345-4A61-A006-AADC339D1F82}"/>
              </a:ext>
            </a:extLst>
          </p:cNvPr>
          <p:cNvGrpSpPr/>
          <p:nvPr/>
        </p:nvGrpSpPr>
        <p:grpSpPr>
          <a:xfrm>
            <a:off x="914690" y="4618952"/>
            <a:ext cx="925929" cy="925929"/>
            <a:chOff x="1402842" y="5411610"/>
            <a:chExt cx="1388893" cy="1388893"/>
          </a:xfrm>
        </p:grpSpPr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0805DCEA-0D30-4D36-8D20-42C045E48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842" y="5411610"/>
              <a:ext cx="1388893" cy="1388893"/>
            </a:xfrm>
            <a:prstGeom prst="rect">
              <a:avLst/>
            </a:prstGeom>
          </p:spPr>
        </p:pic>
      </p:grp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184AF69C-DFA5-4DB7-865C-9B46C08CA613}"/>
              </a:ext>
            </a:extLst>
          </p:cNvPr>
          <p:cNvGrpSpPr/>
          <p:nvPr/>
        </p:nvGrpSpPr>
        <p:grpSpPr>
          <a:xfrm>
            <a:off x="669246" y="1998508"/>
            <a:ext cx="879149" cy="879149"/>
            <a:chOff x="4443000" y="2645246"/>
            <a:chExt cx="1318724" cy="1318724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856250B6-7D79-4C16-A7F3-8136C76FF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000" y="2645246"/>
              <a:ext cx="1318724" cy="1318724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8588D792-866D-4600-B264-CE6E1080365E}"/>
              </a:ext>
            </a:extLst>
          </p:cNvPr>
          <p:cNvGrpSpPr/>
          <p:nvPr/>
        </p:nvGrpSpPr>
        <p:grpSpPr>
          <a:xfrm>
            <a:off x="2332992" y="2139231"/>
            <a:ext cx="879149" cy="838901"/>
            <a:chOff x="4517197" y="4193271"/>
            <a:chExt cx="1251320" cy="1258351"/>
          </a:xfrm>
        </p:grpSpPr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64A8D3C0-CF58-4395-AF38-2654DC347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7197" y="4193271"/>
              <a:ext cx="1251320" cy="1258351"/>
            </a:xfrm>
            <a:prstGeom prst="rect">
              <a:avLst/>
            </a:prstGeom>
          </p:spPr>
        </p:pic>
      </p:grp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923B091E-F764-4F2A-9565-21F25C65A98D}"/>
              </a:ext>
            </a:extLst>
          </p:cNvPr>
          <p:cNvGrpSpPr/>
          <p:nvPr/>
        </p:nvGrpSpPr>
        <p:grpSpPr>
          <a:xfrm>
            <a:off x="4664214" y="2413621"/>
            <a:ext cx="996596" cy="953365"/>
            <a:chOff x="6347088" y="1641677"/>
            <a:chExt cx="1298477" cy="129847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68313D3B-985F-4D1A-BAC6-D166925C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088" y="1641677"/>
              <a:ext cx="1298477" cy="1298477"/>
            </a:xfrm>
            <a:prstGeom prst="rect">
              <a:avLst/>
            </a:prstGeom>
          </p:spPr>
        </p:pic>
      </p:grpSp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111AA680-055B-4FE9-90B1-FAFDA591358E}"/>
              </a:ext>
            </a:extLst>
          </p:cNvPr>
          <p:cNvGrpSpPr/>
          <p:nvPr/>
        </p:nvGrpSpPr>
        <p:grpSpPr>
          <a:xfrm>
            <a:off x="3284335" y="4336264"/>
            <a:ext cx="1114843" cy="1087365"/>
            <a:chOff x="6895090" y="3384370"/>
            <a:chExt cx="1438076" cy="1438076"/>
          </a:xfrm>
        </p:grpSpPr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F175B71A-57DE-4D53-A0DE-39AEF66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5090" y="3384370"/>
              <a:ext cx="1438076" cy="1438076"/>
            </a:xfrm>
            <a:prstGeom prst="rect">
              <a:avLst/>
            </a:prstGeom>
          </p:spPr>
        </p:pic>
      </p:grp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4E548F4D-EF76-4726-88A9-4FD83B74C95A}"/>
              </a:ext>
            </a:extLst>
          </p:cNvPr>
          <p:cNvGrpSpPr/>
          <p:nvPr/>
        </p:nvGrpSpPr>
        <p:grpSpPr>
          <a:xfrm>
            <a:off x="5789691" y="4494991"/>
            <a:ext cx="1576808" cy="747670"/>
            <a:chOff x="6625661" y="5340743"/>
            <a:chExt cx="2365212" cy="1121505"/>
          </a:xfrm>
        </p:grpSpPr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59D0FCFC-4F4B-4A01-A073-6B1DD285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5661" y="5340743"/>
              <a:ext cx="2365212" cy="1121505"/>
            </a:xfrm>
            <a:prstGeom prst="rect">
              <a:avLst/>
            </a:prstGeom>
          </p:spPr>
        </p:pic>
      </p:grp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6086D518-45B6-40DE-AABA-B305CFFDF028}"/>
              </a:ext>
            </a:extLst>
          </p:cNvPr>
          <p:cNvGrpSpPr/>
          <p:nvPr/>
        </p:nvGrpSpPr>
        <p:grpSpPr>
          <a:xfrm>
            <a:off x="5534328" y="1474376"/>
            <a:ext cx="2102273" cy="1354215"/>
            <a:chOff x="293324" y="3309421"/>
            <a:chExt cx="3153409" cy="2031322"/>
          </a:xfrm>
        </p:grpSpPr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1BDDB713-0100-4B35-9591-F03FC1B2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324" y="3309421"/>
              <a:ext cx="3153409" cy="2031322"/>
            </a:xfrm>
            <a:prstGeom prst="rect">
              <a:avLst/>
            </a:prstGeom>
          </p:spPr>
        </p:pic>
      </p:grpSp>
      <p:grpSp>
        <p:nvGrpSpPr>
          <p:cNvPr id="30" name="그룹 1009">
            <a:extLst>
              <a:ext uri="{FF2B5EF4-FFF2-40B4-BE49-F238E27FC236}">
                <a16:creationId xmlns:a16="http://schemas.microsoft.com/office/drawing/2014/main" id="{1D076C2A-CF58-46E1-9DBB-20F3924249F6}"/>
              </a:ext>
            </a:extLst>
          </p:cNvPr>
          <p:cNvGrpSpPr/>
          <p:nvPr/>
        </p:nvGrpSpPr>
        <p:grpSpPr>
          <a:xfrm>
            <a:off x="10425202" y="1460462"/>
            <a:ext cx="909479" cy="723449"/>
            <a:chOff x="2842018" y="6615174"/>
            <a:chExt cx="1364218" cy="1085173"/>
          </a:xfrm>
        </p:grpSpPr>
        <p:pic>
          <p:nvPicPr>
            <p:cNvPr id="31" name="Object 26">
              <a:extLst>
                <a:ext uri="{FF2B5EF4-FFF2-40B4-BE49-F238E27FC236}">
                  <a16:creationId xmlns:a16="http://schemas.microsoft.com/office/drawing/2014/main" id="{C0AA9F2C-9023-4DC9-83B3-4AF8F425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2018" y="6615174"/>
              <a:ext cx="1364218" cy="1085173"/>
            </a:xfrm>
            <a:prstGeom prst="rect">
              <a:avLst/>
            </a:prstGeom>
          </p:spPr>
        </p:pic>
      </p:grpSp>
      <p:grpSp>
        <p:nvGrpSpPr>
          <p:cNvPr id="32" name="그룹 1013">
            <a:extLst>
              <a:ext uri="{FF2B5EF4-FFF2-40B4-BE49-F238E27FC236}">
                <a16:creationId xmlns:a16="http://schemas.microsoft.com/office/drawing/2014/main" id="{A431F613-66B0-4225-91AE-E3EBAD1F5C81}"/>
              </a:ext>
            </a:extLst>
          </p:cNvPr>
          <p:cNvGrpSpPr/>
          <p:nvPr/>
        </p:nvGrpSpPr>
        <p:grpSpPr>
          <a:xfrm>
            <a:off x="10337550" y="2400934"/>
            <a:ext cx="818633" cy="772701"/>
            <a:chOff x="4841157" y="6541296"/>
            <a:chExt cx="1227949" cy="1159051"/>
          </a:xfrm>
        </p:grpSpPr>
        <p:pic>
          <p:nvPicPr>
            <p:cNvPr id="33" name="Object 38">
              <a:extLst>
                <a:ext uri="{FF2B5EF4-FFF2-40B4-BE49-F238E27FC236}">
                  <a16:creationId xmlns:a16="http://schemas.microsoft.com/office/drawing/2014/main" id="{E45916BE-1B07-4DC1-9274-C55F7D908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1157" y="6541296"/>
              <a:ext cx="1227949" cy="1159051"/>
            </a:xfrm>
            <a:prstGeom prst="rect">
              <a:avLst/>
            </a:prstGeom>
          </p:spPr>
        </p:pic>
      </p:grpSp>
      <p:grpSp>
        <p:nvGrpSpPr>
          <p:cNvPr id="34" name="그룹 1014">
            <a:extLst>
              <a:ext uri="{FF2B5EF4-FFF2-40B4-BE49-F238E27FC236}">
                <a16:creationId xmlns:a16="http://schemas.microsoft.com/office/drawing/2014/main" id="{11A7B760-E8E6-4387-8361-2D673B076D68}"/>
              </a:ext>
            </a:extLst>
          </p:cNvPr>
          <p:cNvGrpSpPr/>
          <p:nvPr/>
        </p:nvGrpSpPr>
        <p:grpSpPr>
          <a:xfrm>
            <a:off x="8256229" y="1527728"/>
            <a:ext cx="1933422" cy="588919"/>
            <a:chOff x="3056577" y="5371115"/>
            <a:chExt cx="2900133" cy="883378"/>
          </a:xfrm>
        </p:grpSpPr>
        <p:pic>
          <p:nvPicPr>
            <p:cNvPr id="35" name="Object 41">
              <a:extLst>
                <a:ext uri="{FF2B5EF4-FFF2-40B4-BE49-F238E27FC236}">
                  <a16:creationId xmlns:a16="http://schemas.microsoft.com/office/drawing/2014/main" id="{6DD43017-BB23-47C3-9A1D-473D41573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6577" y="5371115"/>
              <a:ext cx="2900133" cy="883378"/>
            </a:xfrm>
            <a:prstGeom prst="rect">
              <a:avLst/>
            </a:prstGeom>
          </p:spPr>
        </p:pic>
      </p:grpSp>
      <p:grpSp>
        <p:nvGrpSpPr>
          <p:cNvPr id="36" name="그룹 1010">
            <a:extLst>
              <a:ext uri="{FF2B5EF4-FFF2-40B4-BE49-F238E27FC236}">
                <a16:creationId xmlns:a16="http://schemas.microsoft.com/office/drawing/2014/main" id="{601D884A-5C06-4779-A7F3-C42F3A51ADCC}"/>
              </a:ext>
            </a:extLst>
          </p:cNvPr>
          <p:cNvGrpSpPr/>
          <p:nvPr/>
        </p:nvGrpSpPr>
        <p:grpSpPr>
          <a:xfrm>
            <a:off x="8765871" y="5041421"/>
            <a:ext cx="1640036" cy="585564"/>
            <a:chOff x="2520447" y="8368680"/>
            <a:chExt cx="2460054" cy="878346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F85DDF22-244B-4473-AF55-E834EAE1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0447" y="8368680"/>
              <a:ext cx="2460054" cy="878346"/>
            </a:xfrm>
            <a:prstGeom prst="rect">
              <a:avLst/>
            </a:prstGeom>
          </p:spPr>
        </p:pic>
      </p:grpSp>
      <p:grpSp>
        <p:nvGrpSpPr>
          <p:cNvPr id="38" name="그룹 1012">
            <a:extLst>
              <a:ext uri="{FF2B5EF4-FFF2-40B4-BE49-F238E27FC236}">
                <a16:creationId xmlns:a16="http://schemas.microsoft.com/office/drawing/2014/main" id="{02D40184-1E4A-4A0F-B14F-4966E8052463}"/>
              </a:ext>
            </a:extLst>
          </p:cNvPr>
          <p:cNvGrpSpPr/>
          <p:nvPr/>
        </p:nvGrpSpPr>
        <p:grpSpPr>
          <a:xfrm>
            <a:off x="10012454" y="3822508"/>
            <a:ext cx="1634107" cy="1225580"/>
            <a:chOff x="6539713" y="7808220"/>
            <a:chExt cx="2451160" cy="1838370"/>
          </a:xfrm>
        </p:grpSpPr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EB36C9D3-C2FF-4F92-86D1-5A71D286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39713" y="7808220"/>
              <a:ext cx="2451160" cy="1838370"/>
            </a:xfrm>
            <a:prstGeom prst="rect">
              <a:avLst/>
            </a:prstGeom>
          </p:spPr>
        </p:pic>
      </p:grpSp>
      <p:grpSp>
        <p:nvGrpSpPr>
          <p:cNvPr id="40" name="그룹 1011">
            <a:extLst>
              <a:ext uri="{FF2B5EF4-FFF2-40B4-BE49-F238E27FC236}">
                <a16:creationId xmlns:a16="http://schemas.microsoft.com/office/drawing/2014/main" id="{22F1A5B8-7708-4B05-98B1-2B048E410C66}"/>
              </a:ext>
            </a:extLst>
          </p:cNvPr>
          <p:cNvGrpSpPr/>
          <p:nvPr/>
        </p:nvGrpSpPr>
        <p:grpSpPr>
          <a:xfrm>
            <a:off x="8261136" y="2474636"/>
            <a:ext cx="1948905" cy="476505"/>
            <a:chOff x="6625661" y="7232945"/>
            <a:chExt cx="2923358" cy="714758"/>
          </a:xfrm>
        </p:grpSpPr>
        <p:pic>
          <p:nvPicPr>
            <p:cNvPr id="41" name="Object 32">
              <a:extLst>
                <a:ext uri="{FF2B5EF4-FFF2-40B4-BE49-F238E27FC236}">
                  <a16:creationId xmlns:a16="http://schemas.microsoft.com/office/drawing/2014/main" id="{3C8DA450-8A4E-4DF5-AAF3-088F0C527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5661" y="7232945"/>
              <a:ext cx="2923358" cy="71475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4841F0-5EE3-4B30-8A08-7DD8FBA504CD}"/>
              </a:ext>
            </a:extLst>
          </p:cNvPr>
          <p:cNvGrpSpPr/>
          <p:nvPr/>
        </p:nvGrpSpPr>
        <p:grpSpPr>
          <a:xfrm>
            <a:off x="4159563" y="1059534"/>
            <a:ext cx="3367281" cy="2341082"/>
            <a:chOff x="12199099" y="1077855"/>
            <a:chExt cx="3367281" cy="234108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7FF9F00-A289-4007-82D1-CD99180475D1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C48541-175C-4FAD-84C9-59DB7468752B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언어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841FA91-F276-4FAE-A319-4B936CD0D66E}"/>
              </a:ext>
            </a:extLst>
          </p:cNvPr>
          <p:cNvGrpSpPr/>
          <p:nvPr/>
        </p:nvGrpSpPr>
        <p:grpSpPr>
          <a:xfrm>
            <a:off x="345995" y="1036963"/>
            <a:ext cx="3367281" cy="2341082"/>
            <a:chOff x="12199099" y="1077855"/>
            <a:chExt cx="3367281" cy="234108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312621F-9855-42E7-B885-F12CEEE9843C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59F4F1-0787-4089-9ED3-0B488E87267A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협업툴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3BF6D86-9CF5-4FBD-85CB-D5EE3AAA852D}"/>
              </a:ext>
            </a:extLst>
          </p:cNvPr>
          <p:cNvGrpSpPr/>
          <p:nvPr/>
        </p:nvGrpSpPr>
        <p:grpSpPr>
          <a:xfrm>
            <a:off x="5112743" y="3588480"/>
            <a:ext cx="2691315" cy="2341082"/>
            <a:chOff x="12199099" y="1077855"/>
            <a:chExt cx="3367281" cy="234108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591DDA3-F240-451F-AC8D-9D27A687480C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7C75289-44C9-4AD0-AF8A-63B6F735B936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데이터베이스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3C3CBFA-F0D6-48D7-8FF1-FE2D5E75C73B}"/>
              </a:ext>
            </a:extLst>
          </p:cNvPr>
          <p:cNvGrpSpPr/>
          <p:nvPr/>
        </p:nvGrpSpPr>
        <p:grpSpPr>
          <a:xfrm>
            <a:off x="8328814" y="3573849"/>
            <a:ext cx="3367281" cy="2341082"/>
            <a:chOff x="12199099" y="1077855"/>
            <a:chExt cx="3367281" cy="234108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D148F91-344E-47ED-870E-CDAD36EF0780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3C6AB9-FE29-4126-9302-9486FCF3A75F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배포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72BFEBF-CD41-4B95-82D0-79E177DE6104}"/>
              </a:ext>
            </a:extLst>
          </p:cNvPr>
          <p:cNvGrpSpPr/>
          <p:nvPr/>
        </p:nvGrpSpPr>
        <p:grpSpPr>
          <a:xfrm>
            <a:off x="2673397" y="3600069"/>
            <a:ext cx="2255353" cy="2341082"/>
            <a:chOff x="12199099" y="1077855"/>
            <a:chExt cx="3367281" cy="234108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B234D1A-77C3-4BDF-8455-E8D3786D5354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F122F77-D6B4-4DD9-8062-60DB37803D42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백엔드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A6215E-B25D-460E-B654-4CCD04DC1578}"/>
              </a:ext>
            </a:extLst>
          </p:cNvPr>
          <p:cNvGrpSpPr/>
          <p:nvPr/>
        </p:nvGrpSpPr>
        <p:grpSpPr>
          <a:xfrm>
            <a:off x="345995" y="3600484"/>
            <a:ext cx="2033214" cy="2341082"/>
            <a:chOff x="12199099" y="1077855"/>
            <a:chExt cx="3367281" cy="234108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DB5BFA5-C974-4CD3-927D-FF0EA5D5A557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A562769-5434-451C-AFE6-E2865192883F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프론트엔드</a:t>
              </a:r>
              <a:endParaRPr lang="ko-KR" altLang="en-US" sz="14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EC3658-BB32-4EDF-B93D-AF1BE05B50CF}"/>
              </a:ext>
            </a:extLst>
          </p:cNvPr>
          <p:cNvGrpSpPr/>
          <p:nvPr/>
        </p:nvGrpSpPr>
        <p:grpSpPr>
          <a:xfrm>
            <a:off x="8008417" y="972134"/>
            <a:ext cx="3367281" cy="2341082"/>
            <a:chOff x="12199099" y="1077855"/>
            <a:chExt cx="3367281" cy="2341082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70550D1-133C-4AAD-B053-AFF7C865B175}"/>
                </a:ext>
              </a:extLst>
            </p:cNvPr>
            <p:cNvSpPr/>
            <p:nvPr/>
          </p:nvSpPr>
          <p:spPr>
            <a:xfrm>
              <a:off x="12199099" y="1300294"/>
              <a:ext cx="3367281" cy="21186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38181D-32D0-45C5-9DCE-4230838214B2}"/>
                </a:ext>
              </a:extLst>
            </p:cNvPr>
            <p:cNvSpPr/>
            <p:nvPr/>
          </p:nvSpPr>
          <p:spPr>
            <a:xfrm>
              <a:off x="13029609" y="1077855"/>
              <a:ext cx="1813668" cy="408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디자인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1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0DBFDB15-C0E0-47C2-A8F9-D708BF22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26" y="3052304"/>
            <a:ext cx="1596518" cy="899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A2E19-080D-4F3E-9D16-E7CE0E838DE4}"/>
              </a:ext>
            </a:extLst>
          </p:cNvPr>
          <p:cNvSpPr/>
          <p:nvPr/>
        </p:nvSpPr>
        <p:spPr>
          <a:xfrm>
            <a:off x="5531244" y="3134341"/>
            <a:ext cx="502461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모델링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B8CA35-1257-4392-814C-74453672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7288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23954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프로토타입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32232" y="1277699"/>
            <a:ext cx="10471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</a:rPr>
              <a:t>FIGMA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EDD6AB-0025-4696-ABB3-8B22F64C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4"/>
          <a:stretch/>
        </p:blipFill>
        <p:spPr bwMode="auto">
          <a:xfrm>
            <a:off x="636210" y="2100519"/>
            <a:ext cx="4695055" cy="391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F8167-3AB8-4402-8281-4C56213F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3" y="2100519"/>
            <a:ext cx="5100241" cy="38403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463D21-EC56-4CEA-8BAA-2503F4EE40C9}"/>
              </a:ext>
            </a:extLst>
          </p:cNvPr>
          <p:cNvSpPr/>
          <p:nvPr/>
        </p:nvSpPr>
        <p:spPr>
          <a:xfrm>
            <a:off x="5785182" y="3703348"/>
            <a:ext cx="501941" cy="71110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D8B73-3AC9-4913-9D4B-7398AF600C40}"/>
              </a:ext>
            </a:extLst>
          </p:cNvPr>
          <p:cNvSpPr/>
          <p:nvPr/>
        </p:nvSpPr>
        <p:spPr>
          <a:xfrm>
            <a:off x="8631131" y="1277699"/>
            <a:ext cx="10471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</a:rPr>
              <a:t>LUCID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3620DCB-6CDC-4481-88AE-F93091F0A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417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EURACHACHA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22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445</Words>
  <Application>Microsoft Office PowerPoint</Application>
  <PresentationFormat>와이드스크린</PresentationFormat>
  <Paragraphs>173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이동환</cp:lastModifiedBy>
  <cp:revision>33</cp:revision>
  <dcterms:created xsi:type="dcterms:W3CDTF">2020-05-08T02:50:41Z</dcterms:created>
  <dcterms:modified xsi:type="dcterms:W3CDTF">2022-05-26T14:38:09Z</dcterms:modified>
</cp:coreProperties>
</file>