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345" r:id="rId5"/>
    <p:sldId id="382" r:id="rId6"/>
  </p:sldIdLst>
  <p:sldSz cx="12192000" cy="6858000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A4A7"/>
    <a:srgbClr val="D59F0F"/>
    <a:srgbClr val="C69200"/>
    <a:srgbClr val="339933"/>
    <a:srgbClr val="8A704D"/>
    <a:srgbClr val="002060"/>
    <a:srgbClr val="161C56"/>
    <a:srgbClr val="E9E9E9"/>
    <a:srgbClr val="7D7D7D"/>
    <a:srgbClr val="F2DC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220" autoAdjust="0"/>
    <p:restoredTop sz="69535" autoAdjust="0"/>
  </p:normalViewPr>
  <p:slideViewPr>
    <p:cSldViewPr>
      <p:cViewPr varScale="1">
        <p:scale>
          <a:sx n="80" d="100"/>
          <a:sy n="80" d="100"/>
        </p:scale>
        <p:origin x="1092" y="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331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B7C6C1-58CA-4905-AEDC-9C13740575B8}" type="datetimeFigureOut">
              <a:rPr lang="en-SG" smtClean="0"/>
              <a:t>16/4/2020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042921-5E95-42E7-81BE-0A3E682E96D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4060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D53CA56-7B18-46F1-B7FE-D2358B15BC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41335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 userDrawn="1"/>
        </p:nvGrpSpPr>
        <p:grpSpPr>
          <a:xfrm>
            <a:off x="0" y="152400"/>
            <a:ext cx="12192000" cy="1268414"/>
            <a:chOff x="0" y="152399"/>
            <a:chExt cx="9144000" cy="1268414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152399"/>
              <a:ext cx="9144000" cy="12684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5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384452" y="197489"/>
              <a:ext cx="2564585" cy="1025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Straight Connector 7"/>
            <p:cNvCxnSpPr/>
            <p:nvPr userDrawn="1"/>
          </p:nvCxnSpPr>
          <p:spPr bwMode="auto">
            <a:xfrm>
              <a:off x="0" y="1420813"/>
              <a:ext cx="9144000" cy="0"/>
            </a:xfrm>
            <a:prstGeom prst="line">
              <a:avLst/>
            </a:prstGeom>
            <a:ln w="28575">
              <a:solidFill>
                <a:srgbClr val="C692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22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1456272" y="5209273"/>
            <a:ext cx="10363200" cy="646331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r">
              <a:defRPr lang="en-US" altLang="en-US" noProof="0" dirty="0" smtClean="0"/>
            </a:lvl1pPr>
          </a:lstStyle>
          <a:p>
            <a:pPr lvl="0"/>
            <a:r>
              <a:rPr lang="en-US" altLang="en-US" noProof="0" dirty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456272" y="5883275"/>
            <a:ext cx="10363200" cy="400110"/>
          </a:xfrm>
        </p:spPr>
        <p:txBody>
          <a:bodyPr/>
          <a:lstStyle>
            <a:lvl1pPr marL="0" indent="0" algn="r">
              <a:buFontTx/>
              <a:buNone/>
              <a:defRPr sz="2000" b="1"/>
            </a:lvl1pPr>
          </a:lstStyle>
          <a:p>
            <a:pPr lvl="0"/>
            <a:r>
              <a:rPr lang="en-US" alt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14022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136613"/>
            <a:ext cx="11074400" cy="584775"/>
          </a:xfrm>
        </p:spPr>
        <p:txBody>
          <a:bodyPr/>
          <a:lstStyle>
            <a:lvl1pPr algn="ctr">
              <a:defRPr sz="3200"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01743C-E2D0-4F23-9ADE-FF21A9026E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5003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3136614"/>
            <a:ext cx="10363200" cy="5847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721388"/>
            <a:ext cx="10363200" cy="400110"/>
          </a:xfrm>
        </p:spPr>
        <p:txBody>
          <a:bodyPr anchor="t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26556C-EC84-4ECE-8191-F1FF3A7E99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90500" y="914400"/>
            <a:ext cx="118110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172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A19D8-1474-485E-AF0B-775079405A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6105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95400"/>
            <a:ext cx="5384800" cy="12003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95400"/>
            <a:ext cx="5384800" cy="12003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DE52A5-A620-486A-A1C9-54A6C6F43B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5315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95835"/>
            <a:ext cx="10972800" cy="64633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13210"/>
            <a:ext cx="5386917" cy="4616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116339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713210"/>
            <a:ext cx="5389033" cy="4616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116339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DF6E45-423C-46C5-BE72-11896EEDA7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1618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8BFDDE-7429-4330-9721-C945C33BC4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5013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98648"/>
            <a:ext cx="8305800" cy="584775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1143000"/>
            <a:ext cx="8305800" cy="37448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SG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483423"/>
            <a:ext cx="8305800" cy="3077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8E65BF-B260-4E60-AEEB-8FAAD58152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5700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7497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8125" y="177722"/>
            <a:ext cx="2508509" cy="752552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317212"/>
            <a:ext cx="110744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95400"/>
            <a:ext cx="10972800" cy="1828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</a:t>
            </a:r>
            <a:r>
              <a:rPr lang="en-US" altLang="en-US" dirty="0" smtClean="0"/>
              <a:t>level</a:t>
            </a:r>
          </a:p>
          <a:p>
            <a:pPr lvl="3"/>
            <a:r>
              <a:rPr lang="en-US" altLang="en-US" dirty="0" smtClean="0"/>
              <a:t>Forth level</a:t>
            </a:r>
          </a:p>
          <a:p>
            <a:pPr lvl="4"/>
            <a:r>
              <a:rPr lang="en-US" altLang="en-US" dirty="0" smtClean="0"/>
              <a:t>Fifth level</a:t>
            </a:r>
            <a:endParaRPr lang="en-US" alt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35200" y="6553200"/>
            <a:ext cx="7010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8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64800" y="6629400"/>
            <a:ext cx="17272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/>
            </a:lvl1pPr>
          </a:lstStyle>
          <a:p>
            <a:pPr>
              <a:defRPr/>
            </a:pPr>
            <a:fld id="{9FA06296-E828-4FE7-87D7-F0BB5EA786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23850" y="990600"/>
            <a:ext cx="11544300" cy="0"/>
          </a:xfrm>
          <a:prstGeom prst="line">
            <a:avLst/>
          </a:prstGeom>
          <a:ln>
            <a:solidFill>
              <a:srgbClr val="D59F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89" r:id="rId2"/>
    <p:sldLayoutId id="2147483886" r:id="rId3"/>
    <p:sldLayoutId id="2147483885" r:id="rId4"/>
    <p:sldLayoutId id="2147483887" r:id="rId5"/>
    <p:sldLayoutId id="2147483888" r:id="rId6"/>
    <p:sldLayoutId id="2147483890" r:id="rId7"/>
    <p:sldLayoutId id="2147483892" r:id="rId8"/>
    <p:sldLayoutId id="2147483896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69200"/>
          </a:solidFill>
          <a:latin typeface="Century Gothic" panose="020B050202020202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800" baseline="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114B17-7EAB-8F44-9EB3-92CFDF68A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200400"/>
            <a:ext cx="10820400" cy="584775"/>
          </a:xfrm>
        </p:spPr>
        <p:txBody>
          <a:bodyPr/>
          <a:lstStyle/>
          <a:p>
            <a:pPr algn="ctr"/>
            <a:r>
              <a:rPr lang="en-GB" dirty="0"/>
              <a:t>Voice </a:t>
            </a:r>
            <a:r>
              <a:rPr lang="en-GB" dirty="0" smtClean="0"/>
              <a:t>fingerprinting for authentication</a:t>
            </a:r>
            <a:endParaRPr lang="en-S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594B06-AD0E-7947-BB57-B268C9D4A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1100" y="3962400"/>
            <a:ext cx="9829800" cy="1138773"/>
          </a:xfrm>
        </p:spPr>
        <p:txBody>
          <a:bodyPr/>
          <a:lstStyle/>
          <a:p>
            <a:pPr algn="ctr"/>
            <a:r>
              <a:rPr lang="en-US" b="1" dirty="0" smtClean="0"/>
              <a:t>Created By: </a:t>
            </a:r>
            <a:r>
              <a:rPr lang="en-GB" b="1" dirty="0" smtClean="0"/>
              <a:t>Ong Koon Han </a:t>
            </a:r>
          </a:p>
          <a:p>
            <a:pPr algn="ctr"/>
            <a:r>
              <a:rPr lang="en-GB" b="1" dirty="0" smtClean="0"/>
              <a:t>For Deep Learning Jumpstart Workshop</a:t>
            </a:r>
          </a:p>
          <a:p>
            <a:pPr algn="ctr"/>
            <a:r>
              <a:rPr lang="en-GB" b="1" dirty="0" smtClean="0">
                <a:solidFill>
                  <a:schemeClr val="bg1">
                    <a:lumMod val="50000"/>
                  </a:schemeClr>
                </a:solidFill>
              </a:rPr>
              <a:t>(koonhan.ong.sg@gmail.com)</a:t>
            </a:r>
            <a:endParaRPr lang="en-GB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AF11C0-624B-D740-A790-ADBD9BF18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01743C-E2D0-4F23-9ADE-FF21A9026E15}" type="slidenum">
              <a:rPr lang="en-US" altLang="en-US" smtClean="0"/>
              <a:pPr>
                <a:defRPr/>
              </a:pPr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0277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702"/>
    </mc:Choice>
    <mc:Fallback xmlns="">
      <p:transition spd="slow" advTm="13702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114B17-7EAB-8F44-9EB3-92CFDF68A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Notes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594F2FF-0A29-B34F-9E05-209324176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3490186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project walkthrough </a:t>
            </a:r>
            <a:r>
              <a:rPr lang="en-US" dirty="0" smtClean="0"/>
              <a:t>can be found </a:t>
            </a:r>
            <a:r>
              <a:rPr lang="en-US" dirty="0"/>
              <a:t>in </a:t>
            </a:r>
            <a:r>
              <a:rPr lang="en-US" b="1" dirty="0" smtClean="0"/>
              <a:t>project_description.pptx</a:t>
            </a:r>
            <a:endParaRPr lang="en-US" b="1" dirty="0" smtClean="0"/>
          </a:p>
          <a:p>
            <a:r>
              <a:rPr lang="en-US" b="1" dirty="0" smtClean="0"/>
              <a:t>Notebooks </a:t>
            </a:r>
            <a:r>
              <a:rPr lang="en-US" dirty="0" smtClean="0"/>
              <a:t>and </a:t>
            </a:r>
            <a:r>
              <a:rPr lang="en-US" b="1" dirty="0" smtClean="0"/>
              <a:t>Python scripts </a:t>
            </a:r>
            <a:r>
              <a:rPr lang="en-US" dirty="0" smtClean="0"/>
              <a:t>used for the project can be found in </a:t>
            </a:r>
            <a:r>
              <a:rPr lang="en-US" b="1" dirty="0" smtClean="0"/>
              <a:t>scripts/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Do not re-run the notebooks</a:t>
            </a:r>
          </a:p>
          <a:p>
            <a:pPr lvl="1"/>
            <a:r>
              <a:rPr lang="en-US" dirty="0" smtClean="0"/>
              <a:t>The project was run on a local machine (not on </a:t>
            </a:r>
            <a:r>
              <a:rPr lang="en-US" dirty="0" err="1" smtClean="0"/>
              <a:t>colab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 training data is too big to fit on Google Drive (56GB)</a:t>
            </a:r>
          </a:p>
          <a:p>
            <a:pPr lvl="2"/>
            <a:r>
              <a:rPr lang="en-US" dirty="0" smtClean="0"/>
              <a:t>Raw audio files (36GB)</a:t>
            </a:r>
          </a:p>
          <a:p>
            <a:pPr lvl="2"/>
            <a:r>
              <a:rPr lang="en-US" dirty="0" smtClean="0"/>
              <a:t>Transformed audio spectrograms (20GB)</a:t>
            </a:r>
            <a:endParaRPr lang="en-US" dirty="0" smtClean="0"/>
          </a:p>
          <a:p>
            <a:pPr lvl="1"/>
            <a:r>
              <a:rPr lang="en-US" dirty="0" smtClean="0"/>
              <a:t>Keep the notebooks as it is to preserve the training outputs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</a:p>
          <a:p>
            <a:r>
              <a:rPr lang="en-US" b="1" dirty="0" smtClean="0"/>
              <a:t>Model files </a:t>
            </a:r>
            <a:r>
              <a:rPr lang="en-US" dirty="0" smtClean="0"/>
              <a:t>from training can be found in </a:t>
            </a:r>
            <a:r>
              <a:rPr lang="en-US" b="1" dirty="0" smtClean="0"/>
              <a:t>scripts/</a:t>
            </a:r>
            <a:r>
              <a:rPr lang="en-US" b="1" dirty="0" err="1" smtClean="0"/>
              <a:t>model_examples</a:t>
            </a:r>
            <a:endParaRPr lang="en-US" b="1" dirty="0" smtClean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AF11C0-624B-D740-A790-ADBD9BF18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01743C-E2D0-4F23-9ADE-FF21A9026E15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1591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574"/>
    </mc:Choice>
    <mc:Fallback xmlns="">
      <p:transition spd="slow" advTm="21574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6AD1B51FFACD45B62528B91A79C429" ma:contentTypeVersion="10" ma:contentTypeDescription="Create a new document." ma:contentTypeScope="" ma:versionID="e828ba0faaf2cc806423a5a5c0c62d95">
  <xsd:schema xmlns:xsd="http://www.w3.org/2001/XMLSchema" xmlns:xs="http://www.w3.org/2001/XMLSchema" xmlns:p="http://schemas.microsoft.com/office/2006/metadata/properties" xmlns:ns2="1b6a39ee-1380-4096-9882-8248104ba7f7" xmlns:ns3="4604cec2-e769-4190-9d56-5d48f74b6442" targetNamespace="http://schemas.microsoft.com/office/2006/metadata/properties" ma:root="true" ma:fieldsID="69378bfb00cc8fac5b4194b015c4ef7e" ns2:_="" ns3:_="">
    <xsd:import namespace="1b6a39ee-1380-4096-9882-8248104ba7f7"/>
    <xsd:import namespace="4604cec2-e769-4190-9d56-5d48f74b644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6a39ee-1380-4096-9882-8248104ba7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04cec2-e769-4190-9d56-5d48f74b6442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7604F64-8C73-4F0A-859F-D0F698CA11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6a39ee-1380-4096-9882-8248104ba7f7"/>
    <ds:schemaRef ds:uri="4604cec2-e769-4190-9d56-5d48f74b64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9C4CC1F-772F-473C-B5E8-FFA6864DF36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CBBAFE4-31A2-4C15-860D-000A6A6238D1}">
  <ds:schemaRefs>
    <ds:schemaRef ds:uri="http://purl.org/dc/terms/"/>
    <ds:schemaRef ds:uri="1b6a39ee-1380-4096-9882-8248104ba7f7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4604cec2-e769-4190-9d56-5d48f74b6442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12473</TotalTime>
  <Words>108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Default Design</vt:lpstr>
      <vt:lpstr>Voice fingerprinting for authentication</vt:lpstr>
      <vt:lpstr>Important Notes</vt:lpstr>
    </vt:vector>
  </TitlesOfParts>
  <Company>SMU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Elvin NG Pei Xiong; Aaron LEE Kwang Siong</dc:creator>
  <cp:lastModifiedBy>Koonhan</cp:lastModifiedBy>
  <cp:revision>1932</cp:revision>
  <cp:lastPrinted>2016-08-03T09:30:22Z</cp:lastPrinted>
  <dcterms:created xsi:type="dcterms:W3CDTF">2005-05-18T03:13:04Z</dcterms:created>
  <dcterms:modified xsi:type="dcterms:W3CDTF">2020-04-16T08:32:34Z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e756f9c-e3e7-4810-90da-ea6bfb97c434_Enabled">
    <vt:lpwstr>True</vt:lpwstr>
  </property>
  <property fmtid="{D5CDD505-2E9C-101B-9397-08002B2CF9AE}" pid="3" name="MSIP_Label_1e756f9c-e3e7-4810-90da-ea6bfb97c434_SiteId">
    <vt:lpwstr>c98a79ca-5a9a-4791-a243-f06afd67464d</vt:lpwstr>
  </property>
  <property fmtid="{D5CDD505-2E9C-101B-9397-08002B2CF9AE}" pid="4" name="MSIP_Label_1e756f9c-e3e7-4810-90da-ea6bfb97c434_Ref">
    <vt:lpwstr>https://api.informationprotection.azure.com/api/c98a79ca-5a9a-4791-a243-f06afd67464d</vt:lpwstr>
  </property>
  <property fmtid="{D5CDD505-2E9C-101B-9397-08002B2CF9AE}" pid="5" name="MSIP_Label_1e756f9c-e3e7-4810-90da-ea6bfb97c434_SetBy">
    <vt:lpwstr>aaronlee@smu.edu.sg</vt:lpwstr>
  </property>
  <property fmtid="{D5CDD505-2E9C-101B-9397-08002B2CF9AE}" pid="6" name="MSIP_Label_1e756f9c-e3e7-4810-90da-ea6bfb97c434_SetDate">
    <vt:lpwstr>2017-09-29T10:46:06.3845235+08:00</vt:lpwstr>
  </property>
  <property fmtid="{D5CDD505-2E9C-101B-9397-08002B2CF9AE}" pid="7" name="MSIP_Label_1e756f9c-e3e7-4810-90da-ea6bfb97c434_Name">
    <vt:lpwstr>Unrestricted</vt:lpwstr>
  </property>
  <property fmtid="{D5CDD505-2E9C-101B-9397-08002B2CF9AE}" pid="8" name="MSIP_Label_1e756f9c-e3e7-4810-90da-ea6bfb97c434_Application">
    <vt:lpwstr>Microsoft Azure Information Protection</vt:lpwstr>
  </property>
  <property fmtid="{D5CDD505-2E9C-101B-9397-08002B2CF9AE}" pid="9" name="MSIP_Label_1e756f9c-e3e7-4810-90da-ea6bfb97c434_Extended_MSFT_Method">
    <vt:lpwstr>Manual</vt:lpwstr>
  </property>
  <property fmtid="{D5CDD505-2E9C-101B-9397-08002B2CF9AE}" pid="10" name="Sensitivity">
    <vt:lpwstr>Unrestricted</vt:lpwstr>
  </property>
  <property fmtid="{D5CDD505-2E9C-101B-9397-08002B2CF9AE}" pid="11" name="ContentTypeId">
    <vt:lpwstr>0x0101000C6AD1B51FFACD45B62528B91A79C429</vt:lpwstr>
  </property>
  <property fmtid="{D5CDD505-2E9C-101B-9397-08002B2CF9AE}" pid="12" name="Order">
    <vt:r8>100</vt:r8>
  </property>
</Properties>
</file>