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Average"/>
      <p:regular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FD70DD-EC18-488C-B1A2-FED16C480183}">
  <a:tblStyle styleId="{0AFD70DD-EC18-488C-B1A2-FED16C4801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eeexplore.ieee.org/stamp/stamp.jsp?arnumber=8922599"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eeexplore.ieee.org/stamp/stamp.jsp?arnumber=8922599"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0433dd929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0433dd929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0433dd92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0433dd92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433dd92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433dd92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American Politics </a:t>
            </a:r>
            <a:endParaRPr/>
          </a:p>
          <a:p>
            <a:pPr indent="-298450" lvl="0" marL="457200" rtl="0" algn="l">
              <a:spcBef>
                <a:spcPts val="0"/>
              </a:spcBef>
              <a:spcAft>
                <a:spcPts val="0"/>
              </a:spcAft>
              <a:buSzPts val="1100"/>
              <a:buChar char="●"/>
            </a:pPr>
            <a:r>
              <a:rPr lang="en-GB"/>
              <a:t>Bias of dataset towards tweets from the united states </a:t>
            </a:r>
            <a:endParaRPr/>
          </a:p>
          <a:p>
            <a:pPr indent="-298450" lvl="0" marL="457200" rtl="0" algn="l">
              <a:spcBef>
                <a:spcPts val="0"/>
              </a:spcBef>
              <a:spcAft>
                <a:spcPts val="0"/>
              </a:spcAft>
              <a:buSzPts val="1100"/>
              <a:buChar char="●"/>
            </a:pPr>
            <a:r>
              <a:rPr lang="en-GB"/>
              <a:t>URL Tags replaces the urls in the tweets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433dd929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433dd929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Captures geopolitical usage of the words </a:t>
            </a:r>
            <a:endParaRPr/>
          </a:p>
          <a:p>
            <a:pPr indent="-298450" lvl="0" marL="457200" rtl="0" algn="l">
              <a:spcBef>
                <a:spcPts val="0"/>
              </a:spcBef>
              <a:spcAft>
                <a:spcPts val="0"/>
              </a:spcAft>
              <a:buSzPts val="1100"/>
              <a:buChar char="●"/>
            </a:pPr>
            <a:r>
              <a:rPr lang="en-GB"/>
              <a:t>Representation of American politics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433dd929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433dd92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Captures geopolitical usage of the words </a:t>
            </a:r>
            <a:endParaRPr/>
          </a:p>
          <a:p>
            <a:pPr indent="-298450" lvl="0" marL="457200" rtl="0" algn="l">
              <a:spcBef>
                <a:spcPts val="0"/>
              </a:spcBef>
              <a:spcAft>
                <a:spcPts val="0"/>
              </a:spcAft>
              <a:buSzPts val="1100"/>
              <a:buChar char="●"/>
            </a:pPr>
            <a:r>
              <a:rPr lang="en-GB"/>
              <a:t>Representation of American politics </a:t>
            </a:r>
            <a:endParaRPr/>
          </a:p>
          <a:p>
            <a:pPr indent="-298450" lvl="0" marL="457200" rtl="0" algn="l">
              <a:spcBef>
                <a:spcPts val="0"/>
              </a:spcBef>
              <a:spcAft>
                <a:spcPts val="0"/>
              </a:spcAft>
              <a:buSzPts val="1100"/>
              <a:buChar char="●"/>
            </a:pPr>
            <a:r>
              <a:rPr lang="en-GB"/>
              <a:t>Useful for stopword inclusion for subtask b and 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0433dd929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0433dd929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SMOTE synthesises new minority instances between existing minority instances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0433dd929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0433dd929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Given that by this step the spelling of the words had been corrected, we felt that Lemmatization was the better choice. This was especially so as Lemmatization would generate words that are from the actual language, for instance, in Stemming ‘ponies’ would become ‘poni’ but by Lemmatizing, we would get ‘pony’. The typical challenge for Lemmatization is in developing the Lemmatizer, but as we were dealing with tweets in English, we could tap on existing Lemmatizers such as the one present in the NLTK library.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0433dd929_4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0433dd929_4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Given that by this step the spelling of the words had been corrected, we felt that Lemmatization was the better choice. This was especially so as Lemmatization would generate words that are from the actual language, for instance, in Stemming ‘ponies’ would become ‘poni’ but by Lemmatizing, we would get ‘pony’. The typical challenge for Lemmatization is in developing the Lemmatizer, but as we were dealing with tweets in English, we could tap on existing Lemmatizers such as the one present in the NLTK library.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Actually emojis quite useful</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0433dd929_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0433dd929_4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Given that by this step the spelling of the words had been corrected, we felt that Lemmatization was the better choice. This was especially so as Lemmatization would generate words that are from the actual language, for instance, in Stemming ‘ponies’ would become ‘poni’ but by Lemmatizing, we would get ‘pony’. The typical challenge for Lemmatization is in developing the Lemmatizer, but as we were dealing with tweets in English, we could tap on existing Lemmatizers such as the one present in the NLTK library.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045521c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045521c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0433dd92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0433dd92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bcc6974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bcc6974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0433dd92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0433dd92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45521c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045521c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300">
                <a:latin typeface="Average"/>
                <a:ea typeface="Average"/>
                <a:cs typeface="Average"/>
                <a:sym typeface="Average"/>
              </a:rPr>
              <a:t>Chose a value of k=10 for cro</a:t>
            </a:r>
            <a:r>
              <a:rPr lang="en-GB" sz="1300">
                <a:latin typeface="Average"/>
                <a:ea typeface="Average"/>
                <a:cs typeface="Average"/>
                <a:sym typeface="Average"/>
              </a:rPr>
              <a:t>ss validation as it has been found through experimentation to generally result in a model skill estimate with low bias and a modest variance. Random Forest Classifier, XGBoost &amp; SVM works well so we decided to proceed with these 3 models for our test data</a:t>
            </a:r>
            <a:endParaRPr sz="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045521c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045521c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SVMs is that their ability to learn can be independent of the dimensionality of the feature space. SVMs measure the complexity of hypotheses based on the margin with which they separate the data, not the number of features. This means that we can generalize even in the presence of very many features, if our data is separable with a wide margin using functions from the hypothesis space</a:t>
            </a:r>
            <a:endParaRPr/>
          </a:p>
          <a:p>
            <a:pPr indent="-285750" lvl="0" marL="457200" rtl="0" algn="l">
              <a:lnSpc>
                <a:spcPct val="115000"/>
              </a:lnSpc>
              <a:spcBef>
                <a:spcPts val="0"/>
              </a:spcBef>
              <a:spcAft>
                <a:spcPts val="0"/>
              </a:spcAft>
              <a:buSzPts val="900"/>
              <a:buChar char="●"/>
            </a:pPr>
            <a:r>
              <a:rPr lang="en-GB">
                <a:solidFill>
                  <a:schemeClr val="dk1"/>
                </a:solidFill>
              </a:rPr>
              <a:t>Random Forest Classifier works best → deals with noisy data present &amp; prevents overfitting. XGBoost → ensemble method that works by boosting trees. SVM → When learning text classifiers, one has to deal with very many (more than 10000) features. Since SVMs use overtting protection, they have the potential to handle these large feature spaces.</a:t>
            </a:r>
            <a:endParaRPr sz="4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433dd929_4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433dd929_4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https://ieeexplore.ieee.org/stamp/stamp.jsp?arnumber=8922599</a:t>
            </a:r>
            <a:endParaRPr/>
          </a:p>
          <a:p>
            <a:pPr indent="0" lvl="0" marL="0" rtl="0" algn="l">
              <a:spcBef>
                <a:spcPts val="0"/>
              </a:spcBef>
              <a:spcAft>
                <a:spcPts val="0"/>
              </a:spcAft>
              <a:buNone/>
            </a:pPr>
            <a:r>
              <a:rPr lang="en-GB"/>
              <a:t>https://www.youtube.com/watch?v=yGTUuEx3GkA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0433dd929_4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0433dd929_4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https://ieeexplore.ieee.org/stamp/stamp.jsp?arnumber=8922599</a:t>
            </a:r>
            <a:endParaRPr/>
          </a:p>
          <a:p>
            <a:pPr indent="0" lvl="0" marL="0" rtl="0" algn="l">
              <a:spcBef>
                <a:spcPts val="0"/>
              </a:spcBef>
              <a:spcAft>
                <a:spcPts val="0"/>
              </a:spcAft>
              <a:buNone/>
            </a:pPr>
            <a:r>
              <a:rPr lang="en-GB"/>
              <a:t>https://www.youtube.com/watch?v=yGTUuEx3GkA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433dd929_4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433dd929_4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300">
                <a:latin typeface="Average"/>
                <a:ea typeface="Average"/>
                <a:cs typeface="Average"/>
                <a:sym typeface="Average"/>
              </a:rPr>
              <a:t>Chose a value of k=10 for cross validation as it has been found through experimentation to generally result in a model skill estimate with low bias anda  modest variance.</a:t>
            </a:r>
            <a:endParaRPr sz="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45521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45521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ebcc6974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ebcc6974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ebcc6974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ebcc6974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0433dd929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0433dd929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bcc6974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bcc6974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ebcc6974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ebcc6974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0433dd92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0433dd92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45521c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45521c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433dd929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433dd929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433dd929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433dd929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433dd929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433dd929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0433dd929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0433dd929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3260599" y="708125"/>
            <a:ext cx="2792575" cy="2792575"/>
          </a:xfrm>
          <a:prstGeom prst="rect">
            <a:avLst/>
          </a:prstGeom>
          <a:noFill/>
          <a:ln>
            <a:noFill/>
          </a:ln>
        </p:spPr>
      </p:pic>
      <p:sp>
        <p:nvSpPr>
          <p:cNvPr id="60" name="Google Shape;60;p13"/>
          <p:cNvSpPr txBox="1"/>
          <p:nvPr>
            <p:ph idx="4294967295" type="subTitle"/>
          </p:nvPr>
        </p:nvSpPr>
        <p:spPr>
          <a:xfrm>
            <a:off x="671238" y="459582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Dino Tan 1003368, Ong Li-Chang 1003328, Suhas Sahu 1003370, Noorbakht Khan 1003827</a:t>
            </a:r>
            <a:endParaRPr sz="1400"/>
          </a:p>
        </p:txBody>
      </p:sp>
      <p:sp>
        <p:nvSpPr>
          <p:cNvPr id="61" name="Google Shape;61;p13"/>
          <p:cNvSpPr txBox="1"/>
          <p:nvPr/>
        </p:nvSpPr>
        <p:spPr>
          <a:xfrm>
            <a:off x="2397150" y="3431850"/>
            <a:ext cx="4349700" cy="4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2000">
                <a:solidFill>
                  <a:srgbClr val="FFFFFF"/>
                </a:solidFill>
                <a:latin typeface="Average"/>
                <a:ea typeface="Average"/>
                <a:cs typeface="Average"/>
                <a:sym typeface="Average"/>
              </a:rPr>
              <a:t>Hierarchical</a:t>
            </a:r>
            <a:r>
              <a:rPr lang="en-GB" sz="2000">
                <a:solidFill>
                  <a:srgbClr val="FFFFFF"/>
                </a:solidFill>
                <a:latin typeface="Average"/>
                <a:ea typeface="Average"/>
                <a:cs typeface="Average"/>
                <a:sym typeface="Average"/>
              </a:rPr>
              <a:t> Text Classification</a:t>
            </a:r>
            <a:endParaRPr sz="20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a:t>
            </a:r>
            <a:r>
              <a:rPr lang="en-GB"/>
              <a:t> Visualisation (Class Distribution)</a:t>
            </a:r>
            <a:endParaRPr/>
          </a:p>
        </p:txBody>
      </p:sp>
      <p:pic>
        <p:nvPicPr>
          <p:cNvPr id="144" name="Google Shape;144;p22"/>
          <p:cNvPicPr preferRelativeResize="0"/>
          <p:nvPr/>
        </p:nvPicPr>
        <p:blipFill rotWithShape="1">
          <a:blip r:embed="rId3">
            <a:alphaModFix/>
          </a:blip>
          <a:srcRect b="0" l="0" r="0" t="8172"/>
          <a:stretch/>
        </p:blipFill>
        <p:spPr>
          <a:xfrm>
            <a:off x="130625" y="2035976"/>
            <a:ext cx="4327075" cy="1868450"/>
          </a:xfrm>
          <a:prstGeom prst="rect">
            <a:avLst/>
          </a:prstGeom>
          <a:noFill/>
          <a:ln cap="flat" cmpd="sng" w="12700">
            <a:solidFill>
              <a:srgbClr val="000000"/>
            </a:solidFill>
            <a:prstDash val="solid"/>
            <a:miter lim="8000"/>
            <a:headEnd len="sm" w="sm" type="none"/>
            <a:tailEnd len="sm" w="sm" type="none"/>
          </a:ln>
        </p:spPr>
      </p:pic>
      <p:pic>
        <p:nvPicPr>
          <p:cNvPr id="145" name="Google Shape;145;p22"/>
          <p:cNvPicPr preferRelativeResize="0"/>
          <p:nvPr/>
        </p:nvPicPr>
        <p:blipFill rotWithShape="1">
          <a:blip r:embed="rId4">
            <a:alphaModFix/>
          </a:blip>
          <a:srcRect b="0" l="0" r="0" t="7834"/>
          <a:stretch/>
        </p:blipFill>
        <p:spPr>
          <a:xfrm>
            <a:off x="4686300" y="2032250"/>
            <a:ext cx="4327075" cy="1868450"/>
          </a:xfrm>
          <a:prstGeom prst="rect">
            <a:avLst/>
          </a:prstGeom>
          <a:noFill/>
          <a:ln cap="flat" cmpd="sng" w="12700">
            <a:solidFill>
              <a:srgbClr val="000000"/>
            </a:solidFill>
            <a:prstDash val="solid"/>
            <a:miter lim="8000"/>
            <a:headEnd len="sm" w="sm" type="none"/>
            <a:tailEnd len="sm" w="sm" type="none"/>
          </a:ln>
        </p:spPr>
      </p:pic>
      <p:sp>
        <p:nvSpPr>
          <p:cNvPr id="146" name="Google Shape;146;p22"/>
          <p:cNvSpPr txBox="1"/>
          <p:nvPr/>
        </p:nvSpPr>
        <p:spPr>
          <a:xfrm>
            <a:off x="6003925" y="1551775"/>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FEFEF"/>
                </a:solidFill>
                <a:latin typeface="Average"/>
                <a:ea typeface="Average"/>
                <a:cs typeface="Average"/>
                <a:sym typeface="Average"/>
              </a:rPr>
              <a:t>Test Distribution</a:t>
            </a:r>
            <a:endParaRPr>
              <a:solidFill>
                <a:srgbClr val="EFEFEF"/>
              </a:solidFill>
              <a:latin typeface="Average"/>
              <a:ea typeface="Average"/>
              <a:cs typeface="Average"/>
              <a:sym typeface="Average"/>
            </a:endParaRPr>
          </a:p>
        </p:txBody>
      </p:sp>
      <p:sp>
        <p:nvSpPr>
          <p:cNvPr id="147" name="Google Shape;147;p22"/>
          <p:cNvSpPr txBox="1"/>
          <p:nvPr/>
        </p:nvSpPr>
        <p:spPr>
          <a:xfrm>
            <a:off x="1325913" y="1551775"/>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FEFEF"/>
                </a:solidFill>
                <a:latin typeface="Average"/>
                <a:ea typeface="Average"/>
                <a:cs typeface="Average"/>
                <a:sym typeface="Average"/>
              </a:rPr>
              <a:t>Training Distribution</a:t>
            </a:r>
            <a:endParaRPr>
              <a:solidFill>
                <a:srgbClr val="EFEFE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Visualisation (Initial Word Cloud)</a:t>
            </a:r>
            <a:endParaRPr/>
          </a:p>
        </p:txBody>
      </p:sp>
      <p:pic>
        <p:nvPicPr>
          <p:cNvPr id="153" name="Google Shape;153;p23"/>
          <p:cNvPicPr preferRelativeResize="0"/>
          <p:nvPr/>
        </p:nvPicPr>
        <p:blipFill>
          <a:blip r:embed="rId3">
            <a:alphaModFix/>
          </a:blip>
          <a:stretch>
            <a:fillRect/>
          </a:stretch>
        </p:blipFill>
        <p:spPr>
          <a:xfrm>
            <a:off x="2738675" y="1093925"/>
            <a:ext cx="3666655" cy="3820976"/>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Visualisation (TSNE)</a:t>
            </a:r>
            <a:endParaRPr/>
          </a:p>
        </p:txBody>
      </p:sp>
      <p:pic>
        <p:nvPicPr>
          <p:cNvPr id="159" name="Google Shape;159;p24"/>
          <p:cNvPicPr preferRelativeResize="0"/>
          <p:nvPr/>
        </p:nvPicPr>
        <p:blipFill rotWithShape="1">
          <a:blip r:embed="rId3">
            <a:alphaModFix/>
          </a:blip>
          <a:srcRect b="6340" l="0" r="0" t="0"/>
          <a:stretch/>
        </p:blipFill>
        <p:spPr>
          <a:xfrm>
            <a:off x="4572000" y="2061125"/>
            <a:ext cx="4429125" cy="2301675"/>
          </a:xfrm>
          <a:prstGeom prst="rect">
            <a:avLst/>
          </a:prstGeom>
          <a:noFill/>
          <a:ln cap="flat" cmpd="sng" w="12700">
            <a:solidFill>
              <a:srgbClr val="000000"/>
            </a:solidFill>
            <a:prstDash val="solid"/>
            <a:miter lim="8000"/>
            <a:headEnd len="sm" w="sm" type="none"/>
            <a:tailEnd len="sm" w="sm" type="none"/>
          </a:ln>
        </p:spPr>
      </p:pic>
      <p:pic>
        <p:nvPicPr>
          <p:cNvPr id="160" name="Google Shape;160;p24"/>
          <p:cNvPicPr preferRelativeResize="0"/>
          <p:nvPr/>
        </p:nvPicPr>
        <p:blipFill rotWithShape="1">
          <a:blip r:embed="rId4">
            <a:alphaModFix/>
          </a:blip>
          <a:srcRect b="6244" l="0" r="0" t="0"/>
          <a:stretch/>
        </p:blipFill>
        <p:spPr>
          <a:xfrm>
            <a:off x="147925" y="2061125"/>
            <a:ext cx="4268722" cy="2301675"/>
          </a:xfrm>
          <a:prstGeom prst="rect">
            <a:avLst/>
          </a:prstGeom>
          <a:noFill/>
          <a:ln cap="flat" cmpd="sng" w="12700">
            <a:solidFill>
              <a:srgbClr val="000000"/>
            </a:solidFill>
            <a:prstDash val="solid"/>
            <a:miter lim="8000"/>
            <a:headEnd len="sm" w="sm" type="none"/>
            <a:tailEnd len="sm" w="sm" type="none"/>
          </a:ln>
        </p:spPr>
      </p:pic>
      <p:sp>
        <p:nvSpPr>
          <p:cNvPr id="161" name="Google Shape;161;p24"/>
          <p:cNvSpPr txBox="1"/>
          <p:nvPr/>
        </p:nvSpPr>
        <p:spPr>
          <a:xfrm>
            <a:off x="5935200" y="1692725"/>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FEFEF"/>
                </a:solidFill>
                <a:latin typeface="Average"/>
                <a:ea typeface="Average"/>
                <a:cs typeface="Average"/>
                <a:sym typeface="Average"/>
              </a:rPr>
              <a:t>American </a:t>
            </a:r>
            <a:r>
              <a:rPr lang="en-GB">
                <a:solidFill>
                  <a:srgbClr val="EFEFEF"/>
                </a:solidFill>
                <a:latin typeface="Average"/>
                <a:ea typeface="Average"/>
                <a:cs typeface="Average"/>
                <a:sym typeface="Average"/>
              </a:rPr>
              <a:t>Politics</a:t>
            </a:r>
            <a:endParaRPr>
              <a:solidFill>
                <a:srgbClr val="EFEFEF"/>
              </a:solidFill>
              <a:latin typeface="Average"/>
              <a:ea typeface="Average"/>
              <a:cs typeface="Average"/>
              <a:sym typeface="Average"/>
            </a:endParaRPr>
          </a:p>
        </p:txBody>
      </p:sp>
      <p:sp>
        <p:nvSpPr>
          <p:cNvPr id="162" name="Google Shape;162;p24"/>
          <p:cNvSpPr txBox="1"/>
          <p:nvPr/>
        </p:nvSpPr>
        <p:spPr>
          <a:xfrm>
            <a:off x="970838" y="1692725"/>
            <a:ext cx="26229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FEFEF"/>
                </a:solidFill>
                <a:latin typeface="Average"/>
                <a:ea typeface="Average"/>
                <a:cs typeface="Average"/>
                <a:sym typeface="Average"/>
              </a:rPr>
              <a:t>Geopolitical Contextualisation</a:t>
            </a:r>
            <a:endParaRPr>
              <a:solidFill>
                <a:srgbClr val="EFEFE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Visualisation (Singular &amp; Plural)</a:t>
            </a:r>
            <a:endParaRPr/>
          </a:p>
        </p:txBody>
      </p:sp>
      <p:sp>
        <p:nvSpPr>
          <p:cNvPr id="168" name="Google Shape;168;p25"/>
          <p:cNvSpPr txBox="1"/>
          <p:nvPr/>
        </p:nvSpPr>
        <p:spPr>
          <a:xfrm>
            <a:off x="5935200" y="1159325"/>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latin typeface="Average"/>
                <a:ea typeface="Average"/>
                <a:cs typeface="Average"/>
                <a:sym typeface="Average"/>
              </a:rPr>
              <a:t>Plural Words</a:t>
            </a:r>
            <a:endParaRPr sz="1700">
              <a:solidFill>
                <a:srgbClr val="EFEFEF"/>
              </a:solidFill>
              <a:latin typeface="Average"/>
              <a:ea typeface="Average"/>
              <a:cs typeface="Average"/>
              <a:sym typeface="Average"/>
            </a:endParaRPr>
          </a:p>
        </p:txBody>
      </p:sp>
      <p:sp>
        <p:nvSpPr>
          <p:cNvPr id="169" name="Google Shape;169;p25"/>
          <p:cNvSpPr txBox="1"/>
          <p:nvPr/>
        </p:nvSpPr>
        <p:spPr>
          <a:xfrm>
            <a:off x="1287800" y="1159325"/>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latin typeface="Average"/>
                <a:ea typeface="Average"/>
                <a:cs typeface="Average"/>
                <a:sym typeface="Average"/>
              </a:rPr>
              <a:t>Singular Words</a:t>
            </a:r>
            <a:endParaRPr sz="1700">
              <a:solidFill>
                <a:srgbClr val="EFEFEF"/>
              </a:solidFill>
              <a:latin typeface="Average"/>
              <a:ea typeface="Average"/>
              <a:cs typeface="Average"/>
              <a:sym typeface="Average"/>
            </a:endParaRPr>
          </a:p>
        </p:txBody>
      </p:sp>
      <p:pic>
        <p:nvPicPr>
          <p:cNvPr id="170" name="Google Shape;170;p25"/>
          <p:cNvPicPr preferRelativeResize="0"/>
          <p:nvPr/>
        </p:nvPicPr>
        <p:blipFill rotWithShape="1">
          <a:blip r:embed="rId3">
            <a:alphaModFix/>
          </a:blip>
          <a:srcRect b="0" l="1283" r="0" t="4961"/>
          <a:stretch/>
        </p:blipFill>
        <p:spPr>
          <a:xfrm>
            <a:off x="838700" y="1775638"/>
            <a:ext cx="2872150" cy="2529663"/>
          </a:xfrm>
          <a:prstGeom prst="rect">
            <a:avLst/>
          </a:prstGeom>
          <a:noFill/>
          <a:ln cap="flat" cmpd="sng" w="12700">
            <a:solidFill>
              <a:srgbClr val="000000"/>
            </a:solidFill>
            <a:prstDash val="solid"/>
            <a:miter lim="8000"/>
            <a:headEnd len="sm" w="sm" type="none"/>
            <a:tailEnd len="sm" w="sm" type="none"/>
          </a:ln>
        </p:spPr>
      </p:pic>
      <p:pic>
        <p:nvPicPr>
          <p:cNvPr id="171" name="Google Shape;171;p25"/>
          <p:cNvPicPr preferRelativeResize="0"/>
          <p:nvPr/>
        </p:nvPicPr>
        <p:blipFill rotWithShape="1">
          <a:blip r:embed="rId4">
            <a:alphaModFix/>
          </a:blip>
          <a:srcRect b="0" l="0" r="0" t="4961"/>
          <a:stretch/>
        </p:blipFill>
        <p:spPr>
          <a:xfrm>
            <a:off x="5467375" y="1775650"/>
            <a:ext cx="2872150" cy="2529650"/>
          </a:xfrm>
          <a:prstGeom prst="rect">
            <a:avLst/>
          </a:prstGeom>
          <a:noFill/>
          <a:ln cap="flat" cmpd="sng" w="12700">
            <a:solidFill>
              <a:srgbClr val="000000"/>
            </a:solidFill>
            <a:prstDash val="solid"/>
            <a:miter lim="8000"/>
            <a:headEnd len="sm" w="sm" type="none"/>
            <a:tailEnd len="sm" w="sm" type="none"/>
          </a:ln>
        </p:spPr>
      </p:pic>
      <p:sp>
        <p:nvSpPr>
          <p:cNvPr id="172" name="Google Shape;172;p25"/>
          <p:cNvSpPr txBox="1"/>
          <p:nvPr/>
        </p:nvSpPr>
        <p:spPr>
          <a:xfrm>
            <a:off x="2311500" y="4483250"/>
            <a:ext cx="45210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FEFEF"/>
                </a:solidFill>
                <a:latin typeface="Average"/>
                <a:ea typeface="Average"/>
                <a:cs typeface="Average"/>
                <a:sym typeface="Average"/>
              </a:rPr>
              <a:t>Helpful for Level B (Targetted, </a:t>
            </a:r>
            <a:r>
              <a:rPr lang="en-GB">
                <a:solidFill>
                  <a:srgbClr val="EFEFEF"/>
                </a:solidFill>
                <a:latin typeface="Average"/>
                <a:ea typeface="Average"/>
                <a:cs typeface="Average"/>
                <a:sym typeface="Average"/>
              </a:rPr>
              <a:t>Untargeted</a:t>
            </a:r>
            <a:r>
              <a:rPr lang="en-GB">
                <a:solidFill>
                  <a:srgbClr val="EFEFEF"/>
                </a:solidFill>
                <a:latin typeface="Average"/>
                <a:ea typeface="Average"/>
                <a:cs typeface="Average"/>
                <a:sym typeface="Average"/>
              </a:rPr>
              <a:t>)</a:t>
            </a:r>
            <a:endParaRPr>
              <a:solidFill>
                <a:srgbClr val="EFEFEF"/>
              </a:solidFill>
              <a:latin typeface="Average"/>
              <a:ea typeface="Average"/>
              <a:cs typeface="Average"/>
              <a:sym typeface="Average"/>
            </a:endParaRPr>
          </a:p>
          <a:p>
            <a:pPr indent="0" lvl="0" marL="0" rtl="0" algn="ctr">
              <a:spcBef>
                <a:spcPts val="0"/>
              </a:spcBef>
              <a:spcAft>
                <a:spcPts val="0"/>
              </a:spcAft>
              <a:buNone/>
            </a:pPr>
            <a:r>
              <a:rPr lang="en-GB">
                <a:solidFill>
                  <a:srgbClr val="EFEFEF"/>
                </a:solidFill>
                <a:latin typeface="Average"/>
                <a:ea typeface="Average"/>
                <a:cs typeface="Average"/>
                <a:sym typeface="Average"/>
              </a:rPr>
              <a:t>Helpful for Level C (Individual, Group, Other)</a:t>
            </a:r>
            <a:endParaRPr>
              <a:solidFill>
                <a:srgbClr val="EFEFEF"/>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Tweet Preprocessing (Balancing Data)</a:t>
            </a:r>
            <a:endParaRPr/>
          </a:p>
        </p:txBody>
      </p:sp>
      <p:sp>
        <p:nvSpPr>
          <p:cNvPr id="178" name="Google Shape;178;p26"/>
          <p:cNvSpPr txBox="1"/>
          <p:nvPr/>
        </p:nvSpPr>
        <p:spPr>
          <a:xfrm>
            <a:off x="1180875" y="2321550"/>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rPr>
              <a:t>Imbalanced</a:t>
            </a:r>
            <a:r>
              <a:rPr lang="en-GB" sz="1700">
                <a:solidFill>
                  <a:srgbClr val="EFEFEF"/>
                </a:solidFill>
              </a:rPr>
              <a:t> Data </a:t>
            </a:r>
            <a:endParaRPr sz="1700">
              <a:solidFill>
                <a:srgbClr val="EFEFEF"/>
              </a:solidFill>
            </a:endParaRPr>
          </a:p>
        </p:txBody>
      </p:sp>
      <p:sp>
        <p:nvSpPr>
          <p:cNvPr id="179" name="Google Shape;179;p26"/>
          <p:cNvSpPr txBox="1"/>
          <p:nvPr/>
        </p:nvSpPr>
        <p:spPr>
          <a:xfrm>
            <a:off x="1180875" y="1522950"/>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rPr>
              <a:t>Problem</a:t>
            </a:r>
            <a:endParaRPr sz="1700">
              <a:solidFill>
                <a:srgbClr val="EFEFEF"/>
              </a:solidFill>
            </a:endParaRPr>
          </a:p>
        </p:txBody>
      </p:sp>
      <p:cxnSp>
        <p:nvCxnSpPr>
          <p:cNvPr id="180" name="Google Shape;180;p26"/>
          <p:cNvCxnSpPr>
            <a:stCxn id="179" idx="2"/>
            <a:endCxn id="178" idx="0"/>
          </p:cNvCxnSpPr>
          <p:nvPr/>
        </p:nvCxnSpPr>
        <p:spPr>
          <a:xfrm>
            <a:off x="2149125" y="2007150"/>
            <a:ext cx="0" cy="3144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6"/>
          <p:cNvSpPr txBox="1"/>
          <p:nvPr/>
        </p:nvSpPr>
        <p:spPr>
          <a:xfrm>
            <a:off x="1180875" y="3120150"/>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rPr>
              <a:t>Solution</a:t>
            </a:r>
            <a:endParaRPr sz="1700">
              <a:solidFill>
                <a:srgbClr val="EFEFEF"/>
              </a:solidFill>
            </a:endParaRPr>
          </a:p>
        </p:txBody>
      </p:sp>
      <p:cxnSp>
        <p:nvCxnSpPr>
          <p:cNvPr id="182" name="Google Shape;182;p26"/>
          <p:cNvCxnSpPr/>
          <p:nvPr/>
        </p:nvCxnSpPr>
        <p:spPr>
          <a:xfrm>
            <a:off x="2149125" y="2778175"/>
            <a:ext cx="0" cy="3144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6"/>
          <p:cNvSpPr txBox="1"/>
          <p:nvPr/>
        </p:nvSpPr>
        <p:spPr>
          <a:xfrm>
            <a:off x="1180875" y="3863600"/>
            <a:ext cx="19365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EFEFEF"/>
                </a:solidFill>
              </a:rPr>
              <a:t>SMOTE</a:t>
            </a:r>
            <a:endParaRPr sz="1700">
              <a:solidFill>
                <a:srgbClr val="EFEFEF"/>
              </a:solidFill>
            </a:endParaRPr>
          </a:p>
        </p:txBody>
      </p:sp>
      <p:cxnSp>
        <p:nvCxnSpPr>
          <p:cNvPr id="184" name="Google Shape;184;p26"/>
          <p:cNvCxnSpPr/>
          <p:nvPr/>
        </p:nvCxnSpPr>
        <p:spPr>
          <a:xfrm>
            <a:off x="2149125" y="3566750"/>
            <a:ext cx="0" cy="314400"/>
          </a:xfrm>
          <a:prstGeom prst="straightConnector1">
            <a:avLst/>
          </a:prstGeom>
          <a:noFill/>
          <a:ln cap="flat" cmpd="sng" w="9525">
            <a:solidFill>
              <a:schemeClr val="dk2"/>
            </a:solidFill>
            <a:prstDash val="solid"/>
            <a:round/>
            <a:headEnd len="med" w="med" type="none"/>
            <a:tailEnd len="med" w="med" type="triangle"/>
          </a:ln>
        </p:spPr>
      </p:cxnSp>
      <p:pic>
        <p:nvPicPr>
          <p:cNvPr id="185" name="Google Shape;185;p26"/>
          <p:cNvPicPr preferRelativeResize="0"/>
          <p:nvPr/>
        </p:nvPicPr>
        <p:blipFill>
          <a:blip r:embed="rId3">
            <a:alphaModFix/>
          </a:blip>
          <a:stretch>
            <a:fillRect/>
          </a:stretch>
        </p:blipFill>
        <p:spPr>
          <a:xfrm>
            <a:off x="5112674" y="1263787"/>
            <a:ext cx="3668250" cy="358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13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Tweet Preprocessing (Data Cleaning)</a:t>
            </a:r>
            <a:endParaRPr/>
          </a:p>
        </p:txBody>
      </p:sp>
      <p:sp>
        <p:nvSpPr>
          <p:cNvPr id="191" name="Google Shape;191;p27"/>
          <p:cNvSpPr/>
          <p:nvPr/>
        </p:nvSpPr>
        <p:spPr>
          <a:xfrm>
            <a:off x="311700" y="776025"/>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Hashtags, Reserved Words, Emojis</a:t>
            </a:r>
            <a:endParaRPr sz="1300">
              <a:latin typeface="Average"/>
              <a:ea typeface="Average"/>
              <a:cs typeface="Average"/>
              <a:sym typeface="Average"/>
            </a:endParaRPr>
          </a:p>
        </p:txBody>
      </p:sp>
      <p:sp>
        <p:nvSpPr>
          <p:cNvPr id="192" name="Google Shape;192;p27"/>
          <p:cNvSpPr/>
          <p:nvPr/>
        </p:nvSpPr>
        <p:spPr>
          <a:xfrm>
            <a:off x="1202574" y="1464277"/>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Punctuations and Numbers</a:t>
            </a:r>
            <a:endParaRPr sz="1300">
              <a:latin typeface="Average"/>
              <a:ea typeface="Average"/>
              <a:cs typeface="Average"/>
              <a:sym typeface="Average"/>
            </a:endParaRPr>
          </a:p>
        </p:txBody>
      </p:sp>
      <p:sp>
        <p:nvSpPr>
          <p:cNvPr id="193" name="Google Shape;193;p27"/>
          <p:cNvSpPr/>
          <p:nvPr/>
        </p:nvSpPr>
        <p:spPr>
          <a:xfrm>
            <a:off x="2449230" y="1974773"/>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Changing to Lowercase</a:t>
            </a:r>
            <a:endParaRPr sz="1300">
              <a:latin typeface="Average"/>
              <a:ea typeface="Average"/>
              <a:cs typeface="Average"/>
              <a:sym typeface="Average"/>
            </a:endParaRPr>
          </a:p>
        </p:txBody>
      </p:sp>
      <p:sp>
        <p:nvSpPr>
          <p:cNvPr id="194" name="Google Shape;194;p27"/>
          <p:cNvSpPr/>
          <p:nvPr/>
        </p:nvSpPr>
        <p:spPr>
          <a:xfrm>
            <a:off x="3593995" y="2571756"/>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Handling Apostrophe</a:t>
            </a:r>
            <a:endParaRPr sz="1300">
              <a:latin typeface="Average"/>
              <a:ea typeface="Average"/>
              <a:cs typeface="Average"/>
              <a:sym typeface="Average"/>
            </a:endParaRPr>
          </a:p>
        </p:txBody>
      </p:sp>
      <p:sp>
        <p:nvSpPr>
          <p:cNvPr id="195" name="Google Shape;195;p27"/>
          <p:cNvSpPr/>
          <p:nvPr/>
        </p:nvSpPr>
        <p:spPr>
          <a:xfrm>
            <a:off x="4572001" y="3074981"/>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Spelling </a:t>
            </a:r>
            <a:endParaRPr sz="1300">
              <a:latin typeface="Average"/>
              <a:ea typeface="Average"/>
              <a:cs typeface="Average"/>
              <a:sym typeface="Average"/>
            </a:endParaRPr>
          </a:p>
          <a:p>
            <a:pPr indent="0" lvl="0" marL="0" rtl="0" algn="ctr">
              <a:spcBef>
                <a:spcPts val="0"/>
              </a:spcBef>
              <a:spcAft>
                <a:spcPts val="0"/>
              </a:spcAft>
              <a:buNone/>
            </a:pPr>
            <a:r>
              <a:rPr lang="en-GB" sz="1300">
                <a:latin typeface="Average"/>
                <a:ea typeface="Average"/>
                <a:cs typeface="Average"/>
                <a:sym typeface="Average"/>
              </a:rPr>
              <a:t>Correction</a:t>
            </a:r>
            <a:endParaRPr sz="1300">
              <a:latin typeface="Average"/>
              <a:ea typeface="Average"/>
              <a:cs typeface="Average"/>
              <a:sym typeface="Average"/>
            </a:endParaRPr>
          </a:p>
        </p:txBody>
      </p:sp>
      <p:sp>
        <p:nvSpPr>
          <p:cNvPr id="196" name="Google Shape;196;p27"/>
          <p:cNvSpPr/>
          <p:nvPr/>
        </p:nvSpPr>
        <p:spPr>
          <a:xfrm>
            <a:off x="5677584" y="3671061"/>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Lemmatization </a:t>
            </a:r>
            <a:endParaRPr sz="1300">
              <a:latin typeface="Average"/>
              <a:ea typeface="Average"/>
              <a:cs typeface="Average"/>
              <a:sym typeface="Average"/>
            </a:endParaRPr>
          </a:p>
        </p:txBody>
      </p:sp>
      <p:sp>
        <p:nvSpPr>
          <p:cNvPr id="197" name="Google Shape;197;p27"/>
          <p:cNvSpPr/>
          <p:nvPr/>
        </p:nvSpPr>
        <p:spPr>
          <a:xfrm>
            <a:off x="6825034" y="4206161"/>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Stop Word Removal</a:t>
            </a:r>
            <a:endParaRPr sz="1300">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13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Tweet Preprocessing (Data Cleaning)</a:t>
            </a:r>
            <a:endParaRPr/>
          </a:p>
        </p:txBody>
      </p:sp>
      <p:sp>
        <p:nvSpPr>
          <p:cNvPr id="203" name="Google Shape;203;p28"/>
          <p:cNvSpPr/>
          <p:nvPr/>
        </p:nvSpPr>
        <p:spPr>
          <a:xfrm>
            <a:off x="311700" y="776025"/>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Hashtags, Reserved Words, Emojis</a:t>
            </a:r>
            <a:endParaRPr sz="1300">
              <a:latin typeface="Average"/>
              <a:ea typeface="Average"/>
              <a:cs typeface="Average"/>
              <a:sym typeface="Average"/>
            </a:endParaRPr>
          </a:p>
        </p:txBody>
      </p:sp>
      <p:sp>
        <p:nvSpPr>
          <p:cNvPr id="204" name="Google Shape;204;p28"/>
          <p:cNvSpPr/>
          <p:nvPr/>
        </p:nvSpPr>
        <p:spPr>
          <a:xfrm>
            <a:off x="1202574" y="1464277"/>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Punctuations and Numbers</a:t>
            </a:r>
            <a:endParaRPr sz="1300">
              <a:latin typeface="Average"/>
              <a:ea typeface="Average"/>
              <a:cs typeface="Average"/>
              <a:sym typeface="Average"/>
            </a:endParaRPr>
          </a:p>
        </p:txBody>
      </p:sp>
      <p:sp>
        <p:nvSpPr>
          <p:cNvPr id="205" name="Google Shape;205;p28"/>
          <p:cNvSpPr/>
          <p:nvPr/>
        </p:nvSpPr>
        <p:spPr>
          <a:xfrm>
            <a:off x="2449230" y="1974773"/>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Changing to Lowercase</a:t>
            </a:r>
            <a:endParaRPr sz="1300">
              <a:latin typeface="Average"/>
              <a:ea typeface="Average"/>
              <a:cs typeface="Average"/>
              <a:sym typeface="Average"/>
            </a:endParaRPr>
          </a:p>
        </p:txBody>
      </p:sp>
      <p:sp>
        <p:nvSpPr>
          <p:cNvPr id="206" name="Google Shape;206;p28"/>
          <p:cNvSpPr/>
          <p:nvPr/>
        </p:nvSpPr>
        <p:spPr>
          <a:xfrm>
            <a:off x="3593995" y="2571756"/>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Handling Apostrophe</a:t>
            </a:r>
            <a:endParaRPr sz="1300">
              <a:latin typeface="Average"/>
              <a:ea typeface="Average"/>
              <a:cs typeface="Average"/>
              <a:sym typeface="Average"/>
            </a:endParaRPr>
          </a:p>
        </p:txBody>
      </p:sp>
      <p:sp>
        <p:nvSpPr>
          <p:cNvPr id="207" name="Google Shape;207;p28"/>
          <p:cNvSpPr/>
          <p:nvPr/>
        </p:nvSpPr>
        <p:spPr>
          <a:xfrm>
            <a:off x="4572001" y="3074981"/>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Average"/>
                <a:ea typeface="Average"/>
                <a:cs typeface="Average"/>
                <a:sym typeface="Average"/>
              </a:rPr>
              <a:t>Spelling </a:t>
            </a:r>
            <a:endParaRPr sz="1600">
              <a:latin typeface="Average"/>
              <a:ea typeface="Average"/>
              <a:cs typeface="Average"/>
              <a:sym typeface="Average"/>
            </a:endParaRPr>
          </a:p>
          <a:p>
            <a:pPr indent="0" lvl="0" marL="0" rtl="0" algn="ctr">
              <a:spcBef>
                <a:spcPts val="0"/>
              </a:spcBef>
              <a:spcAft>
                <a:spcPts val="0"/>
              </a:spcAft>
              <a:buNone/>
            </a:pPr>
            <a:r>
              <a:rPr lang="en-GB" sz="1600">
                <a:latin typeface="Average"/>
                <a:ea typeface="Average"/>
                <a:cs typeface="Average"/>
                <a:sym typeface="Average"/>
              </a:rPr>
              <a:t>Correction</a:t>
            </a:r>
            <a:endParaRPr sz="1600">
              <a:latin typeface="Average"/>
              <a:ea typeface="Average"/>
              <a:cs typeface="Average"/>
              <a:sym typeface="Average"/>
            </a:endParaRPr>
          </a:p>
        </p:txBody>
      </p:sp>
      <p:sp>
        <p:nvSpPr>
          <p:cNvPr id="208" name="Google Shape;208;p28"/>
          <p:cNvSpPr/>
          <p:nvPr/>
        </p:nvSpPr>
        <p:spPr>
          <a:xfrm>
            <a:off x="5677584" y="3671061"/>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Lemmatization </a:t>
            </a:r>
            <a:endParaRPr sz="1300">
              <a:latin typeface="Average"/>
              <a:ea typeface="Average"/>
              <a:cs typeface="Average"/>
              <a:sym typeface="Average"/>
            </a:endParaRPr>
          </a:p>
        </p:txBody>
      </p:sp>
      <p:sp>
        <p:nvSpPr>
          <p:cNvPr id="209" name="Google Shape;209;p28"/>
          <p:cNvSpPr/>
          <p:nvPr/>
        </p:nvSpPr>
        <p:spPr>
          <a:xfrm>
            <a:off x="6825034" y="4206161"/>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Stop Word Removal</a:t>
            </a:r>
            <a:endParaRPr sz="1300">
              <a:latin typeface="Average"/>
              <a:ea typeface="Average"/>
              <a:cs typeface="Average"/>
              <a:sym typeface="Average"/>
            </a:endParaRPr>
          </a:p>
        </p:txBody>
      </p:sp>
      <p:sp>
        <p:nvSpPr>
          <p:cNvPr id="210" name="Google Shape;210;p28"/>
          <p:cNvSpPr/>
          <p:nvPr/>
        </p:nvSpPr>
        <p:spPr>
          <a:xfrm>
            <a:off x="525600" y="2588075"/>
            <a:ext cx="2061900" cy="17571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600">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Common on platforms such as Twitter &amp; Facebook</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SymSpell library</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Fixes misspelled words </a:t>
            </a:r>
            <a:endParaRPr>
              <a:latin typeface="Average"/>
              <a:ea typeface="Average"/>
              <a:cs typeface="Average"/>
              <a:sym typeface="Average"/>
            </a:endParaRPr>
          </a:p>
        </p:txBody>
      </p:sp>
      <p:cxnSp>
        <p:nvCxnSpPr>
          <p:cNvPr id="211" name="Google Shape;211;p28"/>
          <p:cNvCxnSpPr>
            <a:stCxn id="207" idx="1"/>
          </p:cNvCxnSpPr>
          <p:nvPr/>
        </p:nvCxnSpPr>
        <p:spPr>
          <a:xfrm rot="10800000">
            <a:off x="2587501" y="3460031"/>
            <a:ext cx="1984500" cy="132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13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Tweet Preprocessing (Data Cleaning)</a:t>
            </a:r>
            <a:endParaRPr/>
          </a:p>
        </p:txBody>
      </p:sp>
      <p:sp>
        <p:nvSpPr>
          <p:cNvPr id="217" name="Google Shape;217;p29"/>
          <p:cNvSpPr/>
          <p:nvPr/>
        </p:nvSpPr>
        <p:spPr>
          <a:xfrm>
            <a:off x="311700" y="776025"/>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Hashtags, Reserved Words, Emojis</a:t>
            </a:r>
            <a:endParaRPr sz="1300">
              <a:latin typeface="Average"/>
              <a:ea typeface="Average"/>
              <a:cs typeface="Average"/>
              <a:sym typeface="Average"/>
            </a:endParaRPr>
          </a:p>
        </p:txBody>
      </p:sp>
      <p:sp>
        <p:nvSpPr>
          <p:cNvPr id="218" name="Google Shape;218;p29"/>
          <p:cNvSpPr/>
          <p:nvPr/>
        </p:nvSpPr>
        <p:spPr>
          <a:xfrm>
            <a:off x="1202574" y="1464277"/>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Removal of Punctuations and Numbers</a:t>
            </a:r>
            <a:endParaRPr sz="1300">
              <a:latin typeface="Average"/>
              <a:ea typeface="Average"/>
              <a:cs typeface="Average"/>
              <a:sym typeface="Average"/>
            </a:endParaRPr>
          </a:p>
        </p:txBody>
      </p:sp>
      <p:sp>
        <p:nvSpPr>
          <p:cNvPr id="219" name="Google Shape;219;p29"/>
          <p:cNvSpPr/>
          <p:nvPr/>
        </p:nvSpPr>
        <p:spPr>
          <a:xfrm>
            <a:off x="2449230" y="1974773"/>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Changing to Lowercase</a:t>
            </a:r>
            <a:endParaRPr sz="1300">
              <a:latin typeface="Average"/>
              <a:ea typeface="Average"/>
              <a:cs typeface="Average"/>
              <a:sym typeface="Average"/>
            </a:endParaRPr>
          </a:p>
        </p:txBody>
      </p:sp>
      <p:sp>
        <p:nvSpPr>
          <p:cNvPr id="220" name="Google Shape;220;p29"/>
          <p:cNvSpPr/>
          <p:nvPr/>
        </p:nvSpPr>
        <p:spPr>
          <a:xfrm>
            <a:off x="3593995" y="2571756"/>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Handling Apostrophe</a:t>
            </a:r>
            <a:endParaRPr sz="1300">
              <a:latin typeface="Average"/>
              <a:ea typeface="Average"/>
              <a:cs typeface="Average"/>
              <a:sym typeface="Average"/>
            </a:endParaRPr>
          </a:p>
        </p:txBody>
      </p:sp>
      <p:sp>
        <p:nvSpPr>
          <p:cNvPr id="221" name="Google Shape;221;p29"/>
          <p:cNvSpPr/>
          <p:nvPr/>
        </p:nvSpPr>
        <p:spPr>
          <a:xfrm>
            <a:off x="4572001" y="3074981"/>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Spelling </a:t>
            </a:r>
            <a:endParaRPr sz="1300">
              <a:latin typeface="Average"/>
              <a:ea typeface="Average"/>
              <a:cs typeface="Average"/>
              <a:sym typeface="Average"/>
            </a:endParaRPr>
          </a:p>
          <a:p>
            <a:pPr indent="0" lvl="0" marL="0" rtl="0" algn="ctr">
              <a:spcBef>
                <a:spcPts val="0"/>
              </a:spcBef>
              <a:spcAft>
                <a:spcPts val="0"/>
              </a:spcAft>
              <a:buNone/>
            </a:pPr>
            <a:r>
              <a:rPr lang="en-GB" sz="1300">
                <a:latin typeface="Average"/>
                <a:ea typeface="Average"/>
                <a:cs typeface="Average"/>
                <a:sym typeface="Average"/>
              </a:rPr>
              <a:t>Correction</a:t>
            </a:r>
            <a:endParaRPr sz="1300">
              <a:latin typeface="Average"/>
              <a:ea typeface="Average"/>
              <a:cs typeface="Average"/>
              <a:sym typeface="Average"/>
            </a:endParaRPr>
          </a:p>
        </p:txBody>
      </p:sp>
      <p:sp>
        <p:nvSpPr>
          <p:cNvPr id="222" name="Google Shape;222;p29"/>
          <p:cNvSpPr/>
          <p:nvPr/>
        </p:nvSpPr>
        <p:spPr>
          <a:xfrm>
            <a:off x="5677584" y="3671061"/>
            <a:ext cx="1777500" cy="79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Average"/>
                <a:ea typeface="Average"/>
                <a:cs typeface="Average"/>
                <a:sym typeface="Average"/>
              </a:rPr>
              <a:t>Lemmatization </a:t>
            </a:r>
            <a:endParaRPr sz="1300">
              <a:latin typeface="Average"/>
              <a:ea typeface="Average"/>
              <a:cs typeface="Average"/>
              <a:sym typeface="Average"/>
            </a:endParaRPr>
          </a:p>
        </p:txBody>
      </p:sp>
      <p:sp>
        <p:nvSpPr>
          <p:cNvPr id="223" name="Google Shape;223;p29"/>
          <p:cNvSpPr/>
          <p:nvPr/>
        </p:nvSpPr>
        <p:spPr>
          <a:xfrm>
            <a:off x="6825034" y="4206161"/>
            <a:ext cx="1777500" cy="79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Average"/>
                <a:ea typeface="Average"/>
                <a:cs typeface="Average"/>
                <a:sym typeface="Average"/>
              </a:rPr>
              <a:t>Stop Word Removal</a:t>
            </a:r>
            <a:endParaRPr sz="1500">
              <a:latin typeface="Average"/>
              <a:ea typeface="Average"/>
              <a:cs typeface="Average"/>
              <a:sym typeface="Average"/>
            </a:endParaRPr>
          </a:p>
        </p:txBody>
      </p:sp>
      <p:sp>
        <p:nvSpPr>
          <p:cNvPr id="224" name="Google Shape;224;p29"/>
          <p:cNvSpPr/>
          <p:nvPr/>
        </p:nvSpPr>
        <p:spPr>
          <a:xfrm>
            <a:off x="1060375" y="3190750"/>
            <a:ext cx="2061900" cy="175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Appended and removed some words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Appended</a:t>
            </a:r>
            <a:endParaRPr>
              <a:latin typeface="Average"/>
              <a:ea typeface="Average"/>
              <a:cs typeface="Average"/>
              <a:sym typeface="Average"/>
            </a:endParaRPr>
          </a:p>
          <a:p>
            <a:pPr indent="-317500" lvl="1" marL="914400" rtl="0" algn="l">
              <a:spcBef>
                <a:spcPts val="0"/>
              </a:spcBef>
              <a:spcAft>
                <a:spcPts val="0"/>
              </a:spcAft>
              <a:buSzPts val="1400"/>
              <a:buFont typeface="Average"/>
              <a:buChar char="○"/>
            </a:pPr>
            <a:r>
              <a:rPr lang="en-GB">
                <a:latin typeface="Average"/>
                <a:ea typeface="Average"/>
                <a:cs typeface="Average"/>
                <a:sym typeface="Average"/>
              </a:rPr>
              <a:t>“she”, “he”, “they”</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GB">
                <a:latin typeface="Average"/>
                <a:ea typeface="Average"/>
                <a:cs typeface="Average"/>
                <a:sym typeface="Average"/>
              </a:rPr>
              <a:t>Removed</a:t>
            </a:r>
            <a:endParaRPr>
              <a:latin typeface="Average"/>
              <a:ea typeface="Average"/>
              <a:cs typeface="Average"/>
              <a:sym typeface="Average"/>
            </a:endParaRPr>
          </a:p>
          <a:p>
            <a:pPr indent="-317500" lvl="1" marL="914400" rtl="0" algn="l">
              <a:spcBef>
                <a:spcPts val="0"/>
              </a:spcBef>
              <a:spcAft>
                <a:spcPts val="0"/>
              </a:spcAft>
              <a:buSzPts val="1400"/>
              <a:buFont typeface="Average"/>
              <a:buChar char="○"/>
            </a:pPr>
            <a:r>
              <a:rPr lang="en-GB">
                <a:latin typeface="Average"/>
                <a:ea typeface="Average"/>
                <a:cs typeface="Average"/>
                <a:sym typeface="Average"/>
              </a:rPr>
              <a:t>“URL”</a:t>
            </a:r>
            <a:endParaRPr>
              <a:latin typeface="Average"/>
              <a:ea typeface="Average"/>
              <a:cs typeface="Average"/>
              <a:sym typeface="Average"/>
            </a:endParaRPr>
          </a:p>
          <a:p>
            <a:pPr indent="0" lvl="0" marL="0" rtl="0" algn="l">
              <a:spcBef>
                <a:spcPts val="0"/>
              </a:spcBef>
              <a:spcAft>
                <a:spcPts val="0"/>
              </a:spcAft>
              <a:buNone/>
            </a:pPr>
            <a:r>
              <a:t/>
            </a:r>
            <a:endParaRPr/>
          </a:p>
        </p:txBody>
      </p:sp>
      <p:cxnSp>
        <p:nvCxnSpPr>
          <p:cNvPr id="225" name="Google Shape;225;p29"/>
          <p:cNvCxnSpPr/>
          <p:nvPr/>
        </p:nvCxnSpPr>
        <p:spPr>
          <a:xfrm flipH="1">
            <a:off x="3052826" y="4611006"/>
            <a:ext cx="3772200" cy="264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 Metrics</a:t>
            </a:r>
            <a:endParaRPr/>
          </a:p>
        </p:txBody>
      </p:sp>
      <p:graphicFrame>
        <p:nvGraphicFramePr>
          <p:cNvPr id="231" name="Google Shape;231;p30"/>
          <p:cNvGraphicFramePr/>
          <p:nvPr/>
        </p:nvGraphicFramePr>
        <p:xfrm>
          <a:off x="311700" y="1326000"/>
          <a:ext cx="3000000" cy="3000000"/>
        </p:xfrm>
        <a:graphic>
          <a:graphicData uri="http://schemas.openxmlformats.org/drawingml/2006/table">
            <a:tbl>
              <a:tblPr>
                <a:noFill/>
                <a:tableStyleId>{0AFD70DD-EC18-488C-B1A2-FED16C480183}</a:tableStyleId>
              </a:tblPr>
              <a:tblGrid>
                <a:gridCol w="2810300"/>
                <a:gridCol w="2810300"/>
                <a:gridCol w="2810300"/>
              </a:tblGrid>
              <a:tr h="575575">
                <a:tc>
                  <a:txBody>
                    <a:bodyPr/>
                    <a:lstStyle/>
                    <a:p>
                      <a:pPr indent="0" lvl="0" marL="0" rtl="0" algn="ctr">
                        <a:spcBef>
                          <a:spcPts val="0"/>
                        </a:spcBef>
                        <a:spcAft>
                          <a:spcPts val="0"/>
                        </a:spcAft>
                        <a:buNone/>
                      </a:pPr>
                      <a:r>
                        <a:rPr b="1" lang="en-GB" sz="1700">
                          <a:solidFill>
                            <a:srgbClr val="FFFFFF"/>
                          </a:solidFill>
                        </a:rPr>
                        <a:t>Subtask A</a:t>
                      </a:r>
                      <a:endParaRPr b="1" sz="1700">
                        <a:solidFill>
                          <a:srgbClr val="FFFFFF"/>
                        </a:solidFill>
                      </a:endParaRPr>
                    </a:p>
                    <a:p>
                      <a:pPr indent="0" lvl="0" marL="0" rtl="0" algn="ctr">
                        <a:spcBef>
                          <a:spcPts val="0"/>
                        </a:spcBef>
                        <a:spcAft>
                          <a:spcPts val="0"/>
                        </a:spcAft>
                        <a:buNone/>
                      </a:pPr>
                      <a:r>
                        <a:rPr b="1" lang="en-GB" sz="1500">
                          <a:solidFill>
                            <a:srgbClr val="FFFFFF"/>
                          </a:solidFill>
                        </a:rPr>
                        <a:t>(OFFENSIVE or NOT OFFENSIVE)</a:t>
                      </a:r>
                      <a:endParaRPr b="1" sz="1500">
                        <a:solidFill>
                          <a:srgbClr val="FFFFFF"/>
                        </a:solidFill>
                      </a:endParaRPr>
                    </a:p>
                  </a:txBody>
                  <a:tcPr marT="91425" marB="91425" marR="91425" marL="91425"/>
                </a:tc>
                <a:tc>
                  <a:txBody>
                    <a:bodyPr/>
                    <a:lstStyle/>
                    <a:p>
                      <a:pPr indent="0" lvl="0" marL="0" rtl="0" algn="ctr">
                        <a:spcBef>
                          <a:spcPts val="0"/>
                        </a:spcBef>
                        <a:spcAft>
                          <a:spcPts val="0"/>
                        </a:spcAft>
                        <a:buNone/>
                      </a:pPr>
                      <a:r>
                        <a:rPr b="1" lang="en-GB" sz="1700">
                          <a:solidFill>
                            <a:srgbClr val="FFFFFF"/>
                          </a:solidFill>
                        </a:rPr>
                        <a:t>Subtask B</a:t>
                      </a:r>
                      <a:endParaRPr b="1" sz="1700">
                        <a:solidFill>
                          <a:srgbClr val="FFFFFF"/>
                        </a:solidFill>
                      </a:endParaRPr>
                    </a:p>
                    <a:p>
                      <a:pPr indent="0" lvl="0" marL="0" rtl="0" algn="ctr">
                        <a:spcBef>
                          <a:spcPts val="0"/>
                        </a:spcBef>
                        <a:spcAft>
                          <a:spcPts val="0"/>
                        </a:spcAft>
                        <a:buNone/>
                      </a:pPr>
                      <a:r>
                        <a:rPr b="1" lang="en-GB" sz="1500">
                          <a:solidFill>
                            <a:srgbClr val="FFFFFF"/>
                          </a:solidFill>
                        </a:rPr>
                        <a:t>(TARGETED or UNTARGETED)</a:t>
                      </a:r>
                      <a:endParaRPr b="1" sz="1500">
                        <a:solidFill>
                          <a:srgbClr val="FFFFFF"/>
                        </a:solidFill>
                      </a:endParaRPr>
                    </a:p>
                  </a:txBody>
                  <a:tcPr marT="91425" marB="91425" marR="91425" marL="91425"/>
                </a:tc>
                <a:tc>
                  <a:txBody>
                    <a:bodyPr/>
                    <a:lstStyle/>
                    <a:p>
                      <a:pPr indent="0" lvl="0" marL="0" rtl="0" algn="ctr">
                        <a:spcBef>
                          <a:spcPts val="0"/>
                        </a:spcBef>
                        <a:spcAft>
                          <a:spcPts val="0"/>
                        </a:spcAft>
                        <a:buNone/>
                      </a:pPr>
                      <a:r>
                        <a:rPr b="1" lang="en-GB" sz="1700">
                          <a:solidFill>
                            <a:srgbClr val="FFFFFF"/>
                          </a:solidFill>
                        </a:rPr>
                        <a:t>Subtask C</a:t>
                      </a:r>
                      <a:endParaRPr b="1" sz="1700">
                        <a:solidFill>
                          <a:srgbClr val="FFFFFF"/>
                        </a:solidFill>
                      </a:endParaRPr>
                    </a:p>
                    <a:p>
                      <a:pPr indent="0" lvl="0" marL="0" rtl="0" algn="ctr">
                        <a:spcBef>
                          <a:spcPts val="0"/>
                        </a:spcBef>
                        <a:spcAft>
                          <a:spcPts val="0"/>
                        </a:spcAft>
                        <a:buNone/>
                      </a:pPr>
                      <a:r>
                        <a:rPr b="1" lang="en-GB" sz="1500">
                          <a:solidFill>
                            <a:srgbClr val="FFFFFF"/>
                          </a:solidFill>
                        </a:rPr>
                        <a:t>(INDIVIDUAL, GROUP, OTHERS)</a:t>
                      </a:r>
                      <a:endParaRPr b="1" sz="1500">
                        <a:solidFill>
                          <a:srgbClr val="FFFFFF"/>
                        </a:solidFill>
                      </a:endParaRPr>
                    </a:p>
                  </a:txBody>
                  <a:tcPr marT="91425" marB="91425" marR="91425" marL="91425"/>
                </a:tc>
              </a:tr>
              <a:tr h="462100">
                <a:tc>
                  <a:txBody>
                    <a:bodyPr/>
                    <a:lstStyle/>
                    <a:p>
                      <a:pPr indent="0" lvl="0" marL="0" rtl="0" algn="ctr">
                        <a:spcBef>
                          <a:spcPts val="0"/>
                        </a:spcBef>
                        <a:spcAft>
                          <a:spcPts val="0"/>
                        </a:spcAft>
                        <a:buNone/>
                      </a:pPr>
                      <a:r>
                        <a:rPr lang="en-GB" sz="1700">
                          <a:solidFill>
                            <a:srgbClr val="FFFFFF"/>
                          </a:solidFill>
                        </a:rPr>
                        <a:t>Recall</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700">
                          <a:solidFill>
                            <a:srgbClr val="FFFFFF"/>
                          </a:solidFill>
                        </a:rPr>
                        <a:t>F1 Macro</a:t>
                      </a:r>
                      <a:endParaRPr sz="1700">
                        <a:solidFill>
                          <a:srgbClr val="FFFFFF"/>
                        </a:solidFill>
                      </a:endParaRPr>
                    </a:p>
                  </a:txBody>
                  <a:tcPr marT="91425" marB="91425" marR="91425" marL="91425"/>
                </a:tc>
                <a:tc>
                  <a:txBody>
                    <a:bodyPr/>
                    <a:lstStyle/>
                    <a:p>
                      <a:pPr indent="0" lvl="0" marL="0" rtl="0" algn="ctr">
                        <a:spcBef>
                          <a:spcPts val="0"/>
                        </a:spcBef>
                        <a:spcAft>
                          <a:spcPts val="0"/>
                        </a:spcAft>
                        <a:buNone/>
                      </a:pPr>
                      <a:r>
                        <a:rPr lang="en-GB" sz="1700">
                          <a:solidFill>
                            <a:srgbClr val="FFFFFF"/>
                          </a:solidFill>
                        </a:rPr>
                        <a:t>F1 Macro</a:t>
                      </a:r>
                      <a:endParaRPr sz="1700">
                        <a:solidFill>
                          <a:srgbClr val="FFFFFF"/>
                        </a:solidFill>
                      </a:endParaRPr>
                    </a:p>
                  </a:txBody>
                  <a:tcPr marT="91425" marB="91425" marR="91425" marL="91425"/>
                </a:tc>
              </a:tr>
            </a:tbl>
          </a:graphicData>
        </a:graphic>
      </p:graphicFrame>
      <p:sp>
        <p:nvSpPr>
          <p:cNvPr id="232" name="Google Shape;232;p30"/>
          <p:cNvSpPr txBox="1"/>
          <p:nvPr/>
        </p:nvSpPr>
        <p:spPr>
          <a:xfrm>
            <a:off x="356550" y="2993600"/>
            <a:ext cx="8430900" cy="1828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GB" sz="1700">
                <a:solidFill>
                  <a:srgbClr val="FFFFFF"/>
                </a:solidFill>
              </a:rPr>
              <a:t>Subtask A → Higher importance given to ensuring that tweets are </a:t>
            </a:r>
            <a:r>
              <a:rPr lang="en-GB" sz="1700">
                <a:solidFill>
                  <a:srgbClr val="FFFFFF"/>
                </a:solidFill>
              </a:rPr>
              <a:t>classified</a:t>
            </a:r>
            <a:r>
              <a:rPr lang="en-GB" sz="1700">
                <a:solidFill>
                  <a:srgbClr val="FFFFFF"/>
                </a:solidFill>
              </a:rPr>
              <a:t> as ‘Offensive’ → Recall </a:t>
            </a:r>
            <a:endParaRPr sz="1700">
              <a:solidFill>
                <a:srgbClr val="FFFFFF"/>
              </a:solidFill>
            </a:endParaRPr>
          </a:p>
          <a:p>
            <a:pPr indent="-336550" lvl="0" marL="457200" rtl="0" algn="l">
              <a:spcBef>
                <a:spcPts val="0"/>
              </a:spcBef>
              <a:spcAft>
                <a:spcPts val="0"/>
              </a:spcAft>
              <a:buClr>
                <a:srgbClr val="FFFFFF"/>
              </a:buClr>
              <a:buSzPts val="1700"/>
              <a:buChar char="●"/>
            </a:pPr>
            <a:r>
              <a:rPr lang="en-GB" sz="1700">
                <a:solidFill>
                  <a:srgbClr val="FFFFFF"/>
                </a:solidFill>
              </a:rPr>
              <a:t>Subtask B → Equal importance given to ‘Un-t</a:t>
            </a:r>
            <a:r>
              <a:rPr lang="en-GB" sz="1700">
                <a:solidFill>
                  <a:srgbClr val="FFFFFF"/>
                </a:solidFill>
              </a:rPr>
              <a:t>argeted</a:t>
            </a:r>
            <a:r>
              <a:rPr lang="en-GB" sz="1700">
                <a:solidFill>
                  <a:srgbClr val="FFFFFF"/>
                </a:solidFill>
              </a:rPr>
              <a:t>’ or ‘Targeted’ tweets → F1 Macro</a:t>
            </a:r>
            <a:endParaRPr sz="1700">
              <a:solidFill>
                <a:srgbClr val="FFFFFF"/>
              </a:solidFill>
            </a:endParaRPr>
          </a:p>
          <a:p>
            <a:pPr indent="-336550" lvl="0" marL="457200" rtl="0" algn="l">
              <a:spcBef>
                <a:spcPts val="0"/>
              </a:spcBef>
              <a:spcAft>
                <a:spcPts val="0"/>
              </a:spcAft>
              <a:buClr>
                <a:srgbClr val="FFFFFF"/>
              </a:buClr>
              <a:buSzPts val="1700"/>
              <a:buChar char="●"/>
            </a:pPr>
            <a:r>
              <a:rPr lang="en-GB" sz="1700">
                <a:solidFill>
                  <a:srgbClr val="FFFFFF"/>
                </a:solidFill>
              </a:rPr>
              <a:t>Subtask C → Equal importance given to tweets aimed at ‘Individual’, ‘Group’ or ‘Others’ → F1 Macro</a:t>
            </a:r>
            <a:endParaRPr sz="17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Theoretical Findings </a:t>
            </a:r>
            <a:r>
              <a:rPr lang="en-GB"/>
              <a:t> </a:t>
            </a:r>
            <a:endParaRPr/>
          </a:p>
        </p:txBody>
      </p:sp>
      <p:graphicFrame>
        <p:nvGraphicFramePr>
          <p:cNvPr id="238" name="Google Shape;238;p31"/>
          <p:cNvGraphicFramePr/>
          <p:nvPr/>
        </p:nvGraphicFramePr>
        <p:xfrm>
          <a:off x="417775" y="1017725"/>
          <a:ext cx="3000000" cy="3000000"/>
        </p:xfrm>
        <a:graphic>
          <a:graphicData uri="http://schemas.openxmlformats.org/drawingml/2006/table">
            <a:tbl>
              <a:tblPr>
                <a:noFill/>
                <a:tableStyleId>{0AFD70DD-EC18-488C-B1A2-FED16C480183}</a:tableStyleId>
              </a:tblPr>
              <a:tblGrid>
                <a:gridCol w="2769475"/>
                <a:gridCol w="2769475"/>
                <a:gridCol w="2769475"/>
              </a:tblGrid>
              <a:tr h="542400">
                <a:tc gridSpan="3">
                  <a:txBody>
                    <a:bodyPr/>
                    <a:lstStyle/>
                    <a:p>
                      <a:pPr indent="0" lvl="0" marL="0" rtl="0" algn="ctr">
                        <a:spcBef>
                          <a:spcPts val="0"/>
                        </a:spcBef>
                        <a:spcAft>
                          <a:spcPts val="0"/>
                        </a:spcAft>
                        <a:buNone/>
                      </a:pPr>
                      <a:r>
                        <a:rPr lang="en-GB" sz="1800">
                          <a:solidFill>
                            <a:srgbClr val="FFFFFF"/>
                          </a:solidFill>
                        </a:rPr>
                        <a:t>Text Representation </a:t>
                      </a:r>
                      <a:r>
                        <a:rPr lang="en-GB">
                          <a:solidFill>
                            <a:srgbClr val="FFFFFF"/>
                          </a:solidFill>
                        </a:rPr>
                        <a:t> </a:t>
                      </a:r>
                      <a:endParaRPr>
                        <a:solidFill>
                          <a:srgbClr val="FFFFFF"/>
                        </a:solidFill>
                      </a:endParaRPr>
                    </a:p>
                  </a:txBody>
                  <a:tcPr marT="91425" marB="91425" marR="91425" marL="91425"/>
                </a:tc>
                <a:tc hMerge="1"/>
                <a:tc hMerge="1"/>
              </a:tr>
              <a:tr h="449225">
                <a:tc>
                  <a:txBody>
                    <a:bodyPr/>
                    <a:lstStyle/>
                    <a:p>
                      <a:pPr indent="0" lvl="0" marL="0" rtl="0" algn="ctr">
                        <a:spcBef>
                          <a:spcPts val="0"/>
                        </a:spcBef>
                        <a:spcAft>
                          <a:spcPts val="0"/>
                        </a:spcAft>
                        <a:buNone/>
                      </a:pPr>
                      <a:r>
                        <a:rPr lang="en-GB">
                          <a:solidFill>
                            <a:srgbClr val="FFFFFF"/>
                          </a:solidFill>
                        </a:rPr>
                        <a:t>TF-IDF</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Word2Vec</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chemeClr val="accent5"/>
                          </a:solidFill>
                        </a:rPr>
                        <a:t>GloVe</a:t>
                      </a:r>
                      <a:endParaRPr>
                        <a:solidFill>
                          <a:schemeClr val="accent5"/>
                        </a:solidFill>
                      </a:endParaRPr>
                    </a:p>
                  </a:txBody>
                  <a:tcPr marT="91425" marB="91425" marR="91425" marL="91425"/>
                </a:tc>
              </a:tr>
              <a:tr h="2807925">
                <a:tc>
                  <a:txBody>
                    <a:bodyPr/>
                    <a:lstStyle/>
                    <a:p>
                      <a:pPr indent="0" lvl="0" marL="0" rtl="0" algn="l">
                        <a:spcBef>
                          <a:spcPts val="0"/>
                        </a:spcBef>
                        <a:spcAft>
                          <a:spcPts val="0"/>
                        </a:spcAft>
                        <a:buNone/>
                      </a:pPr>
                      <a:r>
                        <a:rPr lang="en-GB" u="sng">
                          <a:solidFill>
                            <a:srgbClr val="FFFFFF"/>
                          </a:solidFill>
                        </a:rPr>
                        <a:t>How it works</a:t>
                      </a:r>
                      <a:r>
                        <a:rPr lang="en-GB">
                          <a:solidFill>
                            <a:srgbClr val="FFFFFF"/>
                          </a:solidFill>
                        </a:rPr>
                        <a:t>: Provides a scoring scheme for words, measures how important a word is to a document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u="sng">
                          <a:solidFill>
                            <a:srgbClr val="FFFFFF"/>
                          </a:solidFill>
                        </a:rPr>
                        <a:t>Pros</a:t>
                      </a:r>
                      <a:r>
                        <a:rPr lang="en-GB">
                          <a:solidFill>
                            <a:srgbClr val="FFFFFF"/>
                          </a:solidFill>
                        </a:rPr>
                        <a:t>: Simple and effective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u="sng">
                          <a:solidFill>
                            <a:srgbClr val="FFFFFF"/>
                          </a:solidFill>
                        </a:rPr>
                        <a:t>Cons</a:t>
                      </a:r>
                      <a:r>
                        <a:rPr lang="en-GB">
                          <a:solidFill>
                            <a:srgbClr val="FFFFFF"/>
                          </a:solidFill>
                        </a:rPr>
                        <a:t>: Not able to account for word position, semantics and co-occurrence with other words. Computationally slow for large documents.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u="sng">
                          <a:solidFill>
                            <a:srgbClr val="FFFFFF"/>
                          </a:solidFill>
                        </a:rPr>
                        <a:t>How it works</a:t>
                      </a:r>
                      <a:r>
                        <a:rPr lang="en-GB">
                          <a:solidFill>
                            <a:srgbClr val="FFFFFF"/>
                          </a:solidFill>
                        </a:rPr>
                        <a:t>: Unsupervised model for generating vectors. Works by doing incremental, 'sparse' training of a neural network.</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u="sng">
                          <a:solidFill>
                            <a:srgbClr val="FFFFFF"/>
                          </a:solidFill>
                        </a:rPr>
                        <a:t>Pros</a:t>
                      </a:r>
                      <a:r>
                        <a:rPr lang="en-GB">
                          <a:solidFill>
                            <a:srgbClr val="FFFFFF"/>
                          </a:solidFill>
                        </a:rPr>
                        <a:t>: Retains semantic meaning of different words in a document</a:t>
                      </a:r>
                      <a:endParaRPr>
                        <a:solidFill>
                          <a:srgbClr val="FFFFFF"/>
                        </a:solidFill>
                      </a:endParaRPr>
                    </a:p>
                    <a:p>
                      <a:pPr indent="0" lvl="0" marL="0" rtl="0" algn="l">
                        <a:spcBef>
                          <a:spcPts val="0"/>
                        </a:spcBef>
                        <a:spcAft>
                          <a:spcPts val="0"/>
                        </a:spcAft>
                        <a:buNone/>
                      </a:pPr>
                      <a:r>
                        <a:t/>
                      </a:r>
                      <a:endParaRPr u="sng">
                        <a:solidFill>
                          <a:srgbClr val="FFFFFF"/>
                        </a:solidFill>
                      </a:endParaRPr>
                    </a:p>
                    <a:p>
                      <a:pPr indent="0" lvl="0" marL="0" rtl="0" algn="l">
                        <a:spcBef>
                          <a:spcPts val="0"/>
                        </a:spcBef>
                        <a:spcAft>
                          <a:spcPts val="0"/>
                        </a:spcAft>
                        <a:buNone/>
                      </a:pPr>
                      <a:r>
                        <a:rPr lang="en-GB" u="sng">
                          <a:solidFill>
                            <a:srgbClr val="FFFFFF"/>
                          </a:solidFill>
                        </a:rPr>
                        <a:t>Cons</a:t>
                      </a:r>
                      <a:r>
                        <a:rPr lang="en-GB">
                          <a:solidFill>
                            <a:srgbClr val="FFFFFF"/>
                          </a:solidFill>
                        </a:rPr>
                        <a:t>: Difficulty handling unknown/OOV words. No shared representation at sub word level</a:t>
                      </a:r>
                      <a:r>
                        <a:rPr lang="en-GB" u="sng">
                          <a:solidFill>
                            <a:srgbClr val="FFFFFF"/>
                          </a:solidFill>
                        </a:rPr>
                        <a:t>  </a:t>
                      </a:r>
                      <a:r>
                        <a:rPr lang="en-GB">
                          <a:solidFill>
                            <a:srgbClr val="FFFFFF"/>
                          </a:solidFill>
                        </a:rPr>
                        <a: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u="sng">
                          <a:solidFill>
                            <a:srgbClr val="FFFFFF"/>
                          </a:solidFill>
                        </a:rPr>
                        <a:t>How it works</a:t>
                      </a:r>
                      <a:r>
                        <a:rPr lang="en-GB">
                          <a:solidFill>
                            <a:srgbClr val="FFFFFF"/>
                          </a:solidFill>
                        </a:rPr>
                        <a:t>: Same purpose as Word2Vec but GloVe works to fit vectors to model a giant word co-occurrence matrix built from the corpus.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u="sng">
                          <a:solidFill>
                            <a:srgbClr val="FFFFFF"/>
                          </a:solidFill>
                        </a:rPr>
                        <a:t>Pros</a:t>
                      </a:r>
                      <a:r>
                        <a:rPr lang="en-GB">
                          <a:solidFill>
                            <a:srgbClr val="FFFFFF"/>
                          </a:solidFill>
                        </a:rPr>
                        <a:t>: Same as Word2Vec but had a higher average performance to efficiency ratio.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u="sng">
                          <a:solidFill>
                            <a:srgbClr val="FFFFFF"/>
                          </a:solidFill>
                        </a:rPr>
                        <a:t>Cons</a:t>
                      </a:r>
                      <a:r>
                        <a:rPr lang="en-GB">
                          <a:solidFill>
                            <a:srgbClr val="FFFFFF"/>
                          </a:solidFill>
                        </a:rPr>
                        <a:t>: Same as Word2Vec</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20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a:t>
            </a:r>
            <a:endParaRPr/>
          </a:p>
        </p:txBody>
      </p:sp>
      <p:sp>
        <p:nvSpPr>
          <p:cNvPr id="67" name="Google Shape;67;p14"/>
          <p:cNvSpPr txBox="1"/>
          <p:nvPr>
            <p:ph idx="1" type="body"/>
          </p:nvPr>
        </p:nvSpPr>
        <p:spPr>
          <a:xfrm>
            <a:off x="311700" y="567325"/>
            <a:ext cx="8520600" cy="483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GB" sz="1700"/>
              <a:t>Show offensive Tweets (images) and explain the problem (show current Twitter measure implemented) (Noor)</a:t>
            </a:r>
            <a:endParaRPr sz="1700"/>
          </a:p>
          <a:p>
            <a:pPr indent="-336550" lvl="0" marL="457200" rtl="0" algn="l">
              <a:spcBef>
                <a:spcPts val="0"/>
              </a:spcBef>
              <a:spcAft>
                <a:spcPts val="0"/>
              </a:spcAft>
              <a:buSzPts val="1700"/>
              <a:buAutoNum type="arabicPeriod"/>
            </a:pPr>
            <a:r>
              <a:rPr lang="en-GB" sz="1700"/>
              <a:t>Explain how we aim to make the current measure that is implemented better (Project motivation) (Noor)</a:t>
            </a:r>
            <a:endParaRPr sz="1700"/>
          </a:p>
          <a:p>
            <a:pPr indent="-336550" lvl="0" marL="457200" rtl="0" algn="l">
              <a:spcBef>
                <a:spcPts val="0"/>
              </a:spcBef>
              <a:spcAft>
                <a:spcPts val="0"/>
              </a:spcAft>
              <a:buSzPts val="1700"/>
              <a:buAutoNum type="arabicPeriod"/>
            </a:pPr>
            <a:r>
              <a:rPr lang="en-GB" sz="1700"/>
              <a:t>Describe dataset (Suhas)</a:t>
            </a:r>
            <a:endParaRPr sz="1700"/>
          </a:p>
          <a:p>
            <a:pPr indent="-336550" lvl="0" marL="457200" rtl="0" algn="l">
              <a:spcBef>
                <a:spcPts val="0"/>
              </a:spcBef>
              <a:spcAft>
                <a:spcPts val="0"/>
              </a:spcAft>
              <a:buSzPts val="1700"/>
              <a:buChar char="-"/>
            </a:pPr>
            <a:r>
              <a:rPr lang="en-GB" sz="1700"/>
              <a:t>Data visualisation/exploration</a:t>
            </a:r>
            <a:endParaRPr sz="1700"/>
          </a:p>
          <a:p>
            <a:pPr indent="-336550" lvl="0" marL="457200" rtl="0" algn="l">
              <a:spcBef>
                <a:spcPts val="0"/>
              </a:spcBef>
              <a:spcAft>
                <a:spcPts val="0"/>
              </a:spcAft>
              <a:buSzPts val="1700"/>
              <a:buChar char="-"/>
            </a:pPr>
            <a:r>
              <a:rPr lang="en-GB" sz="1700"/>
              <a:t>Data Preprocessing</a:t>
            </a:r>
            <a:endParaRPr sz="1700"/>
          </a:p>
          <a:p>
            <a:pPr indent="-336550" lvl="0" marL="457200" rtl="0" algn="l">
              <a:spcBef>
                <a:spcPts val="0"/>
              </a:spcBef>
              <a:spcAft>
                <a:spcPts val="0"/>
              </a:spcAft>
              <a:buSzPts val="1700"/>
              <a:buAutoNum type="arabicPeriod"/>
            </a:pPr>
            <a:r>
              <a:rPr lang="en-GB" sz="1700"/>
              <a:t>Evaluation Metrics - F1 Macro, Recall (Noor)</a:t>
            </a:r>
            <a:endParaRPr sz="1700"/>
          </a:p>
          <a:p>
            <a:pPr indent="-336550" lvl="0" marL="457200" rtl="0" algn="l">
              <a:spcBef>
                <a:spcPts val="0"/>
              </a:spcBef>
              <a:spcAft>
                <a:spcPts val="0"/>
              </a:spcAft>
              <a:buSzPts val="1700"/>
              <a:buAutoNum type="arabicPeriod"/>
            </a:pPr>
            <a:r>
              <a:rPr lang="en-GB" sz="1700"/>
              <a:t>Choosing of text representation - TFIDF / Word2Vec / GloVe (Dino/Chang)</a:t>
            </a:r>
            <a:endParaRPr sz="1700"/>
          </a:p>
          <a:p>
            <a:pPr indent="-336550" lvl="0" marL="457200" rtl="0" algn="l">
              <a:spcBef>
                <a:spcPts val="0"/>
              </a:spcBef>
              <a:spcAft>
                <a:spcPts val="0"/>
              </a:spcAft>
              <a:buSzPts val="1700"/>
              <a:buAutoNum type="arabicPeriod"/>
            </a:pPr>
            <a:r>
              <a:rPr lang="en-GB" sz="1700"/>
              <a:t>1 slide (for stats + neural network model results -- combine) </a:t>
            </a:r>
            <a:endParaRPr sz="1700"/>
          </a:p>
          <a:p>
            <a:pPr indent="-336550" lvl="0" marL="457200" rtl="0" algn="l">
              <a:spcBef>
                <a:spcPts val="0"/>
              </a:spcBef>
              <a:spcAft>
                <a:spcPts val="0"/>
              </a:spcAft>
              <a:buSzPts val="1700"/>
              <a:buAutoNum type="arabicPeriod"/>
            </a:pPr>
            <a:r>
              <a:rPr lang="en-GB" sz="1700"/>
              <a:t>Stats Models and Results and Justifications (Suhas/Noor)</a:t>
            </a:r>
            <a:endParaRPr sz="1700"/>
          </a:p>
          <a:p>
            <a:pPr indent="-336550" lvl="0" marL="457200" rtl="0" algn="l">
              <a:spcBef>
                <a:spcPts val="0"/>
              </a:spcBef>
              <a:spcAft>
                <a:spcPts val="0"/>
              </a:spcAft>
              <a:buSzPts val="1700"/>
              <a:buAutoNum type="arabicPeriod"/>
            </a:pPr>
            <a:r>
              <a:rPr lang="en-GB" sz="1700"/>
              <a:t>Neural Network </a:t>
            </a:r>
            <a:r>
              <a:rPr lang="en-GB" sz="1700"/>
              <a:t>Models and Results and Justifications (Dino/Chang)</a:t>
            </a:r>
            <a:endParaRPr sz="1700"/>
          </a:p>
          <a:p>
            <a:pPr indent="-336550" lvl="0" marL="457200" rtl="0" algn="l">
              <a:spcBef>
                <a:spcPts val="0"/>
              </a:spcBef>
              <a:spcAft>
                <a:spcPts val="0"/>
              </a:spcAft>
              <a:buSzPts val="1700"/>
              <a:buAutoNum type="arabicPeriod"/>
            </a:pPr>
            <a:r>
              <a:rPr lang="en-GB" sz="1700"/>
              <a:t>Evaluation on a separate dataset (using best models for A, B &amp; C)</a:t>
            </a:r>
            <a:endParaRPr sz="1700"/>
          </a:p>
          <a:p>
            <a:pPr indent="-336550" lvl="0" marL="457200" rtl="0" algn="l">
              <a:spcBef>
                <a:spcPts val="0"/>
              </a:spcBef>
              <a:spcAft>
                <a:spcPts val="0"/>
              </a:spcAft>
              <a:buSzPts val="1700"/>
              <a:buAutoNum type="arabicPeriod"/>
            </a:pPr>
            <a:r>
              <a:rPr lang="en-GB" sz="1700"/>
              <a:t>Further Improvements</a:t>
            </a:r>
            <a:endParaRPr sz="1700"/>
          </a:p>
          <a:p>
            <a:pPr indent="-336550" lvl="0" marL="457200" rtl="0" algn="l">
              <a:spcBef>
                <a:spcPts val="0"/>
              </a:spcBef>
              <a:spcAft>
                <a:spcPts val="0"/>
              </a:spcAft>
              <a:buSzPts val="1700"/>
              <a:buAutoNum type="arabicPeriod"/>
            </a:pPr>
            <a:r>
              <a:rPr lang="en-GB" sz="1700"/>
              <a:t>Demo of UI</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 on Validation Set</a:t>
            </a:r>
            <a:endParaRPr/>
          </a:p>
        </p:txBody>
      </p:sp>
      <p:graphicFrame>
        <p:nvGraphicFramePr>
          <p:cNvPr id="244" name="Google Shape;244;p32"/>
          <p:cNvGraphicFramePr/>
          <p:nvPr/>
        </p:nvGraphicFramePr>
        <p:xfrm>
          <a:off x="464313" y="1225713"/>
          <a:ext cx="3000000" cy="3000000"/>
        </p:xfrm>
        <a:graphic>
          <a:graphicData uri="http://schemas.openxmlformats.org/drawingml/2006/table">
            <a:tbl>
              <a:tblPr>
                <a:noFill/>
                <a:tableStyleId>{0AFD70DD-EC18-488C-B1A2-FED16C480183}</a:tableStyleId>
              </a:tblPr>
              <a:tblGrid>
                <a:gridCol w="1324125"/>
                <a:gridCol w="2168075"/>
                <a:gridCol w="2538800"/>
                <a:gridCol w="2010350"/>
              </a:tblGrid>
              <a:tr h="395125">
                <a:tc>
                  <a:txBody>
                    <a:bodyPr/>
                    <a:lstStyle/>
                    <a:p>
                      <a:pPr indent="0" lvl="0" marL="0" rtl="0" algn="l">
                        <a:spcBef>
                          <a:spcPts val="0"/>
                        </a:spcBef>
                        <a:spcAft>
                          <a:spcPts val="0"/>
                        </a:spcAft>
                        <a:buNone/>
                      </a:pPr>
                      <a:r>
                        <a:rPr b="1" lang="en-GB">
                          <a:solidFill>
                            <a:srgbClr val="FFFFFF"/>
                          </a:solidFill>
                        </a:rPr>
                        <a:t>Results</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A - Recall (OFFENSIVE)</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B - F1 Macro</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C - F1 Macro</a:t>
                      </a:r>
                      <a:endParaRPr>
                        <a:solidFill>
                          <a:srgbClr val="FFFFFF"/>
                        </a:solidFill>
                      </a:endParaRPr>
                    </a:p>
                  </a:txBody>
                  <a:tcPr marT="91425" marB="91425" marR="91425" marL="91425"/>
                </a:tc>
              </a:tr>
              <a:tr h="765650">
                <a:tc>
                  <a:txBody>
                    <a:bodyPr/>
                    <a:lstStyle/>
                    <a:p>
                      <a:pPr indent="0" lvl="0" marL="0" rtl="0" algn="l">
                        <a:spcBef>
                          <a:spcPts val="0"/>
                        </a:spcBef>
                        <a:spcAft>
                          <a:spcPts val="0"/>
                        </a:spcAft>
                        <a:buNone/>
                      </a:pPr>
                      <a:r>
                        <a:rPr lang="en-GB">
                          <a:solidFill>
                            <a:schemeClr val="accent5"/>
                          </a:solidFill>
                        </a:rPr>
                        <a:t>TF-IDF</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GB">
                          <a:solidFill>
                            <a:schemeClr val="accent5"/>
                          </a:solidFill>
                        </a:rPr>
                        <a:t>0.68</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GB">
                          <a:solidFill>
                            <a:schemeClr val="accent5"/>
                          </a:solidFill>
                        </a:rPr>
                        <a:t>0.59</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GB">
                          <a:solidFill>
                            <a:schemeClr val="accent5"/>
                          </a:solidFill>
                        </a:rPr>
                        <a:t>0.50</a:t>
                      </a:r>
                      <a:endParaRPr>
                        <a:solidFill>
                          <a:schemeClr val="accent5"/>
                        </a:solidFill>
                      </a:endParaRPr>
                    </a:p>
                  </a:txBody>
                  <a:tcPr marT="91425" marB="91425" marR="91425" marL="91425"/>
                </a:tc>
              </a:tr>
              <a:tr h="765650">
                <a:tc>
                  <a:txBody>
                    <a:bodyPr/>
                    <a:lstStyle/>
                    <a:p>
                      <a:pPr indent="0" lvl="0" marL="0" rtl="0" algn="l">
                        <a:spcBef>
                          <a:spcPts val="0"/>
                        </a:spcBef>
                        <a:spcAft>
                          <a:spcPts val="0"/>
                        </a:spcAft>
                        <a:buNone/>
                      </a:pPr>
                      <a:r>
                        <a:rPr lang="en-GB">
                          <a:solidFill>
                            <a:srgbClr val="FFFFFF"/>
                          </a:solidFill>
                        </a:rPr>
                        <a:t>Word2Vec</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0.64</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0.51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0.38</a:t>
                      </a:r>
                      <a:endParaRPr>
                        <a:solidFill>
                          <a:srgbClr val="FFFFFF"/>
                        </a:solidFill>
                      </a:endParaRPr>
                    </a:p>
                  </a:txBody>
                  <a:tcPr marT="91425" marB="91425" marR="91425" marL="91425"/>
                </a:tc>
              </a:tr>
              <a:tr h="765650">
                <a:tc>
                  <a:txBody>
                    <a:bodyPr/>
                    <a:lstStyle/>
                    <a:p>
                      <a:pPr indent="0" lvl="0" marL="0" rtl="0" algn="l">
                        <a:spcBef>
                          <a:spcPts val="0"/>
                        </a:spcBef>
                        <a:spcAft>
                          <a:spcPts val="0"/>
                        </a:spcAft>
                        <a:buNone/>
                      </a:pPr>
                      <a:r>
                        <a:rPr lang="en-GB">
                          <a:solidFill>
                            <a:srgbClr val="FFFFFF"/>
                          </a:solidFill>
                        </a:rPr>
                        <a:t>GloVe</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0.55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0.50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0.37</a:t>
                      </a:r>
                      <a:endParaRPr>
                        <a:solidFill>
                          <a:srgbClr val="FFFFFF"/>
                        </a:solidFill>
                      </a:endParaRPr>
                    </a:p>
                  </a:txBody>
                  <a:tcPr marT="91425" marB="91425" marR="91425" marL="91425"/>
                </a:tc>
              </a:tr>
            </a:tbl>
          </a:graphicData>
        </a:graphic>
      </p:graphicFrame>
      <p:sp>
        <p:nvSpPr>
          <p:cNvPr id="245" name="Google Shape;245;p32"/>
          <p:cNvSpPr txBox="1"/>
          <p:nvPr/>
        </p:nvSpPr>
        <p:spPr>
          <a:xfrm>
            <a:off x="464250" y="4125800"/>
            <a:ext cx="8041500" cy="8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verage"/>
                <a:ea typeface="Average"/>
                <a:cs typeface="Average"/>
                <a:sym typeface="Average"/>
              </a:rPr>
              <a:t>* We were surprised to see that TF-IDF was the best Text Representation method during our </a:t>
            </a:r>
            <a:r>
              <a:rPr b="1" lang="en-GB">
                <a:solidFill>
                  <a:srgbClr val="FFFFFF"/>
                </a:solidFill>
                <a:latin typeface="Average"/>
                <a:ea typeface="Average"/>
                <a:cs typeface="Average"/>
                <a:sym typeface="Average"/>
              </a:rPr>
              <a:t>validation testing.</a:t>
            </a:r>
            <a:r>
              <a:rPr lang="en-GB">
                <a:solidFill>
                  <a:srgbClr val="FFFFFF"/>
                </a:solidFill>
                <a:latin typeface="Average"/>
                <a:ea typeface="Average"/>
                <a:cs typeface="Average"/>
                <a:sym typeface="Average"/>
              </a:rPr>
              <a:t> However when we ran our models on test data, TF-IDF produced very bad results. This prompted us to further experiment with GloVe and Word2Vec. At the end, GloVe ywas more consistent and yielded the best results.</a:t>
            </a:r>
            <a:endParaRPr>
              <a:solidFill>
                <a:srgbClr val="FFFFFF"/>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Stats Model Selection - 10-fold cross validation</a:t>
            </a:r>
            <a:endParaRPr/>
          </a:p>
        </p:txBody>
      </p:sp>
      <p:graphicFrame>
        <p:nvGraphicFramePr>
          <p:cNvPr id="251" name="Google Shape;251;p33"/>
          <p:cNvGraphicFramePr/>
          <p:nvPr/>
        </p:nvGraphicFramePr>
        <p:xfrm>
          <a:off x="311700" y="1125900"/>
          <a:ext cx="3000000" cy="3000000"/>
        </p:xfrm>
        <a:graphic>
          <a:graphicData uri="http://schemas.openxmlformats.org/drawingml/2006/table">
            <a:tbl>
              <a:tblPr>
                <a:noFill/>
                <a:tableStyleId>{0AFD70DD-EC18-488C-B1A2-FED16C480183}</a:tableStyleId>
              </a:tblPr>
              <a:tblGrid>
                <a:gridCol w="2568900"/>
                <a:gridCol w="2273100"/>
                <a:gridCol w="1548450"/>
                <a:gridCol w="2130150"/>
              </a:tblGrid>
              <a:tr h="396200">
                <a:tc>
                  <a:txBody>
                    <a:bodyPr/>
                    <a:lstStyle/>
                    <a:p>
                      <a:pPr indent="0" lvl="0" marL="0" rtl="0" algn="ctr">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B</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C</a:t>
                      </a:r>
                      <a:endParaRPr>
                        <a:solidFill>
                          <a:srgbClr val="FFFFFF"/>
                        </a:solidFill>
                      </a:endParaRPr>
                    </a:p>
                  </a:txBody>
                  <a:tcPr marT="91425" marB="91425" marR="91425" marL="91425"/>
                </a:tc>
              </a:tr>
              <a:tr h="396200">
                <a:tc>
                  <a:txBody>
                    <a:bodyPr/>
                    <a:lstStyle/>
                    <a:p>
                      <a:pPr indent="0" lvl="0" marL="0" rtl="0" algn="ctr">
                        <a:spcBef>
                          <a:spcPts val="0"/>
                        </a:spcBef>
                        <a:spcAft>
                          <a:spcPts val="0"/>
                        </a:spcAft>
                        <a:buNone/>
                      </a:pPr>
                      <a:r>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Recall (Offensive Class)</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F1 Macro</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F1 Macro</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GB">
                          <a:solidFill>
                            <a:srgbClr val="FFFFFF"/>
                          </a:solidFill>
                        </a:rPr>
                        <a:t>XGBoost</a:t>
                      </a:r>
                      <a:endParaRPr b="1">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0.649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a:solidFill>
                            <a:srgbClr val="FFFFFF"/>
                          </a:solidFill>
                        </a:rPr>
                        <a:t>0.866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a:solidFill>
                            <a:srgbClr val="FFFFFF"/>
                          </a:solidFill>
                        </a:rPr>
                        <a:t>0.682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3C47D"/>
                    </a:solidFill>
                  </a:tcPr>
                </a:tc>
              </a:tr>
              <a:tr h="381000">
                <a:tc>
                  <a:txBody>
                    <a:bodyPr/>
                    <a:lstStyle/>
                    <a:p>
                      <a:pPr indent="0" lvl="0" marL="0" rtl="0" algn="l">
                        <a:spcBef>
                          <a:spcPts val="0"/>
                        </a:spcBef>
                        <a:spcAft>
                          <a:spcPts val="0"/>
                        </a:spcAft>
                        <a:buNone/>
                      </a:pPr>
                      <a:r>
                        <a:rPr lang="en-GB">
                          <a:solidFill>
                            <a:srgbClr val="FFFFFF"/>
                          </a:solidFill>
                        </a:rPr>
                        <a:t>Logistic Regression</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chemeClr val="dk1"/>
                          </a:solidFill>
                        </a:rPr>
                        <a:t>0.610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rgbClr val="FFFFFF"/>
                          </a:solidFill>
                        </a:rPr>
                        <a:t>0.686</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rgbClr val="FFFFFF"/>
                          </a:solidFill>
                        </a:rPr>
                        <a:t>0.501</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GB">
                          <a:solidFill>
                            <a:srgbClr val="FFFFFF"/>
                          </a:solidFill>
                        </a:rPr>
                        <a:t>SVM (polynomial for A &amp; B, radial basis function for C)</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0.656</a:t>
                      </a:r>
                      <a:endParaRPr/>
                    </a:p>
                  </a:txBody>
                  <a:tcPr marT="91425" marB="91425" marR="91425" marL="91425">
                    <a:lnB cap="flat" cmpd="sng" w="9525">
                      <a:solidFill>
                        <a:srgbClr val="9E9E9E"/>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a:solidFill>
                            <a:srgbClr val="FFFFFF"/>
                          </a:solidFill>
                        </a:rPr>
                        <a:t>0.802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a:solidFill>
                            <a:srgbClr val="FFFFFF"/>
                          </a:solidFill>
                        </a:rPr>
                        <a:t>0.647</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rgbClr val="93C47D"/>
                    </a:solidFill>
                  </a:tcPr>
                </a:tc>
              </a:tr>
              <a:tr h="381000">
                <a:tc>
                  <a:txBody>
                    <a:bodyPr/>
                    <a:lstStyle/>
                    <a:p>
                      <a:pPr indent="0" lvl="0" marL="0" rtl="0" algn="l">
                        <a:spcBef>
                          <a:spcPts val="0"/>
                        </a:spcBef>
                        <a:spcAft>
                          <a:spcPts val="0"/>
                        </a:spcAft>
                        <a:buNone/>
                      </a:pPr>
                      <a:r>
                        <a:rPr lang="en-GB">
                          <a:solidFill>
                            <a:srgbClr val="FFFFFF"/>
                          </a:solidFill>
                        </a:rPr>
                        <a:t>Ada Boosting</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0.612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0.750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0.484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solidFill>
                            <a:srgbClr val="FFFFFF"/>
                          </a:solidFill>
                        </a:rPr>
                        <a:t>Gaussian Naive Bayes</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chemeClr val="dk1"/>
                          </a:solidFill>
                        </a:rPr>
                        <a:t>0.606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rgbClr val="FFFFFF"/>
                          </a:solidFill>
                        </a:rPr>
                        <a:t>0.688</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solidFill>
                            <a:srgbClr val="FFFFFF"/>
                          </a:solidFill>
                        </a:rPr>
                        <a:t>0.488</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GB">
                          <a:solidFill>
                            <a:srgbClr val="FFFFFF"/>
                          </a:solidFill>
                        </a:rPr>
                        <a:t>Random Forest Classifier</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0.685</a:t>
                      </a:r>
                      <a:endParaRPr/>
                    </a:p>
                  </a:txBody>
                  <a:tcPr marT="91425" marB="91425" marR="91425" marL="91425">
                    <a:solidFill>
                      <a:srgbClr val="93C47D"/>
                    </a:solidFill>
                  </a:tcPr>
                </a:tc>
                <a:tc>
                  <a:txBody>
                    <a:bodyPr/>
                    <a:lstStyle/>
                    <a:p>
                      <a:pPr indent="0" lvl="0" marL="0" rtl="0" algn="ctr">
                        <a:spcBef>
                          <a:spcPts val="0"/>
                        </a:spcBef>
                        <a:spcAft>
                          <a:spcPts val="0"/>
                        </a:spcAft>
                        <a:buNone/>
                      </a:pPr>
                      <a:r>
                        <a:rPr lang="en-GB">
                          <a:solidFill>
                            <a:srgbClr val="FFFFFF"/>
                          </a:solidFill>
                        </a:rPr>
                        <a:t>0.868</a:t>
                      </a:r>
                      <a:endParaRPr>
                        <a:solidFill>
                          <a:srgbClr val="FFFFFF"/>
                        </a:solidFill>
                      </a:endParaRPr>
                    </a:p>
                  </a:txBody>
                  <a:tcPr marT="91425" marB="91425" marR="91425" marL="91425">
                    <a:solidFill>
                      <a:srgbClr val="93C47D"/>
                    </a:solidFill>
                  </a:tcPr>
                </a:tc>
                <a:tc>
                  <a:txBody>
                    <a:bodyPr/>
                    <a:lstStyle/>
                    <a:p>
                      <a:pPr indent="0" lvl="0" marL="0" rtl="0" algn="ctr">
                        <a:spcBef>
                          <a:spcPts val="0"/>
                        </a:spcBef>
                        <a:spcAft>
                          <a:spcPts val="0"/>
                        </a:spcAft>
                        <a:buNone/>
                      </a:pPr>
                      <a:r>
                        <a:rPr lang="en-GB">
                          <a:solidFill>
                            <a:srgbClr val="FFFFFF"/>
                          </a:solidFill>
                        </a:rPr>
                        <a:t>0.699</a:t>
                      </a:r>
                      <a:endParaRPr>
                        <a:solidFill>
                          <a:srgbClr val="FFFFFF"/>
                        </a:solidFill>
                      </a:endParaRPr>
                    </a:p>
                  </a:txBody>
                  <a:tcPr marT="91425" marB="91425" marR="91425" marL="91425">
                    <a:solidFill>
                      <a:srgbClr val="93C47D"/>
                    </a:solidFill>
                  </a:tcPr>
                </a:tc>
              </a:tr>
              <a:tr h="381000">
                <a:tc>
                  <a:txBody>
                    <a:bodyPr/>
                    <a:lstStyle/>
                    <a:p>
                      <a:pPr indent="0" lvl="0" marL="0" rtl="0" algn="l">
                        <a:spcBef>
                          <a:spcPts val="0"/>
                        </a:spcBef>
                        <a:spcAft>
                          <a:spcPts val="0"/>
                        </a:spcAft>
                        <a:buNone/>
                      </a:pPr>
                      <a:r>
                        <a:rPr lang="en-GB">
                          <a:solidFill>
                            <a:srgbClr val="FFFFFF"/>
                          </a:solidFill>
                        </a:rPr>
                        <a:t>Gradient Boosting</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0.610</a:t>
                      </a:r>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0.716</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0.545</a:t>
                      </a:r>
                      <a:endParaRPr>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34"/>
          <p:cNvGraphicFramePr/>
          <p:nvPr/>
        </p:nvGraphicFramePr>
        <p:xfrm>
          <a:off x="299975" y="710450"/>
          <a:ext cx="3000000" cy="3000000"/>
        </p:xfrm>
        <a:graphic>
          <a:graphicData uri="http://schemas.openxmlformats.org/drawingml/2006/table">
            <a:tbl>
              <a:tblPr>
                <a:noFill/>
                <a:tableStyleId>{0AFD70DD-EC18-488C-B1A2-FED16C480183}</a:tableStyleId>
              </a:tblPr>
              <a:tblGrid>
                <a:gridCol w="2849475"/>
                <a:gridCol w="2140175"/>
                <a:gridCol w="1480300"/>
                <a:gridCol w="2074100"/>
              </a:tblGrid>
              <a:tr h="495300">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B</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Subtask C</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Recall (Offensive Class)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F1 Macro</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F1 Macro</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GB">
                          <a:solidFill>
                            <a:srgbClr val="FFFFFF"/>
                          </a:solidFill>
                        </a:rPr>
                        <a:t>Random Forest Classifier</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0.37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b="1" lang="en-GB">
                          <a:solidFill>
                            <a:srgbClr val="FFFFFF"/>
                          </a:solidFill>
                        </a:rPr>
                        <a:t>0.56</a:t>
                      </a:r>
                      <a:endParaRPr b="1">
                        <a:solidFill>
                          <a:srgbClr val="FFFFFF"/>
                        </a:solidFill>
                      </a:endParaRPr>
                    </a:p>
                  </a:txBody>
                  <a:tcPr marT="91425" marB="91425" marR="91425" marL="91425">
                    <a:solidFill>
                      <a:srgbClr val="93C47D"/>
                    </a:solidFill>
                  </a:tcPr>
                </a:tc>
                <a:tc>
                  <a:txBody>
                    <a:bodyPr/>
                    <a:lstStyle/>
                    <a:p>
                      <a:pPr indent="0" lvl="0" marL="0" rtl="0" algn="ctr">
                        <a:spcBef>
                          <a:spcPts val="0"/>
                        </a:spcBef>
                        <a:spcAft>
                          <a:spcPts val="0"/>
                        </a:spcAft>
                        <a:buNone/>
                      </a:pPr>
                      <a:r>
                        <a:rPr lang="en-GB">
                          <a:solidFill>
                            <a:srgbClr val="FFFFFF"/>
                          </a:solidFill>
                        </a:rPr>
                        <a:t>0.37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SVM </a:t>
                      </a:r>
                      <a:r>
                        <a:rPr lang="en-GB">
                          <a:solidFill>
                            <a:srgbClr val="FFFFFF"/>
                          </a:solidFill>
                        </a:rPr>
                        <a:t>(polynomial for A &amp; B, radial basis function for C)</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GB">
                          <a:solidFill>
                            <a:schemeClr val="dk1"/>
                          </a:solidFill>
                        </a:rPr>
                        <a:t>0.47</a:t>
                      </a:r>
                      <a:endParaRPr b="1">
                        <a:solidFill>
                          <a:srgbClr val="FFFFFF"/>
                        </a:solidFill>
                      </a:endParaRPr>
                    </a:p>
                  </a:txBody>
                  <a:tcPr marT="91425" marB="91425" marR="91425" marL="91425">
                    <a:solidFill>
                      <a:srgbClr val="93C47D"/>
                    </a:solidFill>
                  </a:tcPr>
                </a:tc>
                <a:tc>
                  <a:txBody>
                    <a:bodyPr/>
                    <a:lstStyle/>
                    <a:p>
                      <a:pPr indent="0" lvl="0" marL="0" rtl="0" algn="ctr">
                        <a:spcBef>
                          <a:spcPts val="0"/>
                        </a:spcBef>
                        <a:spcAft>
                          <a:spcPts val="0"/>
                        </a:spcAft>
                        <a:buNone/>
                      </a:pPr>
                      <a:r>
                        <a:rPr lang="en-GB">
                          <a:solidFill>
                            <a:srgbClr val="FFFFFF"/>
                          </a:solidFill>
                        </a:rPr>
                        <a:t>0.51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GB">
                          <a:solidFill>
                            <a:srgbClr val="FFFFFF"/>
                          </a:solidFill>
                        </a:rPr>
                        <a:t>0.43</a:t>
                      </a:r>
                      <a:endParaRPr b="1">
                        <a:solidFill>
                          <a:srgbClr val="FFFFFF"/>
                        </a:solidFill>
                      </a:endParaRPr>
                    </a:p>
                  </a:txBody>
                  <a:tcPr marT="91425" marB="91425" marR="91425" marL="91425">
                    <a:solidFill>
                      <a:srgbClr val="93C47D"/>
                    </a:solidFill>
                  </a:tcPr>
                </a:tc>
              </a:tr>
              <a:tr h="381000">
                <a:tc>
                  <a:txBody>
                    <a:bodyPr/>
                    <a:lstStyle/>
                    <a:p>
                      <a:pPr indent="0" lvl="0" marL="0" rtl="0" algn="l">
                        <a:spcBef>
                          <a:spcPts val="0"/>
                        </a:spcBef>
                        <a:spcAft>
                          <a:spcPts val="0"/>
                        </a:spcAft>
                        <a:buNone/>
                      </a:pPr>
                      <a:r>
                        <a:rPr lang="en-GB">
                          <a:solidFill>
                            <a:srgbClr val="FFFFFF"/>
                          </a:solidFill>
                        </a:rPr>
                        <a:t>XGBoost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0.46</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0.52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0.40</a:t>
                      </a:r>
                      <a:endParaRPr>
                        <a:solidFill>
                          <a:srgbClr val="FFFFFF"/>
                        </a:solidFill>
                      </a:endParaRPr>
                    </a:p>
                  </a:txBody>
                  <a:tcPr marT="91425" marB="91425" marR="91425" marL="91425"/>
                </a:tc>
              </a:tr>
            </a:tbl>
          </a:graphicData>
        </a:graphic>
      </p:graphicFrame>
      <p:sp>
        <p:nvSpPr>
          <p:cNvPr id="257" name="Google Shape;257;p34"/>
          <p:cNvSpPr txBox="1"/>
          <p:nvPr/>
        </p:nvSpPr>
        <p:spPr>
          <a:xfrm>
            <a:off x="299975" y="90075"/>
            <a:ext cx="58485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Oswald"/>
                <a:ea typeface="Oswald"/>
                <a:cs typeface="Oswald"/>
                <a:sym typeface="Oswald"/>
              </a:rPr>
              <a:t>Evaluation of Results on Test Dataset</a:t>
            </a:r>
            <a:endParaRPr sz="3000">
              <a:solidFill>
                <a:srgbClr val="FFFFFF"/>
              </a:solidFill>
              <a:latin typeface="Oswald"/>
              <a:ea typeface="Oswald"/>
              <a:cs typeface="Oswald"/>
              <a:sym typeface="Oswald"/>
            </a:endParaRPr>
          </a:p>
        </p:txBody>
      </p:sp>
      <p:sp>
        <p:nvSpPr>
          <p:cNvPr id="258" name="Google Shape;258;p34"/>
          <p:cNvSpPr txBox="1"/>
          <p:nvPr/>
        </p:nvSpPr>
        <p:spPr>
          <a:xfrm>
            <a:off x="300000" y="2992500"/>
            <a:ext cx="8544000" cy="213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SVM → Best Classifier for subtask A and C</a:t>
            </a:r>
            <a:r>
              <a:rPr lang="en-GB">
                <a:solidFill>
                  <a:schemeClr val="dk1"/>
                </a:solidFill>
              </a:rPr>
              <a:t>→ Ability to learn is independent of the dimensionality of feature space. Able to generalise even in the presence of many features, if data is separable with a wide margin using functions from the hypothesis.</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Random Forest Classifier → Best classifier for subtask B → less susceptible to overfitting &amp; helps to deal with noisy data present.</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XGBoost → works well generally for all subtasks → Individual models are not built on completely random subsets of data and features but sequentially by putting more weight on instances with wrong predictions and high errors. The general idea behind this is that instances, which are hard to predict correctly will be focused on during learning, so that the model learns from past mistakes.</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Basis of Neural Network Selection</a:t>
            </a:r>
            <a:endParaRPr/>
          </a:p>
        </p:txBody>
      </p:sp>
      <p:sp>
        <p:nvSpPr>
          <p:cNvPr id="264" name="Google Shape;264;p35"/>
          <p:cNvSpPr txBox="1"/>
          <p:nvPr/>
        </p:nvSpPr>
        <p:spPr>
          <a:xfrm>
            <a:off x="311700" y="1017722"/>
            <a:ext cx="88323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CNN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CNN and Max Pooling helps us extract higher level features in sentences. </a:t>
            </a:r>
            <a:endParaRPr>
              <a:solidFill>
                <a:schemeClr val="dk1"/>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LSTM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LSTM circumvents vanishing gradient problem of RNNs in capturing long term dependencies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Bidirectional LSTM</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Hypothesize experimenting with BiLSTM which can capture information from two opposite directions of a sentence to make full use of the contextual information.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Self Attention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In a tweet, not all contextual words have equal contribution to semantics. To address this, a self-attention mechanism is used reweigh word vector embeddings by relating words in each tweet,</a:t>
            </a:r>
            <a:endParaRPr>
              <a:solidFill>
                <a:srgbClr val="FFFFFF"/>
              </a:solidFill>
            </a:endParaRPr>
          </a:p>
          <a:p>
            <a:pPr indent="0" lvl="0" marL="457200" rtl="0" algn="l">
              <a:spcBef>
                <a:spcPts val="0"/>
              </a:spcBef>
              <a:spcAft>
                <a:spcPts val="0"/>
              </a:spcAft>
              <a:buNone/>
            </a:pPr>
            <a:r>
              <a:rPr lang="en-GB">
                <a:solidFill>
                  <a:srgbClr val="FFFFFF"/>
                </a:solidFill>
              </a:rPr>
              <a:t>to give more context to the sentence.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Basis of Neural Network Layers</a:t>
            </a:r>
            <a:endParaRPr/>
          </a:p>
        </p:txBody>
      </p:sp>
      <p:sp>
        <p:nvSpPr>
          <p:cNvPr id="270" name="Google Shape;270;p36"/>
          <p:cNvSpPr txBox="1"/>
          <p:nvPr/>
        </p:nvSpPr>
        <p:spPr>
          <a:xfrm>
            <a:off x="311700" y="1017722"/>
            <a:ext cx="88323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CNN </a:t>
            </a:r>
            <a:endParaRPr>
              <a:solidFill>
                <a:srgbClr val="434343"/>
              </a:solidFill>
            </a:endParaRPr>
          </a:p>
          <a:p>
            <a:pPr indent="0" lvl="0" marL="45720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GB">
                <a:solidFill>
                  <a:srgbClr val="434343"/>
                </a:solidFill>
              </a:rPr>
              <a:t>CNN and Max Pooling helps us extract higher level features in sentences.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GB">
                <a:solidFill>
                  <a:srgbClr val="434343"/>
                </a:solidFill>
              </a:rPr>
              <a:t>LSTM </a:t>
            </a:r>
            <a:endParaRPr>
              <a:solidFill>
                <a:srgbClr val="434343"/>
              </a:solidFill>
            </a:endParaRPr>
          </a:p>
          <a:p>
            <a:pPr indent="0" lvl="0" marL="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GB">
                <a:solidFill>
                  <a:srgbClr val="434343"/>
                </a:solidFill>
              </a:rPr>
              <a:t>LSTM circumvents vanishing gradient problem of RNNs in capturing long term dependencies</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GB">
                <a:solidFill>
                  <a:srgbClr val="434343"/>
                </a:solidFill>
              </a:rPr>
              <a:t>BiLSTM</a:t>
            </a:r>
            <a:endParaRPr>
              <a:solidFill>
                <a:srgbClr val="434343"/>
              </a:solidFill>
            </a:endParaRPr>
          </a:p>
          <a:p>
            <a:pPr indent="0" lvl="0" marL="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GB">
                <a:solidFill>
                  <a:srgbClr val="434343"/>
                </a:solidFill>
              </a:rPr>
              <a:t>Hypothesize experimenting with Bidirectional LSTM which can capture information from two opposite directions of </a:t>
            </a:r>
            <a:r>
              <a:rPr lang="en-GB">
                <a:solidFill>
                  <a:srgbClr val="666666"/>
                </a:solidFill>
              </a:rPr>
              <a:t>a sentence to make full use of the contextual information.</a:t>
            </a:r>
            <a:endParaRPr>
              <a:solidFill>
                <a:srgbClr val="666666"/>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Self Attention (Offensive Determination)</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In a tweet, not all contextual words have equal contribution to semantics. To address this, a self-attention mechanism is used reweigh word vector embeddings by relating words in each tweet</a:t>
            </a:r>
            <a:endParaRPr>
              <a:solidFill>
                <a:srgbClr val="FFFFFF"/>
              </a:solidFill>
            </a:endParaRPr>
          </a:p>
          <a:p>
            <a:pPr indent="0" lvl="0" marL="457200" rtl="0" algn="l">
              <a:spcBef>
                <a:spcPts val="0"/>
              </a:spcBef>
              <a:spcAft>
                <a:spcPts val="0"/>
              </a:spcAft>
              <a:buNone/>
            </a:pPr>
            <a:r>
              <a:rPr lang="en-GB">
                <a:solidFill>
                  <a:srgbClr val="FFFFFF"/>
                </a:solidFill>
              </a:rPr>
              <a:t>To give more context to the sentence. </a:t>
            </a:r>
            <a:endParaRPr>
              <a:solidFill>
                <a:srgbClr val="FFFFFF"/>
              </a:solidFill>
            </a:endParaRPr>
          </a:p>
        </p:txBody>
      </p:sp>
      <p:sp>
        <p:nvSpPr>
          <p:cNvPr id="271" name="Google Shape;271;p36"/>
          <p:cNvSpPr txBox="1"/>
          <p:nvPr/>
        </p:nvSpPr>
        <p:spPr>
          <a:xfrm>
            <a:off x="1799375" y="1523100"/>
            <a:ext cx="5670900" cy="20973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OFFENSIVE: </a:t>
            </a:r>
            <a:r>
              <a:rPr lang="en-GB">
                <a:solidFill>
                  <a:srgbClr val="FFFFFF"/>
                </a:solidFill>
              </a:rPr>
              <a:t>“ That bitch needs to die” </a:t>
            </a:r>
            <a:endParaRPr>
              <a:solidFill>
                <a:srgbClr val="FFFFFF"/>
              </a:solidFill>
            </a:endParaRPr>
          </a:p>
          <a:p>
            <a:pPr indent="0" lvl="0" marL="0" rtl="0" algn="l">
              <a:spcBef>
                <a:spcPts val="0"/>
              </a:spcBef>
              <a:spcAft>
                <a:spcPts val="0"/>
              </a:spcAft>
              <a:buNone/>
            </a:pPr>
            <a:r>
              <a:rPr lang="en-GB">
                <a:solidFill>
                  <a:srgbClr val="FFFFFF"/>
                </a:solidFill>
              </a:rPr>
              <a:t>Bitch + Die gives context of offensiveness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NOT OFFENSIVE: </a:t>
            </a:r>
            <a:r>
              <a:rPr lang="en-GB">
                <a:solidFill>
                  <a:srgbClr val="FFFFFF"/>
                </a:solidFill>
              </a:rPr>
              <a:t>“I am dying for some chocolate cake” </a:t>
            </a:r>
            <a:endParaRPr>
              <a:solidFill>
                <a:srgbClr val="FFFFFF"/>
              </a:solidFill>
            </a:endParaRPr>
          </a:p>
          <a:p>
            <a:pPr indent="0" lvl="0" marL="0" rtl="0" algn="l">
              <a:spcBef>
                <a:spcPts val="0"/>
              </a:spcBef>
              <a:spcAft>
                <a:spcPts val="0"/>
              </a:spcAft>
              <a:buNone/>
            </a:pPr>
            <a:r>
              <a:rPr lang="en-GB">
                <a:solidFill>
                  <a:srgbClr val="FFFFFF"/>
                </a:solidFill>
              </a:rPr>
              <a:t>Dying + Cake  /  Dying  + Chocolate gives context of non offensiveness</a:t>
            </a:r>
            <a:endParaRPr>
              <a:solidFill>
                <a:srgbClr val="FFFFFF"/>
              </a:solidFill>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Neural Network</a:t>
            </a:r>
            <a:r>
              <a:rPr lang="en-GB"/>
              <a:t> Model Results</a:t>
            </a:r>
            <a:endParaRPr/>
          </a:p>
        </p:txBody>
      </p:sp>
      <p:graphicFrame>
        <p:nvGraphicFramePr>
          <p:cNvPr id="277" name="Google Shape;277;p37"/>
          <p:cNvGraphicFramePr/>
          <p:nvPr/>
        </p:nvGraphicFramePr>
        <p:xfrm>
          <a:off x="311700" y="1418525"/>
          <a:ext cx="3000000" cy="3000000"/>
        </p:xfrm>
        <a:graphic>
          <a:graphicData uri="http://schemas.openxmlformats.org/drawingml/2006/table">
            <a:tbl>
              <a:tblPr>
                <a:noFill/>
                <a:tableStyleId>{0AFD70DD-EC18-488C-B1A2-FED16C480183}</a:tableStyleId>
              </a:tblPr>
              <a:tblGrid>
                <a:gridCol w="2037450"/>
                <a:gridCol w="2037450"/>
                <a:gridCol w="2037450"/>
                <a:gridCol w="2037450"/>
              </a:tblGrid>
              <a:tr h="769200">
                <a:tc>
                  <a:txBody>
                    <a:bodyPr/>
                    <a:lstStyle/>
                    <a:p>
                      <a:pPr indent="0" lvl="0" marL="0" rtl="0" algn="ctr">
                        <a:spcBef>
                          <a:spcPts val="0"/>
                        </a:spcBef>
                        <a:spcAft>
                          <a:spcPts val="0"/>
                        </a:spcAft>
                        <a:buNone/>
                      </a:pPr>
                      <a:r>
                        <a:rPr lang="en-GB">
                          <a:solidFill>
                            <a:srgbClr val="FFFFFF"/>
                          </a:solidFill>
                        </a:rPr>
                        <a:t>SUBTASK</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BEST NEURAL NETWORK MODEL</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FFFFFF"/>
                          </a:solidFill>
                        </a:rPr>
                        <a:t>METRICS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GB">
                          <a:solidFill>
                            <a:srgbClr val="B7B7B7"/>
                          </a:solidFill>
                        </a:rPr>
                        <a:t>STATS MODEL BENCHMARK</a:t>
                      </a:r>
                      <a:endParaRPr>
                        <a:solidFill>
                          <a:srgbClr val="B7B7B7"/>
                        </a:solidFill>
                      </a:endParaRPr>
                    </a:p>
                  </a:txBody>
                  <a:tcPr marT="91425" marB="91425" marR="91425" marL="91425"/>
                </a:tc>
              </a:tr>
              <a:tr h="506300">
                <a:tc>
                  <a:txBody>
                    <a:bodyPr/>
                    <a:lstStyle/>
                    <a:p>
                      <a:pPr indent="0" lvl="0" marL="0" rtl="0" algn="ctr">
                        <a:spcBef>
                          <a:spcPts val="0"/>
                        </a:spcBef>
                        <a:spcAft>
                          <a:spcPts val="0"/>
                        </a:spcAft>
                        <a:buNone/>
                      </a:pPr>
                      <a:r>
                        <a:rPr lang="en-GB">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BiLSTM + Self Attention + CNN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Recall (OFFENSIVE) : 0.53</a:t>
                      </a:r>
                      <a:endParaRPr>
                        <a:solidFill>
                          <a:srgbClr val="FFFFFF"/>
                        </a:solidFill>
                      </a:endParaRPr>
                    </a:p>
                  </a:txBody>
                  <a:tcPr marT="91425" marB="91425" marR="91425" marL="91425">
                    <a:solidFill>
                      <a:srgbClr val="93C47D"/>
                    </a:solidFill>
                  </a:tcPr>
                </a:tc>
                <a:tc>
                  <a:txBody>
                    <a:bodyPr/>
                    <a:lstStyle/>
                    <a:p>
                      <a:pPr indent="0" lvl="0" marL="0" rtl="0" algn="l">
                        <a:spcBef>
                          <a:spcPts val="0"/>
                        </a:spcBef>
                        <a:spcAft>
                          <a:spcPts val="0"/>
                        </a:spcAft>
                        <a:buNone/>
                      </a:pPr>
                      <a:r>
                        <a:rPr lang="en-GB">
                          <a:solidFill>
                            <a:srgbClr val="B7B7B7"/>
                          </a:solidFill>
                        </a:rPr>
                        <a:t>Recall (OFFENSIVE):</a:t>
                      </a:r>
                      <a:endParaRPr>
                        <a:solidFill>
                          <a:srgbClr val="B7B7B7"/>
                        </a:solidFill>
                      </a:endParaRPr>
                    </a:p>
                    <a:p>
                      <a:pPr indent="0" lvl="0" marL="0" rtl="0" algn="l">
                        <a:spcBef>
                          <a:spcPts val="0"/>
                        </a:spcBef>
                        <a:spcAft>
                          <a:spcPts val="0"/>
                        </a:spcAft>
                        <a:buNone/>
                      </a:pPr>
                      <a:r>
                        <a:rPr lang="en-GB">
                          <a:solidFill>
                            <a:srgbClr val="B7B7B7"/>
                          </a:solidFill>
                        </a:rPr>
                        <a:t>0.47</a:t>
                      </a:r>
                      <a:endParaRPr>
                        <a:solidFill>
                          <a:srgbClr val="B7B7B7"/>
                        </a:solidFill>
                      </a:endParaRPr>
                    </a:p>
                  </a:txBody>
                  <a:tcPr marT="91425" marB="91425" marR="91425" marL="91425"/>
                </a:tc>
              </a:tr>
              <a:tr h="506300">
                <a:tc>
                  <a:txBody>
                    <a:bodyPr/>
                    <a:lstStyle/>
                    <a:p>
                      <a:pPr indent="0" lvl="0" marL="0" rtl="0" algn="ctr">
                        <a:spcBef>
                          <a:spcPts val="0"/>
                        </a:spcBef>
                        <a:spcAft>
                          <a:spcPts val="0"/>
                        </a:spcAft>
                        <a:buNone/>
                      </a:pPr>
                      <a:r>
                        <a:rPr lang="en-GB">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CNN + LSTM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Macro F1: 0.52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B7B7B7"/>
                          </a:solidFill>
                        </a:rPr>
                        <a:t>Macro F1: 0.56</a:t>
                      </a:r>
                      <a:endParaRPr>
                        <a:solidFill>
                          <a:srgbClr val="B7B7B7"/>
                        </a:solidFill>
                      </a:endParaRPr>
                    </a:p>
                  </a:txBody>
                  <a:tcPr marT="91425" marB="91425" marR="91425" marL="91425"/>
                </a:tc>
              </a:tr>
              <a:tr h="506300">
                <a:tc>
                  <a:txBody>
                    <a:bodyPr/>
                    <a:lstStyle/>
                    <a:p>
                      <a:pPr indent="0" lvl="0" marL="0" rtl="0" algn="ctr">
                        <a:spcBef>
                          <a:spcPts val="0"/>
                        </a:spcBef>
                        <a:spcAft>
                          <a:spcPts val="0"/>
                        </a:spcAft>
                        <a:buNone/>
                      </a:pPr>
                      <a:r>
                        <a:rPr lang="en-GB">
                          <a:solidFill>
                            <a:srgbClr val="FFFFFF"/>
                          </a:solidFill>
                        </a:rPr>
                        <a:t>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CNN + BiLSTM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Macro F1: 0.56</a:t>
                      </a:r>
                      <a:endParaRPr>
                        <a:solidFill>
                          <a:srgbClr val="FFFFFF"/>
                        </a:solidFill>
                      </a:endParaRPr>
                    </a:p>
                  </a:txBody>
                  <a:tcPr marT="91425" marB="91425" marR="91425" marL="91425">
                    <a:solidFill>
                      <a:srgbClr val="93C47D"/>
                    </a:solidFill>
                  </a:tcPr>
                </a:tc>
                <a:tc>
                  <a:txBody>
                    <a:bodyPr/>
                    <a:lstStyle/>
                    <a:p>
                      <a:pPr indent="0" lvl="0" marL="0" rtl="0" algn="l">
                        <a:spcBef>
                          <a:spcPts val="0"/>
                        </a:spcBef>
                        <a:spcAft>
                          <a:spcPts val="0"/>
                        </a:spcAft>
                        <a:buNone/>
                      </a:pPr>
                      <a:r>
                        <a:rPr lang="en-GB">
                          <a:solidFill>
                            <a:srgbClr val="B7B7B7"/>
                          </a:solidFill>
                        </a:rPr>
                        <a:t>Macro F1: 0.43</a:t>
                      </a:r>
                      <a:endParaRPr>
                        <a:solidFill>
                          <a:srgbClr val="B7B7B7"/>
                        </a:solidFill>
                      </a:endParaRPr>
                    </a:p>
                  </a:txBody>
                  <a:tcPr marT="91425" marB="91425" marR="91425" marL="91425"/>
                </a:tc>
              </a:tr>
            </a:tbl>
          </a:graphicData>
        </a:graphic>
      </p:graphicFrame>
      <p:sp>
        <p:nvSpPr>
          <p:cNvPr id="278" name="Google Shape;278;p37"/>
          <p:cNvSpPr txBox="1"/>
          <p:nvPr/>
        </p:nvSpPr>
        <p:spPr>
          <a:xfrm>
            <a:off x="706650" y="3903525"/>
            <a:ext cx="7730700" cy="123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Neural Network for Subtask A and C outperformed statistical models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Self Attention did not seem to perform well for Subtask B and C. May be attributed to too minute sample sizes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Applying dropout after activation of convolutional layers and within LSTM layers seemed to produce better results</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Performance on the custom test case B</a:t>
            </a:r>
            <a:endParaRPr/>
          </a:p>
        </p:txBody>
      </p:sp>
      <p:sp>
        <p:nvSpPr>
          <p:cNvPr id="284" name="Google Shape;28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38"/>
          <p:cNvPicPr preferRelativeResize="0"/>
          <p:nvPr/>
        </p:nvPicPr>
        <p:blipFill>
          <a:blip r:embed="rId3">
            <a:alphaModFix/>
          </a:blip>
          <a:stretch>
            <a:fillRect/>
          </a:stretch>
        </p:blipFill>
        <p:spPr>
          <a:xfrm>
            <a:off x="1477100" y="1152475"/>
            <a:ext cx="4272174" cy="3550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Evaluation on New Data</a:t>
            </a:r>
            <a:endParaRPr/>
          </a:p>
        </p:txBody>
      </p:sp>
      <p:sp>
        <p:nvSpPr>
          <p:cNvPr id="291" name="Google Shape;291;p39"/>
          <p:cNvSpPr txBox="1"/>
          <p:nvPr>
            <p:ph idx="1" type="body"/>
          </p:nvPr>
        </p:nvSpPr>
        <p:spPr>
          <a:xfrm>
            <a:off x="311700" y="1301175"/>
            <a:ext cx="8520600" cy="228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GB"/>
              <a:t>Further evaluate our best models on public data, to observe if preprocessing and tuning helps in generalising models to unseen data.</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GB"/>
              <a:t>Manually labelled 200 Tweets. G</a:t>
            </a:r>
            <a:r>
              <a:rPr lang="en-GB"/>
              <a:t>eneric offensive and non offensive tweets not skewed towards any event or demographic in particular.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Public Dataset Results (Best Performing Models)</a:t>
            </a:r>
            <a:endParaRPr/>
          </a:p>
        </p:txBody>
      </p:sp>
      <p:graphicFrame>
        <p:nvGraphicFramePr>
          <p:cNvPr id="297" name="Google Shape;297;p40"/>
          <p:cNvGraphicFramePr/>
          <p:nvPr/>
        </p:nvGraphicFramePr>
        <p:xfrm>
          <a:off x="401413" y="1393325"/>
          <a:ext cx="3000000" cy="3000000"/>
        </p:xfrm>
        <a:graphic>
          <a:graphicData uri="http://schemas.openxmlformats.org/drawingml/2006/table">
            <a:tbl>
              <a:tblPr>
                <a:noFill/>
                <a:tableStyleId>{0AFD70DD-EC18-488C-B1A2-FED16C480183}</a:tableStyleId>
              </a:tblPr>
              <a:tblGrid>
                <a:gridCol w="1139750"/>
                <a:gridCol w="2709350"/>
                <a:gridCol w="2223075"/>
                <a:gridCol w="2269000"/>
              </a:tblGrid>
              <a:tr h="765575">
                <a:tc rowSpan="2">
                  <a:txBody>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MODEL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SUBTASK A </a:t>
                      </a:r>
                      <a:endParaRPr>
                        <a:solidFill>
                          <a:srgbClr val="FFFFFF"/>
                        </a:solidFill>
                      </a:endParaRPr>
                    </a:p>
                    <a:p>
                      <a:pPr indent="0" lvl="0" marL="0" rtl="0" algn="l">
                        <a:spcBef>
                          <a:spcPts val="0"/>
                        </a:spcBef>
                        <a:spcAft>
                          <a:spcPts val="0"/>
                        </a:spcAft>
                        <a:buNone/>
                      </a:pPr>
                      <a:r>
                        <a:rPr lang="en-GB">
                          <a:solidFill>
                            <a:srgbClr val="FFFFFF"/>
                          </a:solidFill>
                        </a:rPr>
                        <a:t>(OFFENSIVE/ </a:t>
                      </a:r>
                      <a:endParaRPr>
                        <a:solidFill>
                          <a:srgbClr val="FFFFFF"/>
                        </a:solidFill>
                      </a:endParaRPr>
                    </a:p>
                    <a:p>
                      <a:pPr indent="0" lvl="0" marL="0" rtl="0" algn="l">
                        <a:spcBef>
                          <a:spcPts val="0"/>
                        </a:spcBef>
                        <a:spcAft>
                          <a:spcPts val="0"/>
                        </a:spcAft>
                        <a:buNone/>
                      </a:pPr>
                      <a:r>
                        <a:rPr lang="en-GB">
                          <a:solidFill>
                            <a:srgbClr val="FFFFFF"/>
                          </a:solidFill>
                        </a:rPr>
                        <a:t>NOT OFFENSIVE)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SUBTASK B</a:t>
                      </a:r>
                      <a:endParaRPr>
                        <a:solidFill>
                          <a:srgbClr val="FFFFFF"/>
                        </a:solidFill>
                      </a:endParaRPr>
                    </a:p>
                    <a:p>
                      <a:pPr indent="0" lvl="0" marL="0" rtl="0" algn="l">
                        <a:spcBef>
                          <a:spcPts val="0"/>
                        </a:spcBef>
                        <a:spcAft>
                          <a:spcPts val="0"/>
                        </a:spcAft>
                        <a:buNone/>
                      </a:pPr>
                      <a:r>
                        <a:rPr lang="en-GB">
                          <a:solidFill>
                            <a:srgbClr val="FFFFFF"/>
                          </a:solidFill>
                        </a:rPr>
                        <a:t>(TARGETED/</a:t>
                      </a:r>
                      <a:endParaRPr>
                        <a:solidFill>
                          <a:srgbClr val="FFFFFF"/>
                        </a:solidFill>
                      </a:endParaRPr>
                    </a:p>
                    <a:p>
                      <a:pPr indent="0" lvl="0" marL="0" rtl="0" algn="l">
                        <a:spcBef>
                          <a:spcPts val="0"/>
                        </a:spcBef>
                        <a:spcAft>
                          <a:spcPts val="0"/>
                        </a:spcAft>
                        <a:buNone/>
                      </a:pPr>
                      <a:r>
                        <a:rPr lang="en-GB">
                          <a:solidFill>
                            <a:srgbClr val="FFFFFF"/>
                          </a:solidFill>
                        </a:rPr>
                        <a:t>UNTARGETED)</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SUBTASK C</a:t>
                      </a:r>
                      <a:endParaRPr>
                        <a:solidFill>
                          <a:srgbClr val="FFFFFF"/>
                        </a:solidFill>
                      </a:endParaRPr>
                    </a:p>
                    <a:p>
                      <a:pPr indent="0" lvl="0" marL="0" rtl="0" algn="l">
                        <a:spcBef>
                          <a:spcPts val="0"/>
                        </a:spcBef>
                        <a:spcAft>
                          <a:spcPts val="0"/>
                        </a:spcAft>
                        <a:buNone/>
                      </a:pPr>
                      <a:r>
                        <a:rPr lang="en-GB">
                          <a:solidFill>
                            <a:srgbClr val="FFFFFF"/>
                          </a:solidFill>
                        </a:rPr>
                        <a:t>(GRP/IND/OTHER)</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GB">
                          <a:solidFill>
                            <a:srgbClr val="FFFFFF"/>
                          </a:solidFill>
                        </a:rPr>
                        <a:t>(BiLSTM-SelfAttention-CNN)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(RANDOM FOREST)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(CNN-LSTM)</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solidFill>
                            <a:srgbClr val="FFFFFF"/>
                          </a:solidFill>
                        </a:rPr>
                        <a:t>F1 Macro</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solidFill>
                            <a:srgbClr val="FFFFFF"/>
                          </a:solidFill>
                        </a:rPr>
                        <a:t>0.64</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solidFill>
                            <a:srgbClr val="4BA173"/>
                          </a:solidFill>
                        </a:rPr>
                        <a:t>0.46</a:t>
                      </a:r>
                      <a:endParaRPr>
                        <a:solidFill>
                          <a:srgbClr val="4BA17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solidFill>
                            <a:srgbClr val="4BA173"/>
                          </a:solidFill>
                        </a:rPr>
                        <a:t>0.40</a:t>
                      </a:r>
                      <a:endParaRPr>
                        <a:solidFill>
                          <a:srgbClr val="4BA173"/>
                        </a:solidFill>
                      </a:endParaRPr>
                    </a:p>
                  </a:txBody>
                  <a:tcPr marT="91425" marB="91425" marR="91425" marL="91425">
                    <a:lnT cap="flat" cmpd="sng" w="952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GB">
                          <a:solidFill>
                            <a:srgbClr val="FFFFFF"/>
                          </a:solidFill>
                        </a:rPr>
                        <a:t>Recall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4BA173"/>
                          </a:solidFill>
                        </a:rPr>
                        <a:t>OFF: 0.81 </a:t>
                      </a:r>
                      <a:r>
                        <a:rPr lang="en-GB">
                          <a:solidFill>
                            <a:srgbClr val="FFFFFF"/>
                          </a:solidFill>
                        </a:rPr>
                        <a:t>NOT: 0.46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TIN: 0.64 UNT:0.33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GRP: 0.21 IND:0.91 </a:t>
                      </a:r>
                      <a:endParaRPr>
                        <a:solidFill>
                          <a:srgbClr val="FFFFFF"/>
                        </a:solidFill>
                      </a:endParaRPr>
                    </a:p>
                    <a:p>
                      <a:pPr indent="0" lvl="0" marL="0" rtl="0" algn="l">
                        <a:spcBef>
                          <a:spcPts val="0"/>
                        </a:spcBef>
                        <a:spcAft>
                          <a:spcPts val="0"/>
                        </a:spcAft>
                        <a:buNone/>
                      </a:pPr>
                      <a:r>
                        <a:rPr lang="en-GB">
                          <a:solidFill>
                            <a:srgbClr val="FFFFFF"/>
                          </a:solidFill>
                        </a:rPr>
                        <a:t>OTH: 0.12</a:t>
                      </a:r>
                      <a:endParaRPr>
                        <a:solidFill>
                          <a:srgbClr val="FFFFFF"/>
                        </a:solidFill>
                      </a:endParaRPr>
                    </a:p>
                  </a:txBody>
                  <a:tcPr marT="91425" marB="91425" marR="91425" marL="91425"/>
                </a:tc>
              </a:tr>
            </a:tbl>
          </a:graphicData>
        </a:graphic>
      </p:graphicFrame>
      <p:sp>
        <p:nvSpPr>
          <p:cNvPr id="298" name="Google Shape;298;p40"/>
          <p:cNvSpPr txBox="1"/>
          <p:nvPr/>
        </p:nvSpPr>
        <p:spPr>
          <a:xfrm>
            <a:off x="3473425" y="3734050"/>
            <a:ext cx="27417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highlight>
                  <a:srgbClr val="4BA173"/>
                </a:highlight>
              </a:rPr>
              <a:t>Evaluated </a:t>
            </a:r>
            <a:r>
              <a:rPr lang="en-GB">
                <a:solidFill>
                  <a:srgbClr val="FFFFFF"/>
                </a:solidFill>
                <a:highlight>
                  <a:srgbClr val="4BA173"/>
                </a:highlight>
              </a:rPr>
              <a:t>Metrics </a:t>
            </a:r>
            <a:r>
              <a:rPr lang="en-GB">
                <a:solidFill>
                  <a:srgbClr val="FFFFFF"/>
                </a:solidFill>
                <a:highlight>
                  <a:srgbClr val="4BA173"/>
                </a:highlight>
              </a:rPr>
              <a:t>in Green </a:t>
            </a:r>
            <a:endParaRPr>
              <a:highlight>
                <a:srgbClr val="4BA173"/>
              </a:highlight>
            </a:endParaRPr>
          </a:p>
        </p:txBody>
      </p:sp>
      <p:sp>
        <p:nvSpPr>
          <p:cNvPr id="299" name="Google Shape;299;p40"/>
          <p:cNvSpPr txBox="1"/>
          <p:nvPr/>
        </p:nvSpPr>
        <p:spPr>
          <a:xfrm>
            <a:off x="596600" y="4210225"/>
            <a:ext cx="8021700" cy="84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Average"/>
              <a:buChar char="-"/>
            </a:pPr>
            <a:r>
              <a:rPr lang="en-GB" sz="1800">
                <a:solidFill>
                  <a:srgbClr val="FFFFFF"/>
                </a:solidFill>
                <a:latin typeface="Average"/>
                <a:ea typeface="Average"/>
                <a:cs typeface="Average"/>
                <a:sym typeface="Average"/>
              </a:rPr>
              <a:t>Model performs</a:t>
            </a:r>
            <a:r>
              <a:rPr lang="en-GB" sz="1800">
                <a:solidFill>
                  <a:srgbClr val="FFFFFF"/>
                </a:solidFill>
                <a:latin typeface="Average"/>
                <a:ea typeface="Average"/>
                <a:cs typeface="Average"/>
                <a:sym typeface="Average"/>
              </a:rPr>
              <a:t> relatively well for subtask A compared to B and C</a:t>
            </a:r>
            <a:endParaRPr sz="1800">
              <a:solidFill>
                <a:srgbClr val="FFFFFF"/>
              </a:solidFill>
              <a:latin typeface="Average"/>
              <a:ea typeface="Average"/>
              <a:cs typeface="Average"/>
              <a:sym typeface="Average"/>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Reflection</a:t>
            </a:r>
            <a:endParaRPr/>
          </a:p>
        </p:txBody>
      </p:sp>
      <p:sp>
        <p:nvSpPr>
          <p:cNvPr id="305" name="Google Shape;305;p41"/>
          <p:cNvSpPr txBox="1"/>
          <p:nvPr/>
        </p:nvSpPr>
        <p:spPr>
          <a:xfrm>
            <a:off x="-66300" y="1017725"/>
            <a:ext cx="9276600" cy="40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GB" sz="1800">
                <a:solidFill>
                  <a:schemeClr val="accent3"/>
                </a:solidFill>
                <a:latin typeface="Average"/>
                <a:ea typeface="Average"/>
                <a:cs typeface="Average"/>
                <a:sym typeface="Average"/>
              </a:rPr>
              <a:t>Test and Training Dataset have many tweets </a:t>
            </a:r>
            <a:r>
              <a:rPr lang="en-GB" sz="1800">
                <a:solidFill>
                  <a:schemeClr val="accent3"/>
                </a:solidFill>
                <a:latin typeface="Average"/>
                <a:ea typeface="Average"/>
                <a:cs typeface="Average"/>
                <a:sym typeface="Average"/>
              </a:rPr>
              <a:t>pertaining to American politics. (Overfitting)</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GB" sz="1800">
                <a:solidFill>
                  <a:schemeClr val="accent3"/>
                </a:solidFill>
                <a:latin typeface="Average"/>
                <a:ea typeface="Average"/>
                <a:cs typeface="Average"/>
                <a:sym typeface="Average"/>
              </a:rPr>
              <a:t>Small sample of subtask B and C makes it difficult for complex models  (Overfitting)</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GB" sz="1800">
                <a:solidFill>
                  <a:schemeClr val="accent3"/>
                </a:solidFill>
                <a:latin typeface="Average"/>
                <a:ea typeface="Average"/>
                <a:cs typeface="Average"/>
                <a:sym typeface="Average"/>
              </a:rPr>
              <a:t>Subtask C (Individual, Group, Others) in OLID dataset does not appear to be labelled in a standardized manner</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GB" sz="1800">
                <a:solidFill>
                  <a:schemeClr val="accent3"/>
                </a:solidFill>
                <a:latin typeface="Average"/>
                <a:ea typeface="Average"/>
                <a:cs typeface="Average"/>
                <a:sym typeface="Average"/>
              </a:rPr>
              <a:t>Incorporation of emoji description to improve tweet classifications and sentiments towards offensive vs not offensive tweets</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GB" sz="1800">
                <a:solidFill>
                  <a:schemeClr val="accent3"/>
                </a:solidFill>
                <a:latin typeface="Average"/>
                <a:ea typeface="Average"/>
                <a:cs typeface="Average"/>
                <a:sym typeface="Average"/>
              </a:rPr>
              <a:t>Usage of more powerful word vector representations (FastText, BERT)</a:t>
            </a:r>
            <a:endParaRPr sz="1800">
              <a:solidFill>
                <a:schemeClr val="accent3"/>
              </a:solidFill>
              <a:latin typeface="Average"/>
              <a:ea typeface="Average"/>
              <a:cs typeface="Average"/>
              <a:sym typeface="Average"/>
            </a:endParaRPr>
          </a:p>
        </p:txBody>
      </p:sp>
      <p:sp>
        <p:nvSpPr>
          <p:cNvPr id="306" name="Google Shape;306;p41"/>
          <p:cNvSpPr txBox="1"/>
          <p:nvPr>
            <p:ph type="title"/>
          </p:nvPr>
        </p:nvSpPr>
        <p:spPr>
          <a:xfrm>
            <a:off x="311700" y="3000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Improvements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22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Scoping</a:t>
            </a:r>
            <a:endParaRPr/>
          </a:p>
        </p:txBody>
      </p:sp>
      <p:pic>
        <p:nvPicPr>
          <p:cNvPr id="73" name="Google Shape;73;p15"/>
          <p:cNvPicPr preferRelativeResize="0"/>
          <p:nvPr/>
        </p:nvPicPr>
        <p:blipFill>
          <a:blip r:embed="rId3">
            <a:alphaModFix/>
          </a:blip>
          <a:stretch>
            <a:fillRect/>
          </a:stretch>
        </p:blipFill>
        <p:spPr>
          <a:xfrm>
            <a:off x="185150" y="1152475"/>
            <a:ext cx="4170650" cy="3153825"/>
          </a:xfrm>
          <a:prstGeom prst="rect">
            <a:avLst/>
          </a:prstGeom>
          <a:noFill/>
          <a:ln>
            <a:noFill/>
          </a:ln>
        </p:spPr>
      </p:pic>
      <p:pic>
        <p:nvPicPr>
          <p:cNvPr id="74" name="Google Shape;74;p15"/>
          <p:cNvPicPr preferRelativeResize="0"/>
          <p:nvPr/>
        </p:nvPicPr>
        <p:blipFill>
          <a:blip r:embed="rId4">
            <a:alphaModFix/>
          </a:blip>
          <a:stretch>
            <a:fillRect/>
          </a:stretch>
        </p:blipFill>
        <p:spPr>
          <a:xfrm>
            <a:off x="2347052" y="1508675"/>
            <a:ext cx="3963675" cy="3060200"/>
          </a:xfrm>
          <a:prstGeom prst="rect">
            <a:avLst/>
          </a:prstGeom>
          <a:noFill/>
          <a:ln>
            <a:noFill/>
          </a:ln>
        </p:spPr>
      </p:pic>
      <p:pic>
        <p:nvPicPr>
          <p:cNvPr id="75" name="Google Shape;75;p15"/>
          <p:cNvPicPr preferRelativeResize="0"/>
          <p:nvPr/>
        </p:nvPicPr>
        <p:blipFill>
          <a:blip r:embed="rId5">
            <a:alphaModFix/>
          </a:blip>
          <a:stretch>
            <a:fillRect/>
          </a:stretch>
        </p:blipFill>
        <p:spPr>
          <a:xfrm>
            <a:off x="5057175" y="1881375"/>
            <a:ext cx="3919675" cy="306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0" y="367400"/>
            <a:ext cx="9144000" cy="47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0200"/>
              <a:t>UI </a:t>
            </a:r>
            <a:r>
              <a:rPr lang="en-GB" sz="10200"/>
              <a:t>DEMO</a:t>
            </a:r>
            <a:endParaRPr sz="10200"/>
          </a:p>
        </p:txBody>
      </p:sp>
      <p:pic>
        <p:nvPicPr>
          <p:cNvPr id="312" name="Google Shape;312;p42"/>
          <p:cNvPicPr preferRelativeResize="0"/>
          <p:nvPr/>
        </p:nvPicPr>
        <p:blipFill>
          <a:blip r:embed="rId3">
            <a:alphaModFix/>
          </a:blip>
          <a:stretch>
            <a:fillRect/>
          </a:stretch>
        </p:blipFill>
        <p:spPr>
          <a:xfrm>
            <a:off x="3056175" y="1805700"/>
            <a:ext cx="3031650" cy="303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Scoping</a:t>
            </a:r>
            <a:endParaRPr/>
          </a:p>
        </p:txBody>
      </p:sp>
      <p:sp>
        <p:nvSpPr>
          <p:cNvPr id="81" name="Google Shape;81;p16"/>
          <p:cNvSpPr txBox="1"/>
          <p:nvPr>
            <p:ph idx="1" type="body"/>
          </p:nvPr>
        </p:nvSpPr>
        <p:spPr>
          <a:xfrm>
            <a:off x="219850" y="1121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latin typeface="Arial"/>
                <a:ea typeface="Arial"/>
                <a:cs typeface="Arial"/>
                <a:sym typeface="Arial"/>
              </a:rPr>
              <a:t>Social Media has the power to </a:t>
            </a:r>
            <a:r>
              <a:rPr b="1" lang="en-GB">
                <a:latin typeface="Arial"/>
                <a:ea typeface="Arial"/>
                <a:cs typeface="Arial"/>
                <a:sym typeface="Arial"/>
              </a:rPr>
              <a:t>influence</a:t>
            </a:r>
            <a:r>
              <a:rPr lang="en-GB">
                <a:latin typeface="Arial"/>
                <a:ea typeface="Arial"/>
                <a:cs typeface="Arial"/>
                <a:sym typeface="Arial"/>
              </a:rPr>
              <a:t> many. Over </a:t>
            </a:r>
            <a:r>
              <a:rPr b="1" lang="en-GB">
                <a:latin typeface="Arial"/>
                <a:ea typeface="Arial"/>
                <a:cs typeface="Arial"/>
                <a:sym typeface="Arial"/>
              </a:rPr>
              <a:t>⅓ of the world</a:t>
            </a:r>
            <a:r>
              <a:rPr lang="en-GB">
                <a:latin typeface="Arial"/>
                <a:ea typeface="Arial"/>
                <a:cs typeface="Arial"/>
                <a:sym typeface="Arial"/>
              </a:rPr>
              <a:t> is on Facebook alone</a:t>
            </a:r>
            <a:endParaRPr>
              <a:latin typeface="Arial"/>
              <a:ea typeface="Arial"/>
              <a:cs typeface="Arial"/>
              <a:sym typeface="Arial"/>
            </a:endParaRPr>
          </a:p>
          <a:p>
            <a:pPr indent="-342900" lvl="0" marL="457200" rtl="0" algn="l">
              <a:spcBef>
                <a:spcPts val="0"/>
              </a:spcBef>
              <a:spcAft>
                <a:spcPts val="0"/>
              </a:spcAft>
              <a:buSzPts val="1800"/>
              <a:buAutoNum type="arabicPeriod"/>
            </a:pPr>
            <a:r>
              <a:rPr lang="en-GB">
                <a:latin typeface="Arial"/>
                <a:ea typeface="Arial"/>
                <a:cs typeface="Arial"/>
                <a:sym typeface="Arial"/>
              </a:rPr>
              <a:t>Twitter has a disproportionate amount of </a:t>
            </a:r>
            <a:r>
              <a:rPr b="1" lang="en-GB">
                <a:latin typeface="Arial"/>
                <a:ea typeface="Arial"/>
                <a:cs typeface="Arial"/>
                <a:sym typeface="Arial"/>
              </a:rPr>
              <a:t>abuse,</a:t>
            </a:r>
            <a:r>
              <a:rPr lang="en-GB">
                <a:latin typeface="Arial"/>
                <a:ea typeface="Arial"/>
                <a:cs typeface="Arial"/>
                <a:sym typeface="Arial"/>
              </a:rPr>
              <a:t> a study of 134,000 abusive social media mentions showed that </a:t>
            </a:r>
            <a:r>
              <a:rPr b="1" lang="en-GB">
                <a:latin typeface="Arial"/>
                <a:ea typeface="Arial"/>
                <a:cs typeface="Arial"/>
                <a:sym typeface="Arial"/>
              </a:rPr>
              <a:t>88% </a:t>
            </a:r>
            <a:r>
              <a:rPr lang="en-GB">
                <a:latin typeface="Arial"/>
                <a:ea typeface="Arial"/>
                <a:cs typeface="Arial"/>
                <a:sym typeface="Arial"/>
              </a:rPr>
              <a:t>of them occur on </a:t>
            </a:r>
            <a:r>
              <a:rPr b="1" lang="en-GB">
                <a:latin typeface="Arial"/>
                <a:ea typeface="Arial"/>
                <a:cs typeface="Arial"/>
                <a:sym typeface="Arial"/>
              </a:rPr>
              <a:t>Twitter</a:t>
            </a:r>
            <a:endParaRPr>
              <a:latin typeface="Arial"/>
              <a:ea typeface="Arial"/>
              <a:cs typeface="Arial"/>
              <a:sym typeface="Arial"/>
            </a:endParaRPr>
          </a:p>
          <a:p>
            <a:pPr indent="-342900" lvl="0" marL="457200" rtl="0" algn="l">
              <a:spcBef>
                <a:spcPts val="0"/>
              </a:spcBef>
              <a:spcAft>
                <a:spcPts val="0"/>
              </a:spcAft>
              <a:buSzPts val="1800"/>
              <a:buAutoNum type="arabicPeriod"/>
            </a:pPr>
            <a:r>
              <a:rPr lang="en-GB">
                <a:latin typeface="Arial"/>
                <a:ea typeface="Arial"/>
                <a:cs typeface="Arial"/>
                <a:sym typeface="Arial"/>
              </a:rPr>
              <a:t>Allowing these posts to remain online will promote a </a:t>
            </a:r>
            <a:r>
              <a:rPr b="1" lang="en-GB">
                <a:latin typeface="Arial"/>
                <a:ea typeface="Arial"/>
                <a:cs typeface="Arial"/>
                <a:sym typeface="Arial"/>
              </a:rPr>
              <a:t>hostile environment</a:t>
            </a:r>
            <a:endParaRPr b="1">
              <a:latin typeface="Arial"/>
              <a:ea typeface="Arial"/>
              <a:cs typeface="Arial"/>
              <a:sym typeface="Arial"/>
            </a:endParaRPr>
          </a:p>
          <a:p>
            <a:pPr indent="-342900" lvl="0" marL="457200" rtl="0" algn="l">
              <a:spcBef>
                <a:spcPts val="0"/>
              </a:spcBef>
              <a:spcAft>
                <a:spcPts val="0"/>
              </a:spcAft>
              <a:buSzPts val="1800"/>
              <a:buAutoNum type="arabicPeriod"/>
            </a:pPr>
            <a:r>
              <a:rPr lang="en-GB">
                <a:latin typeface="Arial"/>
                <a:ea typeface="Arial"/>
                <a:cs typeface="Arial"/>
                <a:sym typeface="Arial"/>
              </a:rPr>
              <a:t>Currently, Twitter only censors tweets that are posted, there is no </a:t>
            </a:r>
            <a:r>
              <a:rPr b="1" lang="en-GB">
                <a:latin typeface="Arial"/>
                <a:ea typeface="Arial"/>
                <a:cs typeface="Arial"/>
                <a:sym typeface="Arial"/>
              </a:rPr>
              <a:t>system to pre-warn</a:t>
            </a:r>
            <a:r>
              <a:rPr lang="en-GB">
                <a:latin typeface="Arial"/>
                <a:ea typeface="Arial"/>
                <a:cs typeface="Arial"/>
                <a:sym typeface="Arial"/>
              </a:rPr>
              <a:t> posters if their tweet is offensive</a:t>
            </a:r>
            <a:endParaRPr>
              <a:latin typeface="Arial"/>
              <a:ea typeface="Arial"/>
              <a:cs typeface="Arial"/>
              <a:sym typeface="Arial"/>
            </a:endParaRPr>
          </a:p>
        </p:txBody>
      </p:sp>
      <p:pic>
        <p:nvPicPr>
          <p:cNvPr id="82" name="Google Shape;82;p16"/>
          <p:cNvPicPr preferRelativeResize="0"/>
          <p:nvPr/>
        </p:nvPicPr>
        <p:blipFill rotWithShape="1">
          <a:blip r:embed="rId3">
            <a:alphaModFix/>
          </a:blip>
          <a:srcRect b="20894" l="0" r="0" t="39262"/>
          <a:stretch/>
        </p:blipFill>
        <p:spPr>
          <a:xfrm>
            <a:off x="2573963" y="3627975"/>
            <a:ext cx="3996075" cy="108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Solution </a:t>
            </a:r>
            <a:endParaRPr/>
          </a:p>
        </p:txBody>
      </p:sp>
      <p:sp>
        <p:nvSpPr>
          <p:cNvPr id="88" name="Google Shape;88;p17"/>
          <p:cNvSpPr txBox="1"/>
          <p:nvPr>
            <p:ph idx="1" type="body"/>
          </p:nvPr>
        </p:nvSpPr>
        <p:spPr>
          <a:xfrm>
            <a:off x="311700" y="1017725"/>
            <a:ext cx="8520600" cy="117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Arial"/>
                <a:ea typeface="Arial"/>
                <a:cs typeface="Arial"/>
                <a:sym typeface="Arial"/>
              </a:rPr>
              <a:t>An early warning system that sounds off to users if their tweet is offensive before their post goes out. This s</a:t>
            </a:r>
            <a:r>
              <a:rPr lang="en-GB">
                <a:latin typeface="Arial"/>
                <a:ea typeface="Arial"/>
                <a:cs typeface="Arial"/>
                <a:sym typeface="Arial"/>
              </a:rPr>
              <a:t>hifts the responsibility to the tweeter and forces them to think about their actions</a:t>
            </a:r>
            <a:endParaRPr>
              <a:latin typeface="Arial"/>
              <a:ea typeface="Arial"/>
              <a:cs typeface="Arial"/>
              <a:sym typeface="Arial"/>
            </a:endParaRPr>
          </a:p>
        </p:txBody>
      </p:sp>
      <p:pic>
        <p:nvPicPr>
          <p:cNvPr id="89" name="Google Shape;89;p17"/>
          <p:cNvPicPr preferRelativeResize="0"/>
          <p:nvPr/>
        </p:nvPicPr>
        <p:blipFill rotWithShape="1">
          <a:blip r:embed="rId3">
            <a:alphaModFix/>
          </a:blip>
          <a:srcRect b="50544" l="33346" r="33172" t="19097"/>
          <a:stretch/>
        </p:blipFill>
        <p:spPr>
          <a:xfrm>
            <a:off x="311700" y="2224925"/>
            <a:ext cx="3885696" cy="1981750"/>
          </a:xfrm>
          <a:prstGeom prst="rect">
            <a:avLst/>
          </a:prstGeom>
          <a:noFill/>
          <a:ln>
            <a:noFill/>
          </a:ln>
        </p:spPr>
      </p:pic>
      <p:pic>
        <p:nvPicPr>
          <p:cNvPr id="90" name="Google Shape;90;p17"/>
          <p:cNvPicPr preferRelativeResize="0"/>
          <p:nvPr/>
        </p:nvPicPr>
        <p:blipFill rotWithShape="1">
          <a:blip r:embed="rId4">
            <a:alphaModFix/>
          </a:blip>
          <a:srcRect b="51124" l="33686" r="32832" t="19483"/>
          <a:stretch/>
        </p:blipFill>
        <p:spPr>
          <a:xfrm>
            <a:off x="4946600" y="2224925"/>
            <a:ext cx="4013440" cy="1981750"/>
          </a:xfrm>
          <a:prstGeom prst="rect">
            <a:avLst/>
          </a:prstGeom>
          <a:noFill/>
          <a:ln>
            <a:noFill/>
          </a:ln>
        </p:spPr>
      </p:pic>
      <p:sp>
        <p:nvSpPr>
          <p:cNvPr id="91" name="Google Shape;91;p17"/>
          <p:cNvSpPr/>
          <p:nvPr/>
        </p:nvSpPr>
        <p:spPr>
          <a:xfrm>
            <a:off x="4331813" y="3076850"/>
            <a:ext cx="459300" cy="39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sp>
        <p:nvSpPr>
          <p:cNvPr id="97" name="Google Shape;97;p18"/>
          <p:cNvSpPr txBox="1"/>
          <p:nvPr/>
        </p:nvSpPr>
        <p:spPr>
          <a:xfrm>
            <a:off x="311700" y="936725"/>
            <a:ext cx="8750700" cy="7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F3F3F3"/>
                </a:solidFill>
                <a:latin typeface="Average"/>
                <a:ea typeface="Average"/>
                <a:cs typeface="Average"/>
                <a:sym typeface="Average"/>
              </a:rPr>
              <a:t>Offensive Language Identification Dataset (OLID) -Hierarchical Dataset (13,240 Tweets)</a:t>
            </a:r>
            <a:endParaRPr sz="1800">
              <a:solidFill>
                <a:srgbClr val="F3F3F3"/>
              </a:solidFill>
              <a:latin typeface="Average"/>
              <a:ea typeface="Average"/>
              <a:cs typeface="Average"/>
              <a:sym typeface="Average"/>
            </a:endParaRPr>
          </a:p>
        </p:txBody>
      </p:sp>
      <p:sp>
        <p:nvSpPr>
          <p:cNvPr id="98" name="Google Shape;98;p18"/>
          <p:cNvSpPr/>
          <p:nvPr/>
        </p:nvSpPr>
        <p:spPr>
          <a:xfrm>
            <a:off x="410938" y="2172541"/>
            <a:ext cx="895200" cy="3645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Task A</a:t>
            </a:r>
            <a:endParaRPr>
              <a:latin typeface="Proxima Nova"/>
              <a:ea typeface="Proxima Nova"/>
              <a:cs typeface="Proxima Nova"/>
              <a:sym typeface="Proxima Nova"/>
            </a:endParaRPr>
          </a:p>
        </p:txBody>
      </p:sp>
      <p:cxnSp>
        <p:nvCxnSpPr>
          <p:cNvPr id="99" name="Google Shape;99;p18"/>
          <p:cNvCxnSpPr/>
          <p:nvPr/>
        </p:nvCxnSpPr>
        <p:spPr>
          <a:xfrm flipH="1" rot="10800000">
            <a:off x="1306144" y="2110637"/>
            <a:ext cx="696000" cy="173700"/>
          </a:xfrm>
          <a:prstGeom prst="straightConnector1">
            <a:avLst/>
          </a:prstGeom>
          <a:noFill/>
          <a:ln cap="flat" cmpd="sng" w="9525">
            <a:solidFill>
              <a:srgbClr val="FFFFFF"/>
            </a:solidFill>
            <a:prstDash val="solid"/>
            <a:round/>
            <a:headEnd len="med" w="med" type="none"/>
            <a:tailEnd len="med" w="med" type="triangle"/>
          </a:ln>
        </p:spPr>
      </p:cxnSp>
      <p:cxnSp>
        <p:nvCxnSpPr>
          <p:cNvPr id="100" name="Google Shape;100;p18"/>
          <p:cNvCxnSpPr/>
          <p:nvPr/>
        </p:nvCxnSpPr>
        <p:spPr>
          <a:xfrm>
            <a:off x="1306144" y="2461801"/>
            <a:ext cx="696000" cy="173700"/>
          </a:xfrm>
          <a:prstGeom prst="straightConnector1">
            <a:avLst/>
          </a:prstGeom>
          <a:noFill/>
          <a:ln cap="flat" cmpd="sng" w="9525">
            <a:solidFill>
              <a:srgbClr val="FFFFFF"/>
            </a:solidFill>
            <a:prstDash val="solid"/>
            <a:round/>
            <a:headEnd len="med" w="med" type="none"/>
            <a:tailEnd len="med" w="med" type="triangle"/>
          </a:ln>
        </p:spPr>
      </p:cxnSp>
      <p:sp>
        <p:nvSpPr>
          <p:cNvPr id="101" name="Google Shape;101;p18"/>
          <p:cNvSpPr/>
          <p:nvPr/>
        </p:nvSpPr>
        <p:spPr>
          <a:xfrm>
            <a:off x="2002147" y="1881550"/>
            <a:ext cx="846600" cy="2907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OFF</a:t>
            </a:r>
            <a:endParaRPr>
              <a:latin typeface="Proxima Nova"/>
              <a:ea typeface="Proxima Nova"/>
              <a:cs typeface="Proxima Nova"/>
              <a:sym typeface="Proxima Nova"/>
            </a:endParaRPr>
          </a:p>
        </p:txBody>
      </p:sp>
      <p:cxnSp>
        <p:nvCxnSpPr>
          <p:cNvPr id="102" name="Google Shape;102;p18"/>
          <p:cNvCxnSpPr/>
          <p:nvPr/>
        </p:nvCxnSpPr>
        <p:spPr>
          <a:xfrm flipH="1" rot="10800000">
            <a:off x="4227771" y="1771263"/>
            <a:ext cx="696000" cy="173700"/>
          </a:xfrm>
          <a:prstGeom prst="straightConnector1">
            <a:avLst/>
          </a:prstGeom>
          <a:noFill/>
          <a:ln cap="flat" cmpd="sng" w="9525">
            <a:solidFill>
              <a:srgbClr val="FFFFFF"/>
            </a:solidFill>
            <a:prstDash val="solid"/>
            <a:round/>
            <a:headEnd len="med" w="med" type="none"/>
            <a:tailEnd len="med" w="med" type="triangle"/>
          </a:ln>
        </p:spPr>
      </p:cxnSp>
      <p:cxnSp>
        <p:nvCxnSpPr>
          <p:cNvPr id="103" name="Google Shape;103;p18"/>
          <p:cNvCxnSpPr/>
          <p:nvPr/>
        </p:nvCxnSpPr>
        <p:spPr>
          <a:xfrm>
            <a:off x="4227771" y="2108834"/>
            <a:ext cx="696000" cy="173700"/>
          </a:xfrm>
          <a:prstGeom prst="straightConnector1">
            <a:avLst/>
          </a:prstGeom>
          <a:noFill/>
          <a:ln cap="flat" cmpd="sng" w="9525">
            <a:solidFill>
              <a:srgbClr val="FFFFFF"/>
            </a:solidFill>
            <a:prstDash val="solid"/>
            <a:round/>
            <a:headEnd len="med" w="med" type="none"/>
            <a:tailEnd len="med" w="med" type="triangle"/>
          </a:ln>
        </p:spPr>
      </p:cxnSp>
      <p:sp>
        <p:nvSpPr>
          <p:cNvPr id="104" name="Google Shape;104;p18"/>
          <p:cNvSpPr/>
          <p:nvPr/>
        </p:nvSpPr>
        <p:spPr>
          <a:xfrm>
            <a:off x="3353958" y="1840902"/>
            <a:ext cx="895200" cy="3645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Task B</a:t>
            </a:r>
            <a:endParaRPr>
              <a:latin typeface="Proxima Nova"/>
              <a:ea typeface="Proxima Nova"/>
              <a:cs typeface="Proxima Nova"/>
              <a:sym typeface="Proxima Nova"/>
            </a:endParaRPr>
          </a:p>
        </p:txBody>
      </p:sp>
      <p:cxnSp>
        <p:nvCxnSpPr>
          <p:cNvPr id="105" name="Google Shape;105;p18"/>
          <p:cNvCxnSpPr>
            <a:stCxn id="101" idx="3"/>
          </p:cNvCxnSpPr>
          <p:nvPr/>
        </p:nvCxnSpPr>
        <p:spPr>
          <a:xfrm flipH="1" rot="10800000">
            <a:off x="2848747" y="2019400"/>
            <a:ext cx="505200" cy="7500"/>
          </a:xfrm>
          <a:prstGeom prst="straightConnector1">
            <a:avLst/>
          </a:prstGeom>
          <a:noFill/>
          <a:ln cap="flat" cmpd="sng" w="9525">
            <a:solidFill>
              <a:srgbClr val="FFFFFF"/>
            </a:solidFill>
            <a:prstDash val="solid"/>
            <a:round/>
            <a:headEnd len="med" w="med" type="none"/>
            <a:tailEnd len="med" w="med" type="triangle"/>
          </a:ln>
        </p:spPr>
      </p:cxnSp>
      <p:sp>
        <p:nvSpPr>
          <p:cNvPr id="106" name="Google Shape;106;p18"/>
          <p:cNvSpPr/>
          <p:nvPr/>
        </p:nvSpPr>
        <p:spPr>
          <a:xfrm>
            <a:off x="6594483" y="1561464"/>
            <a:ext cx="895200" cy="3645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Task C</a:t>
            </a:r>
            <a:endParaRPr>
              <a:latin typeface="Proxima Nova"/>
              <a:ea typeface="Proxima Nova"/>
              <a:cs typeface="Proxima Nova"/>
              <a:sym typeface="Proxima Nova"/>
            </a:endParaRPr>
          </a:p>
        </p:txBody>
      </p:sp>
      <p:cxnSp>
        <p:nvCxnSpPr>
          <p:cNvPr id="107" name="Google Shape;107;p18"/>
          <p:cNvCxnSpPr/>
          <p:nvPr/>
        </p:nvCxnSpPr>
        <p:spPr>
          <a:xfrm>
            <a:off x="5671137" y="1714500"/>
            <a:ext cx="824100" cy="62700"/>
          </a:xfrm>
          <a:prstGeom prst="straightConnector1">
            <a:avLst/>
          </a:prstGeom>
          <a:noFill/>
          <a:ln cap="flat" cmpd="sng" w="9525">
            <a:solidFill>
              <a:srgbClr val="FFFFFF"/>
            </a:solidFill>
            <a:prstDash val="solid"/>
            <a:round/>
            <a:headEnd len="med" w="med" type="none"/>
            <a:tailEnd len="med" w="med" type="triangle"/>
          </a:ln>
        </p:spPr>
      </p:cxnSp>
      <p:cxnSp>
        <p:nvCxnSpPr>
          <p:cNvPr id="108" name="Google Shape;108;p18"/>
          <p:cNvCxnSpPr>
            <a:endCxn id="109" idx="0"/>
          </p:cNvCxnSpPr>
          <p:nvPr/>
        </p:nvCxnSpPr>
        <p:spPr>
          <a:xfrm flipH="1">
            <a:off x="6297550" y="1926125"/>
            <a:ext cx="333600" cy="903000"/>
          </a:xfrm>
          <a:prstGeom prst="straightConnector1">
            <a:avLst/>
          </a:prstGeom>
          <a:noFill/>
          <a:ln cap="flat" cmpd="sng" w="9525">
            <a:solidFill>
              <a:srgbClr val="FFFFFF"/>
            </a:solidFill>
            <a:prstDash val="solid"/>
            <a:round/>
            <a:headEnd len="med" w="med" type="none"/>
            <a:tailEnd len="med" w="med" type="triangle"/>
          </a:ln>
        </p:spPr>
      </p:cxnSp>
      <p:cxnSp>
        <p:nvCxnSpPr>
          <p:cNvPr id="110" name="Google Shape;110;p18"/>
          <p:cNvCxnSpPr/>
          <p:nvPr/>
        </p:nvCxnSpPr>
        <p:spPr>
          <a:xfrm>
            <a:off x="7372383" y="1918540"/>
            <a:ext cx="709200" cy="918000"/>
          </a:xfrm>
          <a:prstGeom prst="straightConnector1">
            <a:avLst/>
          </a:prstGeom>
          <a:noFill/>
          <a:ln cap="flat" cmpd="sng" w="9525">
            <a:solidFill>
              <a:srgbClr val="FFFFFF"/>
            </a:solidFill>
            <a:prstDash val="solid"/>
            <a:round/>
            <a:headEnd len="med" w="med" type="none"/>
            <a:tailEnd len="med" w="med" type="triangle"/>
          </a:ln>
        </p:spPr>
      </p:cxnSp>
      <p:sp>
        <p:nvSpPr>
          <p:cNvPr id="109" name="Google Shape;109;p18"/>
          <p:cNvSpPr/>
          <p:nvPr/>
        </p:nvSpPr>
        <p:spPr>
          <a:xfrm>
            <a:off x="5885500" y="2829125"/>
            <a:ext cx="824100" cy="2520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IND</a:t>
            </a:r>
            <a:endParaRPr>
              <a:latin typeface="Proxima Nova"/>
              <a:ea typeface="Proxima Nova"/>
              <a:cs typeface="Proxima Nova"/>
              <a:sym typeface="Proxima Nova"/>
            </a:endParaRPr>
          </a:p>
        </p:txBody>
      </p:sp>
      <p:sp>
        <p:nvSpPr>
          <p:cNvPr id="111" name="Google Shape;111;p18"/>
          <p:cNvSpPr txBox="1"/>
          <p:nvPr/>
        </p:nvSpPr>
        <p:spPr>
          <a:xfrm>
            <a:off x="128000" y="3591350"/>
            <a:ext cx="9500700" cy="147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D9D9D9"/>
              </a:buClr>
              <a:buSzPts val="1600"/>
              <a:buFont typeface="Average"/>
              <a:buChar char="●"/>
            </a:pPr>
            <a:r>
              <a:rPr lang="en-GB" sz="1600">
                <a:solidFill>
                  <a:srgbClr val="D9D9D9"/>
                </a:solidFill>
              </a:rPr>
              <a:t>Task </a:t>
            </a:r>
            <a:r>
              <a:rPr lang="en-GB" sz="1600">
                <a:solidFill>
                  <a:srgbClr val="D9D9D9"/>
                </a:solidFill>
              </a:rPr>
              <a:t>A → Contains tweets that are labelled as either</a:t>
            </a:r>
            <a:r>
              <a:rPr b="1" lang="en-GB" sz="1600">
                <a:solidFill>
                  <a:srgbClr val="D9D9D9"/>
                </a:solidFill>
              </a:rPr>
              <a:t> Offensive</a:t>
            </a:r>
            <a:r>
              <a:rPr lang="en-GB" sz="1600">
                <a:solidFill>
                  <a:srgbClr val="D9D9D9"/>
                </a:solidFill>
              </a:rPr>
              <a:t> or </a:t>
            </a:r>
            <a:r>
              <a:rPr b="1" lang="en-GB" sz="1600">
                <a:solidFill>
                  <a:srgbClr val="D9D9D9"/>
                </a:solidFill>
              </a:rPr>
              <a:t>Not Offensive.</a:t>
            </a:r>
            <a:endParaRPr b="1" sz="1600">
              <a:solidFill>
                <a:srgbClr val="D9D9D9"/>
              </a:solidFill>
            </a:endParaRPr>
          </a:p>
          <a:p>
            <a:pPr indent="-330200" lvl="0" marL="457200" rtl="0" algn="l">
              <a:lnSpc>
                <a:spcPct val="115000"/>
              </a:lnSpc>
              <a:spcBef>
                <a:spcPts val="0"/>
              </a:spcBef>
              <a:spcAft>
                <a:spcPts val="0"/>
              </a:spcAft>
              <a:buClr>
                <a:srgbClr val="D9D9D9"/>
              </a:buClr>
              <a:buSzPts val="1600"/>
              <a:buFont typeface="Average"/>
              <a:buChar char="●"/>
            </a:pPr>
            <a:r>
              <a:rPr lang="en-GB" sz="1600">
                <a:solidFill>
                  <a:srgbClr val="D9D9D9"/>
                </a:solidFill>
              </a:rPr>
              <a:t>Task B → Contains tweets that are labelled as either </a:t>
            </a:r>
            <a:r>
              <a:rPr b="1" lang="en-GB" sz="1600">
                <a:solidFill>
                  <a:srgbClr val="D9D9D9"/>
                </a:solidFill>
              </a:rPr>
              <a:t>Targeted </a:t>
            </a:r>
            <a:r>
              <a:rPr lang="en-GB" sz="1600">
                <a:solidFill>
                  <a:srgbClr val="D9D9D9"/>
                </a:solidFill>
              </a:rPr>
              <a:t>or </a:t>
            </a:r>
            <a:r>
              <a:rPr b="1" lang="en-GB" sz="1600">
                <a:solidFill>
                  <a:srgbClr val="D9D9D9"/>
                </a:solidFill>
              </a:rPr>
              <a:t>Untargeted.</a:t>
            </a:r>
            <a:endParaRPr b="1" sz="1600">
              <a:solidFill>
                <a:srgbClr val="D9D9D9"/>
              </a:solidFill>
            </a:endParaRPr>
          </a:p>
          <a:p>
            <a:pPr indent="-330200" lvl="0" marL="457200" rtl="0" algn="l">
              <a:lnSpc>
                <a:spcPct val="115000"/>
              </a:lnSpc>
              <a:spcBef>
                <a:spcPts val="0"/>
              </a:spcBef>
              <a:spcAft>
                <a:spcPts val="0"/>
              </a:spcAft>
              <a:buClr>
                <a:srgbClr val="D9D9D9"/>
              </a:buClr>
              <a:buSzPts val="1600"/>
              <a:buFont typeface="Average"/>
              <a:buChar char="●"/>
            </a:pPr>
            <a:r>
              <a:rPr lang="en-GB" sz="1600">
                <a:solidFill>
                  <a:srgbClr val="D9D9D9"/>
                </a:solidFill>
              </a:rPr>
              <a:t>Task C→ </a:t>
            </a:r>
            <a:r>
              <a:rPr lang="en-GB" sz="1600">
                <a:solidFill>
                  <a:srgbClr val="D9D9D9"/>
                </a:solidFill>
              </a:rPr>
              <a:t> Contains tweets that are labelled as either targeted to an</a:t>
            </a:r>
            <a:r>
              <a:rPr b="1" lang="en-GB" sz="1600">
                <a:solidFill>
                  <a:srgbClr val="D9D9D9"/>
                </a:solidFill>
              </a:rPr>
              <a:t> Individual</a:t>
            </a:r>
            <a:r>
              <a:rPr lang="en-GB" sz="1600">
                <a:solidFill>
                  <a:srgbClr val="D9D9D9"/>
                </a:solidFill>
              </a:rPr>
              <a:t>, a </a:t>
            </a:r>
            <a:r>
              <a:rPr b="1" lang="en-GB" sz="1600">
                <a:solidFill>
                  <a:srgbClr val="D9D9D9"/>
                </a:solidFill>
              </a:rPr>
              <a:t>Group </a:t>
            </a:r>
            <a:r>
              <a:rPr lang="en-GB" sz="1600">
                <a:solidFill>
                  <a:srgbClr val="D9D9D9"/>
                </a:solidFill>
              </a:rPr>
              <a:t>or </a:t>
            </a:r>
            <a:r>
              <a:rPr b="1" lang="en-GB" sz="1600">
                <a:solidFill>
                  <a:srgbClr val="D9D9D9"/>
                </a:solidFill>
              </a:rPr>
              <a:t>Others.</a:t>
            </a:r>
            <a:endParaRPr b="1" sz="1600">
              <a:solidFill>
                <a:srgbClr val="D9D9D9"/>
              </a:solidFill>
            </a:endParaRPr>
          </a:p>
        </p:txBody>
      </p:sp>
      <p:sp>
        <p:nvSpPr>
          <p:cNvPr id="112" name="Google Shape;112;p18"/>
          <p:cNvSpPr/>
          <p:nvPr/>
        </p:nvSpPr>
        <p:spPr>
          <a:xfrm>
            <a:off x="2002147" y="2447425"/>
            <a:ext cx="846600" cy="2907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NOT</a:t>
            </a:r>
            <a:endParaRPr>
              <a:latin typeface="Proxima Nova"/>
              <a:ea typeface="Proxima Nova"/>
              <a:cs typeface="Proxima Nova"/>
              <a:sym typeface="Proxima Nova"/>
            </a:endParaRPr>
          </a:p>
        </p:txBody>
      </p:sp>
      <p:sp>
        <p:nvSpPr>
          <p:cNvPr id="113" name="Google Shape;113;p18"/>
          <p:cNvSpPr/>
          <p:nvPr/>
        </p:nvSpPr>
        <p:spPr>
          <a:xfrm>
            <a:off x="4923772" y="1514650"/>
            <a:ext cx="846600" cy="2907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TIN</a:t>
            </a:r>
            <a:endParaRPr>
              <a:latin typeface="Proxima Nova"/>
              <a:ea typeface="Proxima Nova"/>
              <a:cs typeface="Proxima Nova"/>
              <a:sym typeface="Proxima Nova"/>
            </a:endParaRPr>
          </a:p>
        </p:txBody>
      </p:sp>
      <p:sp>
        <p:nvSpPr>
          <p:cNvPr id="114" name="Google Shape;114;p18"/>
          <p:cNvSpPr/>
          <p:nvPr/>
        </p:nvSpPr>
        <p:spPr>
          <a:xfrm>
            <a:off x="4923772" y="2110625"/>
            <a:ext cx="846600" cy="2907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UNT</a:t>
            </a:r>
            <a:endParaRPr>
              <a:latin typeface="Proxima Nova"/>
              <a:ea typeface="Proxima Nova"/>
              <a:cs typeface="Proxima Nova"/>
              <a:sym typeface="Proxima Nova"/>
            </a:endParaRPr>
          </a:p>
        </p:txBody>
      </p:sp>
      <p:sp>
        <p:nvSpPr>
          <p:cNvPr id="115" name="Google Shape;115;p18"/>
          <p:cNvSpPr/>
          <p:nvPr/>
        </p:nvSpPr>
        <p:spPr>
          <a:xfrm>
            <a:off x="6762313" y="3045875"/>
            <a:ext cx="824100" cy="2520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GRP</a:t>
            </a:r>
            <a:endParaRPr>
              <a:latin typeface="Proxima Nova"/>
              <a:ea typeface="Proxima Nova"/>
              <a:cs typeface="Proxima Nova"/>
              <a:sym typeface="Proxima Nova"/>
            </a:endParaRPr>
          </a:p>
        </p:txBody>
      </p:sp>
      <p:sp>
        <p:nvSpPr>
          <p:cNvPr id="116" name="Google Shape;116;p18"/>
          <p:cNvSpPr/>
          <p:nvPr/>
        </p:nvSpPr>
        <p:spPr>
          <a:xfrm>
            <a:off x="7639150" y="2836550"/>
            <a:ext cx="824100" cy="252000"/>
          </a:xfrm>
          <a:prstGeom prst="roundRect">
            <a:avLst>
              <a:gd fmla="val 16667"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OTH</a:t>
            </a:r>
            <a:endParaRPr>
              <a:latin typeface="Proxima Nova"/>
              <a:ea typeface="Proxima Nova"/>
              <a:cs typeface="Proxima Nova"/>
              <a:sym typeface="Proxima Nova"/>
            </a:endParaRPr>
          </a:p>
        </p:txBody>
      </p:sp>
      <p:cxnSp>
        <p:nvCxnSpPr>
          <p:cNvPr id="117" name="Google Shape;117;p18"/>
          <p:cNvCxnSpPr>
            <a:stCxn id="106" idx="2"/>
            <a:endCxn id="115" idx="0"/>
          </p:cNvCxnSpPr>
          <p:nvPr/>
        </p:nvCxnSpPr>
        <p:spPr>
          <a:xfrm>
            <a:off x="7042083" y="1925964"/>
            <a:ext cx="132300" cy="11199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52400" y="794525"/>
            <a:ext cx="8839203" cy="1578223"/>
          </a:xfrm>
          <a:prstGeom prst="rect">
            <a:avLst/>
          </a:prstGeom>
          <a:noFill/>
          <a:ln>
            <a:noFill/>
          </a:ln>
        </p:spPr>
      </p:pic>
      <p:sp>
        <p:nvSpPr>
          <p:cNvPr id="123" name="Google Shape;123;p19"/>
          <p:cNvSpPr/>
          <p:nvPr/>
        </p:nvSpPr>
        <p:spPr>
          <a:xfrm>
            <a:off x="152400" y="1148125"/>
            <a:ext cx="8839200" cy="21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nvSpPr>
        <p:spPr>
          <a:xfrm>
            <a:off x="3936450" y="2571750"/>
            <a:ext cx="1513200" cy="918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OFFENSIVE</a:t>
            </a:r>
            <a:endParaRPr sz="1600">
              <a:solidFill>
                <a:schemeClr val="dk1"/>
              </a:solidFill>
            </a:endParaRPr>
          </a:p>
          <a:p>
            <a:pPr indent="0" lvl="0" marL="0" rtl="0" algn="l">
              <a:spcBef>
                <a:spcPts val="0"/>
              </a:spcBef>
              <a:spcAft>
                <a:spcPts val="0"/>
              </a:spcAft>
              <a:buNone/>
            </a:pPr>
            <a:r>
              <a:rPr lang="en-GB" sz="1600">
                <a:solidFill>
                  <a:schemeClr val="dk1"/>
                </a:solidFill>
              </a:rPr>
              <a:t>TARGETED</a:t>
            </a:r>
            <a:endParaRPr sz="1600">
              <a:solidFill>
                <a:schemeClr val="dk1"/>
              </a:solidFill>
            </a:endParaRPr>
          </a:p>
          <a:p>
            <a:pPr indent="0" lvl="0" marL="0" rtl="0" algn="l">
              <a:spcBef>
                <a:spcPts val="0"/>
              </a:spcBef>
              <a:spcAft>
                <a:spcPts val="0"/>
              </a:spcAft>
              <a:buNone/>
            </a:pPr>
            <a:r>
              <a:rPr lang="en-GB" sz="1600">
                <a:solidFill>
                  <a:schemeClr val="dk1"/>
                </a:solidFill>
              </a:rPr>
              <a:t>INDIVIDUAL</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52400" y="794525"/>
            <a:ext cx="8839203" cy="1578223"/>
          </a:xfrm>
          <a:prstGeom prst="rect">
            <a:avLst/>
          </a:prstGeom>
          <a:noFill/>
          <a:ln>
            <a:noFill/>
          </a:ln>
        </p:spPr>
      </p:pic>
      <p:sp>
        <p:nvSpPr>
          <p:cNvPr id="130" name="Google Shape;130;p20"/>
          <p:cNvSpPr/>
          <p:nvPr/>
        </p:nvSpPr>
        <p:spPr>
          <a:xfrm>
            <a:off x="152400" y="1944125"/>
            <a:ext cx="8839200" cy="21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3936450" y="2571750"/>
            <a:ext cx="1513200" cy="918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OFFENSIVE</a:t>
            </a:r>
            <a:endParaRPr sz="1600">
              <a:solidFill>
                <a:schemeClr val="dk1"/>
              </a:solidFill>
            </a:endParaRPr>
          </a:p>
          <a:p>
            <a:pPr indent="0" lvl="0" marL="0" rtl="0" algn="l">
              <a:spcBef>
                <a:spcPts val="0"/>
              </a:spcBef>
              <a:spcAft>
                <a:spcPts val="0"/>
              </a:spcAft>
              <a:buNone/>
            </a:pPr>
            <a:r>
              <a:rPr lang="en-GB" sz="1600">
                <a:solidFill>
                  <a:schemeClr val="dk1"/>
                </a:solidFill>
              </a:rPr>
              <a:t>TARGETED</a:t>
            </a:r>
            <a:endParaRPr sz="1600">
              <a:solidFill>
                <a:schemeClr val="dk1"/>
              </a:solidFill>
            </a:endParaRPr>
          </a:p>
          <a:p>
            <a:pPr indent="0" lvl="0" marL="0" rtl="0" algn="l">
              <a:spcBef>
                <a:spcPts val="0"/>
              </a:spcBef>
              <a:spcAft>
                <a:spcPts val="0"/>
              </a:spcAft>
              <a:buNone/>
            </a:pPr>
            <a:r>
              <a:rPr lang="en-GB" sz="1600">
                <a:solidFill>
                  <a:schemeClr val="dk1"/>
                </a:solidFill>
              </a:rPr>
              <a:t>OTHERS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52400" y="794525"/>
            <a:ext cx="8839203" cy="1578223"/>
          </a:xfrm>
          <a:prstGeom prst="rect">
            <a:avLst/>
          </a:prstGeom>
          <a:noFill/>
          <a:ln>
            <a:noFill/>
          </a:ln>
        </p:spPr>
      </p:pic>
      <p:sp>
        <p:nvSpPr>
          <p:cNvPr id="137" name="Google Shape;137;p21"/>
          <p:cNvSpPr/>
          <p:nvPr/>
        </p:nvSpPr>
        <p:spPr>
          <a:xfrm>
            <a:off x="152400" y="2158550"/>
            <a:ext cx="8839200" cy="2142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3936450" y="2571750"/>
            <a:ext cx="1513200" cy="918600"/>
          </a:xfrm>
          <a:prstGeom prst="rect">
            <a:avLst/>
          </a:prstGeom>
          <a:no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NOT OFFENSIVE</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