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503030101060003" pitchFamily="34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ecd310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ecd310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religious groups?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F413C"/>
                </a:solidFill>
              </a:defRPr>
            </a:lvl1pPr>
            <a:lvl2pPr lvl="1">
              <a:buNone/>
              <a:defRPr>
                <a:solidFill>
                  <a:srgbClr val="0F413C"/>
                </a:solidFill>
              </a:defRPr>
            </a:lvl2pPr>
            <a:lvl3pPr lvl="2">
              <a:buNone/>
              <a:defRPr>
                <a:solidFill>
                  <a:srgbClr val="0F413C"/>
                </a:solidFill>
              </a:defRPr>
            </a:lvl3pPr>
            <a:lvl4pPr lvl="3">
              <a:buNone/>
              <a:defRPr>
                <a:solidFill>
                  <a:srgbClr val="0F413C"/>
                </a:solidFill>
              </a:defRPr>
            </a:lvl4pPr>
            <a:lvl5pPr lvl="4">
              <a:buNone/>
              <a:defRPr>
                <a:solidFill>
                  <a:srgbClr val="0F413C"/>
                </a:solidFill>
              </a:defRPr>
            </a:lvl5pPr>
            <a:lvl6pPr lvl="5">
              <a:buNone/>
              <a:defRPr>
                <a:solidFill>
                  <a:srgbClr val="0F413C"/>
                </a:solidFill>
              </a:defRPr>
            </a:lvl6pPr>
            <a:lvl7pPr lvl="6">
              <a:buNone/>
              <a:defRPr>
                <a:solidFill>
                  <a:srgbClr val="0F413C"/>
                </a:solidFill>
              </a:defRPr>
            </a:lvl7pPr>
            <a:lvl8pPr lvl="7">
              <a:buNone/>
              <a:defRPr>
                <a:solidFill>
                  <a:srgbClr val="0F413C"/>
                </a:solidFill>
              </a:defRPr>
            </a:lvl8pPr>
            <a:lvl9pPr lvl="8">
              <a:buNone/>
              <a:defRPr>
                <a:solidFill>
                  <a:srgbClr val="0F413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F413C"/>
                </a:solidFill>
              </a:rPr>
              <a:t>Who is typically excluded?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828475"/>
            <a:ext cx="4908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When designing digital services, include people from these groups on your team and as research and test participants. </a:t>
            </a:r>
            <a:r>
              <a:rPr lang="en-GB" sz="1200" dirty="0">
                <a:solidFill>
                  <a:schemeClr val="dk2"/>
                </a:solidFill>
              </a:rPr>
              <a:t>People may fit  into more than one group and even be represented several times within one group (for example, people with multiple disabilities).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311588" y="828000"/>
            <a:ext cx="28575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Also check out the persona spectrum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BB770B"/>
                </a:solidFill>
              </a:rPr>
              <a:t>microsoft.com/design/inclusive</a:t>
            </a:r>
            <a:br>
              <a:rPr lang="en-GB" sz="1200" dirty="0">
                <a:solidFill>
                  <a:srgbClr val="BB770B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(Inclusive 101 page 42)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9513" y="28625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seniors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33200" y="2862143"/>
            <a:ext cx="1367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Remote + rural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75238" y="28442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women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78375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immigrants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3588" y="2850309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disabilities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07813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racialized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49200" y="4320000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LGBTQ2S+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33688" y="4319225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income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561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literacy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4615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Indigenous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90750" y="4268000"/>
            <a:ext cx="31959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</a:t>
            </a:r>
            <a:r>
              <a:rPr lang="en-GB" sz="1800" b="1" dirty="0" err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inclusivedesign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54DAA9-0503-4AFF-8F2F-0C9224F59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0400" y="1842622"/>
            <a:ext cx="7917749" cy="2651078"/>
            <a:chOff x="410400" y="1842622"/>
            <a:chExt cx="7917749" cy="2651078"/>
          </a:xfrm>
        </p:grpSpPr>
        <p:pic>
          <p:nvPicPr>
            <p:cNvPr id="61" name="Google Shape;61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9172" y="1854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438" y="1890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16564" y="1875600"/>
              <a:ext cx="1008000" cy="10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14439" y="338555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400" y="3242663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26414" y="18762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12388" y="3242675"/>
              <a:ext cx="1049525" cy="1251025"/>
              <a:chOff x="4536975" y="3413625"/>
              <a:chExt cx="1049525" cy="1251025"/>
            </a:xfrm>
          </p:grpSpPr>
          <p:pic>
            <p:nvPicPr>
              <p:cNvPr id="77" name="Google Shape;77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36975" y="376937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691225" y="341362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89475" y="3385550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264774" y="1936724"/>
              <a:ext cx="949437" cy="949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254173" y="184262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69EB2-B822-4813-A200-1281CE96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</vt:lpstr>
      <vt:lpstr>Open Sans</vt:lpstr>
      <vt:lpstr>DSS</vt:lpstr>
      <vt:lpstr>Who is typically excluded?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typically excluded?</dc:title>
  <dc:creator>Kalcevich, Kate (MSAA)</dc:creator>
  <cp:lastModifiedBy>Campbell-Smith, Noelle (TBS)</cp:lastModifiedBy>
  <cp:revision>6</cp:revision>
  <dcterms:modified xsi:type="dcterms:W3CDTF">2021-07-05T17:15:53Z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