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Sarabun"/>
      <p:regular r:id="rId35"/>
      <p:bold r:id="rId36"/>
      <p:italic r:id="rId37"/>
      <p:boldItalic r:id="rId38"/>
    </p:embeddedFont>
    <p:embeddedFont>
      <p:font typeface="Raleway"/>
      <p:regular r:id="rId39"/>
      <p:bold r:id="rId40"/>
      <p:italic r:id="rId41"/>
      <p:boldItalic r:id="rId42"/>
    </p:embeddedFont>
    <p:embeddedFont>
      <p:font typeface="Lato"/>
      <p:regular r:id="rId43"/>
      <p:bold r:id="rId44"/>
      <p:italic r:id="rId45"/>
      <p:boldItalic r:id="rId46"/>
    </p:embeddedFont>
    <p:embeddedFont>
      <p:font typeface="Sarabun Light"/>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42" Type="http://schemas.openxmlformats.org/officeDocument/2006/relationships/font" Target="fonts/Raleway-boldItalic.fntdata"/><Relationship Id="rId41" Type="http://schemas.openxmlformats.org/officeDocument/2006/relationships/font" Target="fonts/Raleway-italic.fntdata"/><Relationship Id="rId44" Type="http://schemas.openxmlformats.org/officeDocument/2006/relationships/font" Target="fonts/Lato-bold.fntdata"/><Relationship Id="rId43" Type="http://schemas.openxmlformats.org/officeDocument/2006/relationships/font" Target="fonts/Lato-regular.fntdata"/><Relationship Id="rId46" Type="http://schemas.openxmlformats.org/officeDocument/2006/relationships/font" Target="fonts/Lato-boldItalic.fntdata"/><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arabunLight-bold.fntdata"/><Relationship Id="rId47" Type="http://schemas.openxmlformats.org/officeDocument/2006/relationships/font" Target="fonts/SarabunLight-regular.fntdata"/><Relationship Id="rId49" Type="http://schemas.openxmlformats.org/officeDocument/2006/relationships/font" Target="fonts/Sarabun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Sarabun-regular.fntdata"/><Relationship Id="rId34" Type="http://schemas.openxmlformats.org/officeDocument/2006/relationships/slide" Target="slides/slide29.xml"/><Relationship Id="rId37" Type="http://schemas.openxmlformats.org/officeDocument/2006/relationships/font" Target="fonts/Sarabun-italic.fntdata"/><Relationship Id="rId36" Type="http://schemas.openxmlformats.org/officeDocument/2006/relationships/font" Target="fonts/Sarabun-bold.fntdata"/><Relationship Id="rId39" Type="http://schemas.openxmlformats.org/officeDocument/2006/relationships/font" Target="fonts/Raleway-regular.fntdata"/><Relationship Id="rId38" Type="http://schemas.openxmlformats.org/officeDocument/2006/relationships/font" Target="fonts/Sarabun-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SarabunLigh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10d74fe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10d74fe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3e540671b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3e540671b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3e540671b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540671b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3e540671b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3e540671b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3e540671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3e540671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3e540671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3e540671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3f5772a1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3f5772a1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10d74fe0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10d74fe0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10d74fe0a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10d74fe0a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10d74fe0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10d74fe0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10d74fe0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10d74fe0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3e540671b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3e540671b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10d74fe0a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10d74fe0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10d74fe0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10d74fe0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10d74fe0a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10d74fe0a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10d74fe0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10d74fe0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10d74fe0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10d74fe0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10d74fe0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10d74fe0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10d74fe0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10d74fe0a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10d74fe0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10d74fe0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710d74fe0a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10d74fe0a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10d74fe0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10d74fe0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3e540671b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3e540671b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3e540671b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3e540671b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3e540671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3e540671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3e540671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3e540671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3e540671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3e540671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3e540671b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3e540671b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3e540671b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3e540671b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Font typeface="Sarabun Light"/>
              <a:buNone/>
              <a:defRPr b="0" sz="4200">
                <a:solidFill>
                  <a:schemeClr val="dk2"/>
                </a:solidFill>
                <a:latin typeface="Sarabun Light"/>
                <a:ea typeface="Sarabun Light"/>
                <a:cs typeface="Sarabun Light"/>
                <a:sym typeface="Sarabun Light"/>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42900" lvl="1" marL="914400">
              <a:spcBef>
                <a:spcPts val="1600"/>
              </a:spcBef>
              <a:spcAft>
                <a:spcPts val="0"/>
              </a:spcAft>
              <a:buClr>
                <a:schemeClr val="lt1"/>
              </a:buClr>
              <a:buSzPts val="1800"/>
              <a:buChar char="○"/>
              <a:defRPr>
                <a:solidFill>
                  <a:schemeClr val="lt1"/>
                </a:solidFill>
              </a:defRPr>
            </a:lvl2pPr>
            <a:lvl3pPr indent="-342900" lvl="2" marL="1371600">
              <a:spcBef>
                <a:spcPts val="1600"/>
              </a:spcBef>
              <a:spcAft>
                <a:spcPts val="0"/>
              </a:spcAft>
              <a:buClr>
                <a:schemeClr val="lt1"/>
              </a:buClr>
              <a:buSzPts val="1800"/>
              <a:buChar char="■"/>
              <a:defRPr>
                <a:solidFill>
                  <a:schemeClr val="lt1"/>
                </a:solidFill>
              </a:defRPr>
            </a:lvl3pPr>
            <a:lvl4pPr indent="-342900" lvl="3" marL="1828800">
              <a:spcBef>
                <a:spcPts val="1600"/>
              </a:spcBef>
              <a:spcAft>
                <a:spcPts val="0"/>
              </a:spcAft>
              <a:buClr>
                <a:schemeClr val="lt1"/>
              </a:buClr>
              <a:buSzPts val="1800"/>
              <a:buChar char="●"/>
              <a:defRPr>
                <a:solidFill>
                  <a:schemeClr val="lt1"/>
                </a:solidFill>
              </a:defRPr>
            </a:lvl4pPr>
            <a:lvl5pPr indent="-342900" lvl="4" marL="2286000">
              <a:spcBef>
                <a:spcPts val="1600"/>
              </a:spcBef>
              <a:spcAft>
                <a:spcPts val="0"/>
              </a:spcAft>
              <a:buClr>
                <a:schemeClr val="lt1"/>
              </a:buClr>
              <a:buSzPts val="1800"/>
              <a:buChar char="○"/>
              <a:defRPr>
                <a:solidFill>
                  <a:schemeClr val="lt1"/>
                </a:solidFill>
              </a:defRPr>
            </a:lvl5pPr>
            <a:lvl6pPr indent="-342900" lvl="5" marL="2743200">
              <a:spcBef>
                <a:spcPts val="1600"/>
              </a:spcBef>
              <a:spcAft>
                <a:spcPts val="0"/>
              </a:spcAft>
              <a:buClr>
                <a:schemeClr val="lt1"/>
              </a:buClr>
              <a:buSzPts val="1800"/>
              <a:buChar char="■"/>
              <a:defRPr>
                <a:solidFill>
                  <a:schemeClr val="lt1"/>
                </a:solidFill>
              </a:defRPr>
            </a:lvl6pPr>
            <a:lvl7pPr indent="-342900" lvl="6" marL="3200400">
              <a:spcBef>
                <a:spcPts val="1600"/>
              </a:spcBef>
              <a:spcAft>
                <a:spcPts val="0"/>
              </a:spcAft>
              <a:buClr>
                <a:schemeClr val="lt1"/>
              </a:buClr>
              <a:buSzPts val="1800"/>
              <a:buChar char="●"/>
              <a:defRPr>
                <a:solidFill>
                  <a:schemeClr val="lt1"/>
                </a:solidFill>
              </a:defRPr>
            </a:lvl7pPr>
            <a:lvl8pPr indent="-342900" lvl="7" marL="3657600">
              <a:spcBef>
                <a:spcPts val="1600"/>
              </a:spcBef>
              <a:spcAft>
                <a:spcPts val="0"/>
              </a:spcAft>
              <a:buClr>
                <a:schemeClr val="lt1"/>
              </a:buClr>
              <a:buSzPts val="1800"/>
              <a:buChar char="○"/>
              <a:defRPr>
                <a:solidFill>
                  <a:schemeClr val="lt1"/>
                </a:solidFill>
              </a:defRPr>
            </a:lvl8pPr>
            <a:lvl9pPr indent="-342900" lvl="8" marL="4114800">
              <a:spcBef>
                <a:spcPts val="1600"/>
              </a:spcBef>
              <a:spcAft>
                <a:spcPts val="1600"/>
              </a:spcAft>
              <a:buClr>
                <a:schemeClr val="lt1"/>
              </a:buClr>
              <a:buSzPts val="18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
    <p:spTree>
      <p:nvGrpSpPr>
        <p:cNvPr id="82" name="Shape 82"/>
        <p:cNvGrpSpPr/>
        <p:nvPr/>
      </p:nvGrpSpPr>
      <p:grpSpPr>
        <a:xfrm>
          <a:off x="0" y="0"/>
          <a:ext cx="0" cy="0"/>
          <a:chOff x="0" y="0"/>
          <a:chExt cx="0" cy="0"/>
        </a:xfrm>
      </p:grpSpPr>
      <p:sp>
        <p:nvSpPr>
          <p:cNvPr id="83" name="Google Shape;83;p13"/>
          <p:cNvSpPr txBox="1"/>
          <p:nvPr>
            <p:ph idx="12" type="sldNum"/>
          </p:nvPr>
        </p:nvSpPr>
        <p:spPr>
          <a:xfrm>
            <a:off x="8494486" y="4848820"/>
            <a:ext cx="217500" cy="180900"/>
          </a:xfrm>
          <a:prstGeom prst="rect">
            <a:avLst/>
          </a:prstGeom>
          <a:noFill/>
          <a:ln>
            <a:noFill/>
          </a:ln>
        </p:spPr>
        <p:txBody>
          <a:bodyPr anchorCtr="0" anchor="t" bIns="32750" lIns="32750" spcFirstLastPara="1" rIns="32750" wrap="square" tIns="32750">
            <a:noAutofit/>
          </a:bodyPr>
          <a:lstStyle>
            <a:lvl1pPr indent="0" lvl="0" marL="0" rtl="0" algn="r">
              <a:lnSpc>
                <a:spcPct val="100000"/>
              </a:lnSpc>
              <a:spcBef>
                <a:spcPts val="0"/>
              </a:spcBef>
              <a:spcAft>
                <a:spcPts val="0"/>
              </a:spcAft>
              <a:buClr>
                <a:srgbClr val="747676"/>
              </a:buClr>
              <a:buSzPts val="1000"/>
              <a:buFont typeface="Arial"/>
              <a:buNone/>
              <a:defRPr i="0" sz="1000">
                <a:solidFill>
                  <a:srgbClr val="747676"/>
                </a:solidFill>
                <a:latin typeface="Arial"/>
                <a:ea typeface="Arial"/>
                <a:cs typeface="Arial"/>
                <a:sym typeface="Arial"/>
              </a:defRPr>
            </a:lvl1pPr>
            <a:lvl2pPr indent="0" lvl="1" marL="0" rtl="0" algn="r">
              <a:lnSpc>
                <a:spcPct val="100000"/>
              </a:lnSpc>
              <a:spcBef>
                <a:spcPts val="0"/>
              </a:spcBef>
              <a:spcAft>
                <a:spcPts val="0"/>
              </a:spcAft>
              <a:buClr>
                <a:srgbClr val="747676"/>
              </a:buClr>
              <a:buSzPts val="1000"/>
              <a:buFont typeface="Arial"/>
              <a:buNone/>
              <a:defRPr i="0" sz="1000">
                <a:solidFill>
                  <a:srgbClr val="747676"/>
                </a:solidFill>
                <a:latin typeface="Arial"/>
                <a:ea typeface="Arial"/>
                <a:cs typeface="Arial"/>
                <a:sym typeface="Arial"/>
              </a:defRPr>
            </a:lvl2pPr>
            <a:lvl3pPr indent="0" lvl="2" marL="0" rtl="0" algn="r">
              <a:lnSpc>
                <a:spcPct val="100000"/>
              </a:lnSpc>
              <a:spcBef>
                <a:spcPts val="0"/>
              </a:spcBef>
              <a:spcAft>
                <a:spcPts val="0"/>
              </a:spcAft>
              <a:buClr>
                <a:srgbClr val="747676"/>
              </a:buClr>
              <a:buSzPts val="1000"/>
              <a:buFont typeface="Arial"/>
              <a:buNone/>
              <a:defRPr i="0" sz="1000">
                <a:solidFill>
                  <a:srgbClr val="747676"/>
                </a:solidFill>
                <a:latin typeface="Arial"/>
                <a:ea typeface="Arial"/>
                <a:cs typeface="Arial"/>
                <a:sym typeface="Arial"/>
              </a:defRPr>
            </a:lvl3pPr>
            <a:lvl4pPr indent="0" lvl="3" marL="0" rtl="0" algn="r">
              <a:lnSpc>
                <a:spcPct val="100000"/>
              </a:lnSpc>
              <a:spcBef>
                <a:spcPts val="0"/>
              </a:spcBef>
              <a:spcAft>
                <a:spcPts val="0"/>
              </a:spcAft>
              <a:buClr>
                <a:srgbClr val="747676"/>
              </a:buClr>
              <a:buSzPts val="1000"/>
              <a:buFont typeface="Arial"/>
              <a:buNone/>
              <a:defRPr i="0" sz="1000">
                <a:solidFill>
                  <a:srgbClr val="747676"/>
                </a:solidFill>
                <a:latin typeface="Arial"/>
                <a:ea typeface="Arial"/>
                <a:cs typeface="Arial"/>
                <a:sym typeface="Arial"/>
              </a:defRPr>
            </a:lvl4pPr>
            <a:lvl5pPr indent="0" lvl="4" marL="0" rtl="0" algn="r">
              <a:lnSpc>
                <a:spcPct val="100000"/>
              </a:lnSpc>
              <a:spcBef>
                <a:spcPts val="0"/>
              </a:spcBef>
              <a:spcAft>
                <a:spcPts val="0"/>
              </a:spcAft>
              <a:buClr>
                <a:srgbClr val="747676"/>
              </a:buClr>
              <a:buSzPts val="1000"/>
              <a:buFont typeface="Arial"/>
              <a:buNone/>
              <a:defRPr i="0" sz="1000">
                <a:solidFill>
                  <a:srgbClr val="747676"/>
                </a:solidFill>
                <a:latin typeface="Arial"/>
                <a:ea typeface="Arial"/>
                <a:cs typeface="Arial"/>
                <a:sym typeface="Arial"/>
              </a:defRPr>
            </a:lvl5pPr>
            <a:lvl6pPr indent="0" lvl="5" marL="0" rtl="0" algn="r">
              <a:lnSpc>
                <a:spcPct val="100000"/>
              </a:lnSpc>
              <a:spcBef>
                <a:spcPts val="0"/>
              </a:spcBef>
              <a:spcAft>
                <a:spcPts val="0"/>
              </a:spcAft>
              <a:buClr>
                <a:srgbClr val="747676"/>
              </a:buClr>
              <a:buSzPts val="1000"/>
              <a:buFont typeface="Arial"/>
              <a:buNone/>
              <a:defRPr i="0" sz="1000">
                <a:solidFill>
                  <a:srgbClr val="747676"/>
                </a:solidFill>
                <a:latin typeface="Arial"/>
                <a:ea typeface="Arial"/>
                <a:cs typeface="Arial"/>
                <a:sym typeface="Arial"/>
              </a:defRPr>
            </a:lvl6pPr>
            <a:lvl7pPr indent="0" lvl="6" marL="0" rtl="0" algn="r">
              <a:lnSpc>
                <a:spcPct val="100000"/>
              </a:lnSpc>
              <a:spcBef>
                <a:spcPts val="0"/>
              </a:spcBef>
              <a:spcAft>
                <a:spcPts val="0"/>
              </a:spcAft>
              <a:buClr>
                <a:srgbClr val="747676"/>
              </a:buClr>
              <a:buSzPts val="1000"/>
              <a:buFont typeface="Arial"/>
              <a:buNone/>
              <a:defRPr i="0" sz="1000">
                <a:solidFill>
                  <a:srgbClr val="747676"/>
                </a:solidFill>
                <a:latin typeface="Arial"/>
                <a:ea typeface="Arial"/>
                <a:cs typeface="Arial"/>
                <a:sym typeface="Arial"/>
              </a:defRPr>
            </a:lvl7pPr>
            <a:lvl8pPr indent="0" lvl="7" marL="0" rtl="0" algn="r">
              <a:lnSpc>
                <a:spcPct val="100000"/>
              </a:lnSpc>
              <a:spcBef>
                <a:spcPts val="0"/>
              </a:spcBef>
              <a:spcAft>
                <a:spcPts val="0"/>
              </a:spcAft>
              <a:buClr>
                <a:srgbClr val="747676"/>
              </a:buClr>
              <a:buSzPts val="1000"/>
              <a:buFont typeface="Arial"/>
              <a:buNone/>
              <a:defRPr i="0" sz="1000">
                <a:solidFill>
                  <a:srgbClr val="747676"/>
                </a:solidFill>
                <a:latin typeface="Arial"/>
                <a:ea typeface="Arial"/>
                <a:cs typeface="Arial"/>
                <a:sym typeface="Arial"/>
              </a:defRPr>
            </a:lvl8pPr>
            <a:lvl9pPr indent="0" lvl="8" marL="0" rtl="0" algn="r">
              <a:lnSpc>
                <a:spcPct val="100000"/>
              </a:lnSpc>
              <a:spcBef>
                <a:spcPts val="0"/>
              </a:spcBef>
              <a:spcAft>
                <a:spcPts val="0"/>
              </a:spcAft>
              <a:buClr>
                <a:srgbClr val="747676"/>
              </a:buClr>
              <a:buSzPts val="1000"/>
              <a:buFont typeface="Arial"/>
              <a:buNone/>
              <a:defRPr i="0" sz="1000">
                <a:solidFill>
                  <a:srgbClr val="74767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solidFill>
                <a:schemeClr val="accent1"/>
              </a:solidFill>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800"/>
              <a:buFont typeface="Sarabun"/>
              <a:buNone/>
              <a:defRPr b="0">
                <a:solidFill>
                  <a:schemeClr val="dk2"/>
                </a:solidFill>
                <a:latin typeface="Sarabun"/>
                <a:ea typeface="Sarabun"/>
                <a:cs typeface="Sarabun"/>
                <a:sym typeface="Sarabun"/>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Font typeface="Sarabun Light"/>
              <a:buChar char="●"/>
              <a:defRPr>
                <a:latin typeface="Sarabun Light"/>
                <a:ea typeface="Sarabun Light"/>
                <a:cs typeface="Sarabun Light"/>
                <a:sym typeface="Sarabun Light"/>
              </a:defRPr>
            </a:lvl1pPr>
            <a:lvl2pPr indent="-342900" lvl="1" marL="914400">
              <a:spcBef>
                <a:spcPts val="1600"/>
              </a:spcBef>
              <a:spcAft>
                <a:spcPts val="0"/>
              </a:spcAft>
              <a:buSzPts val="1800"/>
              <a:buFont typeface="Sarabun Light"/>
              <a:buChar char="○"/>
              <a:defRPr>
                <a:latin typeface="Sarabun Light"/>
                <a:ea typeface="Sarabun Light"/>
                <a:cs typeface="Sarabun Light"/>
                <a:sym typeface="Sarabun Light"/>
              </a:defRPr>
            </a:lvl2pPr>
            <a:lvl3pPr indent="-342900" lvl="2" marL="1371600">
              <a:spcBef>
                <a:spcPts val="1600"/>
              </a:spcBef>
              <a:spcAft>
                <a:spcPts val="0"/>
              </a:spcAft>
              <a:buSzPts val="1800"/>
              <a:buFont typeface="Sarabun Light"/>
              <a:buChar char="■"/>
              <a:defRPr>
                <a:latin typeface="Sarabun Light"/>
                <a:ea typeface="Sarabun Light"/>
                <a:cs typeface="Sarabun Light"/>
                <a:sym typeface="Sarabun Light"/>
              </a:defRPr>
            </a:lvl3pPr>
            <a:lvl4pPr indent="-342900" lvl="3" marL="1828800">
              <a:spcBef>
                <a:spcPts val="1600"/>
              </a:spcBef>
              <a:spcAft>
                <a:spcPts val="0"/>
              </a:spcAft>
              <a:buSzPts val="1800"/>
              <a:buFont typeface="Sarabun Light"/>
              <a:buChar char="●"/>
              <a:defRPr>
                <a:latin typeface="Sarabun Light"/>
                <a:ea typeface="Sarabun Light"/>
                <a:cs typeface="Sarabun Light"/>
                <a:sym typeface="Sarabun Light"/>
              </a:defRPr>
            </a:lvl4pPr>
            <a:lvl5pPr indent="-342900" lvl="4" marL="2286000">
              <a:spcBef>
                <a:spcPts val="1600"/>
              </a:spcBef>
              <a:spcAft>
                <a:spcPts val="0"/>
              </a:spcAft>
              <a:buSzPts val="1800"/>
              <a:buFont typeface="Sarabun Light"/>
              <a:buChar char="○"/>
              <a:defRPr>
                <a:latin typeface="Sarabun Light"/>
                <a:ea typeface="Sarabun Light"/>
                <a:cs typeface="Sarabun Light"/>
                <a:sym typeface="Sarabun Light"/>
              </a:defRPr>
            </a:lvl5pPr>
            <a:lvl6pPr indent="-342900" lvl="5" marL="2743200">
              <a:spcBef>
                <a:spcPts val="1600"/>
              </a:spcBef>
              <a:spcAft>
                <a:spcPts val="0"/>
              </a:spcAft>
              <a:buSzPts val="1800"/>
              <a:buFont typeface="Sarabun Light"/>
              <a:buChar char="■"/>
              <a:defRPr>
                <a:latin typeface="Sarabun Light"/>
                <a:ea typeface="Sarabun Light"/>
                <a:cs typeface="Sarabun Light"/>
                <a:sym typeface="Sarabun Light"/>
              </a:defRPr>
            </a:lvl6pPr>
            <a:lvl7pPr indent="-342900" lvl="6" marL="3200400">
              <a:spcBef>
                <a:spcPts val="1600"/>
              </a:spcBef>
              <a:spcAft>
                <a:spcPts val="0"/>
              </a:spcAft>
              <a:buSzPts val="1800"/>
              <a:buFont typeface="Sarabun Light"/>
              <a:buChar char="●"/>
              <a:defRPr>
                <a:latin typeface="Sarabun Light"/>
                <a:ea typeface="Sarabun Light"/>
                <a:cs typeface="Sarabun Light"/>
                <a:sym typeface="Sarabun Light"/>
              </a:defRPr>
            </a:lvl7pPr>
            <a:lvl8pPr indent="-342900" lvl="7" marL="3657600">
              <a:spcBef>
                <a:spcPts val="1600"/>
              </a:spcBef>
              <a:spcAft>
                <a:spcPts val="0"/>
              </a:spcAft>
              <a:buSzPts val="1800"/>
              <a:buFont typeface="Sarabun Light"/>
              <a:buChar char="○"/>
              <a:defRPr>
                <a:latin typeface="Sarabun Light"/>
                <a:ea typeface="Sarabun Light"/>
                <a:cs typeface="Sarabun Light"/>
                <a:sym typeface="Sarabun Light"/>
              </a:defRPr>
            </a:lvl8pPr>
            <a:lvl9pPr indent="-342900" lvl="8" marL="4114800">
              <a:spcBef>
                <a:spcPts val="1600"/>
              </a:spcBef>
              <a:spcAft>
                <a:spcPts val="1600"/>
              </a:spcAft>
              <a:buSzPts val="1800"/>
              <a:buFont typeface="Sarabun Light"/>
              <a:buChar char="■"/>
              <a:defRPr>
                <a:latin typeface="Sarabun Light"/>
                <a:ea typeface="Sarabun Light"/>
                <a:cs typeface="Sarabun Light"/>
                <a:sym typeface="Sarabun Light"/>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Font typeface="Sarabun"/>
              <a:buNone/>
              <a:defRPr b="0" sz="2600">
                <a:solidFill>
                  <a:schemeClr val="dk2"/>
                </a:solidFill>
                <a:latin typeface="Sarabun"/>
                <a:ea typeface="Sarabun"/>
                <a:cs typeface="Sarabun"/>
                <a:sym typeface="Sarabun"/>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Sarabun"/>
              <a:buNone/>
              <a:defRPr sz="2800">
                <a:latin typeface="Sarabun"/>
                <a:ea typeface="Sarabun"/>
                <a:cs typeface="Sarabun"/>
                <a:sym typeface="Sarabun"/>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1"/>
              </a:buClr>
              <a:buSzPts val="1800"/>
              <a:buFont typeface="Sarabun Light"/>
              <a:buChar char="●"/>
              <a:defRPr sz="1800">
                <a:solidFill>
                  <a:schemeClr val="accent1"/>
                </a:solidFill>
                <a:latin typeface="Sarabun Light"/>
                <a:ea typeface="Sarabun Light"/>
                <a:cs typeface="Sarabun Light"/>
                <a:sym typeface="Sarabun Light"/>
              </a:defRPr>
            </a:lvl1pPr>
            <a:lvl2pPr indent="-342900" lvl="1" marL="914400">
              <a:lnSpc>
                <a:spcPct val="115000"/>
              </a:lnSpc>
              <a:spcBef>
                <a:spcPts val="1600"/>
              </a:spcBef>
              <a:spcAft>
                <a:spcPts val="0"/>
              </a:spcAft>
              <a:buClr>
                <a:schemeClr val="accent1"/>
              </a:buClr>
              <a:buSzPts val="1800"/>
              <a:buFont typeface="Sarabun Light"/>
              <a:buChar char="○"/>
              <a:defRPr sz="1800">
                <a:solidFill>
                  <a:schemeClr val="accent1"/>
                </a:solidFill>
                <a:latin typeface="Sarabun Light"/>
                <a:ea typeface="Sarabun Light"/>
                <a:cs typeface="Sarabun Light"/>
                <a:sym typeface="Sarabun Light"/>
              </a:defRPr>
            </a:lvl2pPr>
            <a:lvl3pPr indent="-342900" lvl="2" marL="1371600">
              <a:lnSpc>
                <a:spcPct val="115000"/>
              </a:lnSpc>
              <a:spcBef>
                <a:spcPts val="1600"/>
              </a:spcBef>
              <a:spcAft>
                <a:spcPts val="0"/>
              </a:spcAft>
              <a:buClr>
                <a:schemeClr val="accent1"/>
              </a:buClr>
              <a:buSzPts val="1800"/>
              <a:buFont typeface="Sarabun Light"/>
              <a:buChar char="■"/>
              <a:defRPr sz="1800">
                <a:solidFill>
                  <a:schemeClr val="accent1"/>
                </a:solidFill>
                <a:latin typeface="Sarabun Light"/>
                <a:ea typeface="Sarabun Light"/>
                <a:cs typeface="Sarabun Light"/>
                <a:sym typeface="Sarabun Light"/>
              </a:defRPr>
            </a:lvl3pPr>
            <a:lvl4pPr indent="-342900" lvl="3" marL="1828800">
              <a:lnSpc>
                <a:spcPct val="115000"/>
              </a:lnSpc>
              <a:spcBef>
                <a:spcPts val="1600"/>
              </a:spcBef>
              <a:spcAft>
                <a:spcPts val="0"/>
              </a:spcAft>
              <a:buClr>
                <a:schemeClr val="accent1"/>
              </a:buClr>
              <a:buSzPts val="1800"/>
              <a:buFont typeface="Sarabun Light"/>
              <a:buChar char="●"/>
              <a:defRPr sz="1800">
                <a:solidFill>
                  <a:schemeClr val="accent1"/>
                </a:solidFill>
                <a:latin typeface="Sarabun Light"/>
                <a:ea typeface="Sarabun Light"/>
                <a:cs typeface="Sarabun Light"/>
                <a:sym typeface="Sarabun Light"/>
              </a:defRPr>
            </a:lvl4pPr>
            <a:lvl5pPr indent="-342900" lvl="4" marL="2286000">
              <a:lnSpc>
                <a:spcPct val="115000"/>
              </a:lnSpc>
              <a:spcBef>
                <a:spcPts val="1600"/>
              </a:spcBef>
              <a:spcAft>
                <a:spcPts val="0"/>
              </a:spcAft>
              <a:buClr>
                <a:schemeClr val="accent1"/>
              </a:buClr>
              <a:buSzPts val="1800"/>
              <a:buFont typeface="Sarabun Light"/>
              <a:buChar char="○"/>
              <a:defRPr sz="1800">
                <a:solidFill>
                  <a:schemeClr val="accent1"/>
                </a:solidFill>
                <a:latin typeface="Sarabun Light"/>
                <a:ea typeface="Sarabun Light"/>
                <a:cs typeface="Sarabun Light"/>
                <a:sym typeface="Sarabun Light"/>
              </a:defRPr>
            </a:lvl5pPr>
            <a:lvl6pPr indent="-342900" lvl="5" marL="2743200">
              <a:lnSpc>
                <a:spcPct val="115000"/>
              </a:lnSpc>
              <a:spcBef>
                <a:spcPts val="1600"/>
              </a:spcBef>
              <a:spcAft>
                <a:spcPts val="0"/>
              </a:spcAft>
              <a:buClr>
                <a:schemeClr val="accent1"/>
              </a:buClr>
              <a:buSzPts val="1800"/>
              <a:buFont typeface="Sarabun Light"/>
              <a:buChar char="■"/>
              <a:defRPr sz="1800">
                <a:solidFill>
                  <a:schemeClr val="accent1"/>
                </a:solidFill>
                <a:latin typeface="Sarabun Light"/>
                <a:ea typeface="Sarabun Light"/>
                <a:cs typeface="Sarabun Light"/>
                <a:sym typeface="Sarabun Light"/>
              </a:defRPr>
            </a:lvl6pPr>
            <a:lvl7pPr indent="-342900" lvl="6" marL="3200400">
              <a:lnSpc>
                <a:spcPct val="115000"/>
              </a:lnSpc>
              <a:spcBef>
                <a:spcPts val="1600"/>
              </a:spcBef>
              <a:spcAft>
                <a:spcPts val="0"/>
              </a:spcAft>
              <a:buClr>
                <a:schemeClr val="accent1"/>
              </a:buClr>
              <a:buSzPts val="1800"/>
              <a:buFont typeface="Sarabun Light"/>
              <a:buChar char="●"/>
              <a:defRPr sz="1800">
                <a:solidFill>
                  <a:schemeClr val="accent1"/>
                </a:solidFill>
                <a:latin typeface="Sarabun Light"/>
                <a:ea typeface="Sarabun Light"/>
                <a:cs typeface="Sarabun Light"/>
                <a:sym typeface="Sarabun Light"/>
              </a:defRPr>
            </a:lvl7pPr>
            <a:lvl8pPr indent="-342900" lvl="7" marL="3657600">
              <a:lnSpc>
                <a:spcPct val="115000"/>
              </a:lnSpc>
              <a:spcBef>
                <a:spcPts val="1600"/>
              </a:spcBef>
              <a:spcAft>
                <a:spcPts val="0"/>
              </a:spcAft>
              <a:buClr>
                <a:schemeClr val="accent1"/>
              </a:buClr>
              <a:buSzPts val="1800"/>
              <a:buFont typeface="Sarabun Light"/>
              <a:buChar char="○"/>
              <a:defRPr sz="1800">
                <a:solidFill>
                  <a:schemeClr val="accent1"/>
                </a:solidFill>
                <a:latin typeface="Sarabun Light"/>
                <a:ea typeface="Sarabun Light"/>
                <a:cs typeface="Sarabun Light"/>
                <a:sym typeface="Sarabun Light"/>
              </a:defRPr>
            </a:lvl8pPr>
            <a:lvl9pPr indent="-342900" lvl="8" marL="4114800">
              <a:lnSpc>
                <a:spcPct val="115000"/>
              </a:lnSpc>
              <a:spcBef>
                <a:spcPts val="1600"/>
              </a:spcBef>
              <a:spcAft>
                <a:spcPts val="1600"/>
              </a:spcAft>
              <a:buClr>
                <a:schemeClr val="accent1"/>
              </a:buClr>
              <a:buSzPts val="1800"/>
              <a:buFont typeface="Sarabun Light"/>
              <a:buChar char="■"/>
              <a:defRPr sz="1800">
                <a:solidFill>
                  <a:schemeClr val="accent1"/>
                </a:solidFill>
                <a:latin typeface="Sarabun Light"/>
                <a:ea typeface="Sarabun Light"/>
                <a:cs typeface="Sarabun Light"/>
                <a:sym typeface="Sarabun Light"/>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hyperlink" Target="http://mallet.cs.umass.edu/download.php" TargetMode="External"/><Relationship Id="rId4" Type="http://schemas.openxmlformats.org/officeDocument/2006/relationships/hyperlink" Target="http://www.cs.cornell.edu/people/pabo/movie-review-data/review_polarity.tar.gz"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www.cs.cornell.edu/people/pabo/movie-review-data/review_polarity.tar.gz"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Modeling</a:t>
            </a:r>
            <a:endParaRPr/>
          </a:p>
        </p:txBody>
      </p:sp>
      <p:sp>
        <p:nvSpPr>
          <p:cNvPr id="89" name="Google Shape;89;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อ. ดร.อรรถพล ธำรงรัตนฤทธิ์</a:t>
            </a:r>
            <a:endParaRPr/>
          </a:p>
          <a:p>
            <a:pPr indent="0" lvl="0" marL="0" rtl="0" algn="l">
              <a:spcBef>
                <a:spcPts val="0"/>
              </a:spcBef>
              <a:spcAft>
                <a:spcPts val="0"/>
              </a:spcAft>
              <a:buNone/>
            </a:pPr>
            <a:r>
              <a:rPr lang="en"/>
              <a:t>DAT03 - Day 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id="138" name="Google Shape;138;p23"/>
          <p:cNvPicPr preferRelativeResize="0"/>
          <p:nvPr/>
        </p:nvPicPr>
        <p:blipFill>
          <a:blip r:embed="rId3">
            <a:alphaModFix/>
          </a:blip>
          <a:stretch>
            <a:fillRect/>
          </a:stretch>
        </p:blipFill>
        <p:spPr>
          <a:xfrm>
            <a:off x="152400" y="152400"/>
            <a:ext cx="6960400"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24"/>
          <p:cNvPicPr preferRelativeResize="0"/>
          <p:nvPr/>
        </p:nvPicPr>
        <p:blipFill>
          <a:blip r:embed="rId3">
            <a:alphaModFix/>
          </a:blip>
          <a:stretch>
            <a:fillRect/>
          </a:stretch>
        </p:blipFill>
        <p:spPr>
          <a:xfrm>
            <a:off x="152400" y="152400"/>
            <a:ext cx="8617093"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Installing gensim</a:t>
            </a:r>
            <a:endParaRPr/>
          </a:p>
        </p:txBody>
      </p:sp>
      <p:sp>
        <p:nvSpPr>
          <p:cNvPr id="149" name="Google Shape;149;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terminal, enter</a:t>
            </a:r>
            <a:endParaRPr/>
          </a:p>
          <a:p>
            <a:pPr indent="457200" lvl="0" marL="0" rtl="0" algn="l">
              <a:spcBef>
                <a:spcPts val="1600"/>
              </a:spcBef>
              <a:spcAft>
                <a:spcPts val="0"/>
              </a:spcAft>
              <a:buNone/>
            </a:pPr>
            <a:r>
              <a:rPr lang="en">
                <a:latin typeface="Consolas"/>
                <a:ea typeface="Consolas"/>
                <a:cs typeface="Consolas"/>
                <a:sym typeface="Consolas"/>
              </a:rPr>
              <a:t>pip install gensim</a:t>
            </a:r>
            <a:endParaRPr>
              <a:latin typeface="Consolas"/>
              <a:ea typeface="Consolas"/>
              <a:cs typeface="Consolas"/>
              <a:sym typeface="Consolas"/>
            </a:endParaRPr>
          </a:p>
          <a:p>
            <a:pPr indent="0" lvl="0" marL="0" rtl="0" algn="l">
              <a:spcBef>
                <a:spcPts val="1600"/>
              </a:spcBef>
              <a:spcAft>
                <a:spcPts val="1600"/>
              </a:spcAft>
              <a:buNone/>
            </a:pPr>
            <a:r>
              <a:rPr lang="en"/>
              <a:t>That's it!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26"/>
          <p:cNvPicPr preferRelativeResize="0"/>
          <p:nvPr/>
        </p:nvPicPr>
        <p:blipFill>
          <a:blip r:embed="rId3">
            <a:alphaModFix/>
          </a:blip>
          <a:stretch>
            <a:fillRect/>
          </a:stretch>
        </p:blipFill>
        <p:spPr>
          <a:xfrm>
            <a:off x="635350" y="804950"/>
            <a:ext cx="7582974" cy="3643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gensim LDA</a:t>
            </a:r>
            <a:endParaRPr/>
          </a:p>
        </p:txBody>
      </p:sp>
      <p:sp>
        <p:nvSpPr>
          <p:cNvPr id="160" name="Google Shape;160;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Consolas"/>
                <a:ea typeface="Consolas"/>
                <a:cs typeface="Consolas"/>
                <a:sym typeface="Consolas"/>
              </a:rPr>
              <a:t>from gensim.models.ldamodel import LdaModel</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from gensim import corpora</a:t>
            </a:r>
            <a:br>
              <a:rPr lang="en" sz="1400">
                <a:latin typeface="Consolas"/>
                <a:ea typeface="Consolas"/>
                <a:cs typeface="Consolas"/>
                <a:sym typeface="Consolas"/>
              </a:rPr>
            </a:br>
            <a:r>
              <a:rPr lang="en" sz="1400">
                <a:latin typeface="Consolas"/>
                <a:ea typeface="Consolas"/>
                <a:cs typeface="Consolas"/>
                <a:sym typeface="Consolas"/>
              </a:rPr>
              <a:t>doc1 = ['The', 'school', 'director', 'needs', 'reform']</a:t>
            </a:r>
            <a:br>
              <a:rPr lang="en" sz="1400">
                <a:latin typeface="Consolas"/>
                <a:ea typeface="Consolas"/>
                <a:cs typeface="Consolas"/>
                <a:sym typeface="Consolas"/>
              </a:rPr>
            </a:br>
            <a:r>
              <a:rPr lang="en" sz="1400">
                <a:latin typeface="Consolas"/>
                <a:ea typeface="Consolas"/>
                <a:cs typeface="Consolas"/>
                <a:sym typeface="Consolas"/>
              </a:rPr>
              <a:t>doc2 = ['Director', 'discussed', 'impact', 'of', 'cinema']</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list_of_documents = [doc1 , doc2] </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lda_dict = corpora.Dictionary(list_of_documents)</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dataset = []</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for doc in list_of_documents:</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dataset.append(lda_dict.doc2bow(doc))</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model = LdaModel(corpus=dataset, num_topics=10, id2word=lda_dict)</a:t>
            </a:r>
            <a:endParaRPr sz="14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8"/>
          <p:cNvSpPr txBox="1"/>
          <p:nvPr>
            <p:ph idx="4294967295" type="body"/>
          </p:nvPr>
        </p:nvSpPr>
        <p:spPr>
          <a:xfrm>
            <a:off x="922625" y="3391575"/>
            <a:ext cx="5694000" cy="1099800"/>
          </a:xfrm>
          <a:prstGeom prst="rect">
            <a:avLst/>
          </a:prstGeom>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for topic_id in range(10):</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print(model.show_topic(topic_id))</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pic>
        <p:nvPicPr>
          <p:cNvPr id="166" name="Google Shape;166;p28"/>
          <p:cNvPicPr preferRelativeResize="0"/>
          <p:nvPr/>
        </p:nvPicPr>
        <p:blipFill>
          <a:blip r:embed="rId3">
            <a:alphaModFix/>
          </a:blip>
          <a:stretch>
            <a:fillRect/>
          </a:stretch>
        </p:blipFill>
        <p:spPr>
          <a:xfrm>
            <a:off x="152400" y="152400"/>
            <a:ext cx="8482895" cy="29257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Mallet - Topic Modeling Tools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MALLET?</a:t>
            </a:r>
            <a:endParaRPr/>
          </a:p>
        </p:txBody>
      </p:sp>
      <p:sp>
        <p:nvSpPr>
          <p:cNvPr id="177" name="Google Shape;177;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Implementation ของ LDA Topic Model ที่ถูกต้องครบถ้วนที่สุดในโลก และได้ผลออกมาดีที่สุด และเร็วที่สุด</a:t>
            </a:r>
            <a:endParaRPr/>
          </a:p>
          <a:p>
            <a:pPr indent="-342900" lvl="0" marL="457200" rtl="0" algn="l">
              <a:spcBef>
                <a:spcPts val="0"/>
              </a:spcBef>
              <a:spcAft>
                <a:spcPts val="0"/>
              </a:spcAft>
              <a:buSzPts val="1800"/>
              <a:buChar char="●"/>
            </a:pPr>
            <a:r>
              <a:rPr lang="en"/>
              <a:t>ต้องรันบน Command Line</a:t>
            </a:r>
            <a:endParaRPr/>
          </a:p>
          <a:p>
            <a:pPr indent="-342900" lvl="1" marL="914400" rtl="0" algn="l">
              <a:spcBef>
                <a:spcPts val="0"/>
              </a:spcBef>
              <a:spcAft>
                <a:spcPts val="0"/>
              </a:spcAft>
              <a:buSzPts val="1800"/>
              <a:buChar char="○"/>
            </a:pPr>
            <a:r>
              <a:rPr lang="en"/>
              <a:t>Windows = Powershell หรือ Anaconda Prompt</a:t>
            </a:r>
            <a:endParaRPr/>
          </a:p>
          <a:p>
            <a:pPr indent="-342900" lvl="1" marL="914400" rtl="0" algn="l">
              <a:spcBef>
                <a:spcPts val="0"/>
              </a:spcBef>
              <a:spcAft>
                <a:spcPts val="0"/>
              </a:spcAft>
              <a:buSzPts val="1800"/>
              <a:buChar char="○"/>
            </a:pPr>
            <a:r>
              <a:rPr lang="en"/>
              <a:t>Mac = Terminal หรือ iterm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1"/>
          <p:cNvSpPr txBox="1"/>
          <p:nvPr>
            <p:ph idx="4294967295" type="body"/>
          </p:nvPr>
        </p:nvSpPr>
        <p:spPr>
          <a:xfrm>
            <a:off x="133650" y="546750"/>
            <a:ext cx="8876700" cy="405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nsolas"/>
              <a:buAutoNum type="arabicPeriod"/>
            </a:pPr>
            <a:r>
              <a:rPr lang="en" sz="1800">
                <a:latin typeface="Consolas"/>
                <a:ea typeface="Consolas"/>
                <a:cs typeface="Consolas"/>
                <a:sym typeface="Consolas"/>
              </a:rPr>
              <a:t>Download </a:t>
            </a:r>
            <a:r>
              <a:rPr lang="en" sz="1800" u="sng">
                <a:solidFill>
                  <a:schemeClr val="hlink"/>
                </a:solidFill>
                <a:latin typeface="Consolas"/>
                <a:ea typeface="Consolas"/>
                <a:cs typeface="Consolas"/>
                <a:sym typeface="Consolas"/>
                <a:hlinkClick r:id="rId3"/>
              </a:rPr>
              <a:t>mallet</a:t>
            </a:r>
            <a:endParaRPr sz="1800">
              <a:latin typeface="Consolas"/>
              <a:ea typeface="Consolas"/>
              <a:cs typeface="Consolas"/>
              <a:sym typeface="Consolas"/>
            </a:endParaRPr>
          </a:p>
          <a:p>
            <a:pPr indent="-342900" lvl="0" marL="457200" rtl="0" algn="l">
              <a:spcBef>
                <a:spcPts val="0"/>
              </a:spcBef>
              <a:spcAft>
                <a:spcPts val="0"/>
              </a:spcAft>
              <a:buSzPts val="1800"/>
              <a:buFont typeface="Consolas"/>
              <a:buAutoNum type="arabicPeriod"/>
            </a:pPr>
            <a:r>
              <a:rPr lang="en" sz="1800">
                <a:latin typeface="Consolas"/>
                <a:ea typeface="Consolas"/>
                <a:cs typeface="Consolas"/>
                <a:sym typeface="Consolas"/>
              </a:rPr>
              <a:t>Download data </a:t>
            </a:r>
            <a:br>
              <a:rPr lang="en" sz="1800">
                <a:latin typeface="Consolas"/>
                <a:ea typeface="Consolas"/>
                <a:cs typeface="Consolas"/>
                <a:sym typeface="Consolas"/>
              </a:rPr>
            </a:br>
            <a:r>
              <a:rPr lang="en">
                <a:latin typeface="Consolas"/>
                <a:ea typeface="Consolas"/>
                <a:cs typeface="Consolas"/>
                <a:sym typeface="Consolas"/>
              </a:rPr>
              <a:t>wget </a:t>
            </a:r>
            <a:r>
              <a:rPr lang="en" u="sng">
                <a:solidFill>
                  <a:schemeClr val="hlink"/>
                </a:solidFill>
                <a:latin typeface="Consolas"/>
                <a:ea typeface="Consolas"/>
                <a:cs typeface="Consolas"/>
                <a:sym typeface="Consolas"/>
                <a:hlinkClick r:id="rId4"/>
              </a:rPr>
              <a:t>http://www.cs.cornell.edu/people/pabo/movie-review-data/review_polarity.tar.gz</a:t>
            </a:r>
            <a:endParaRPr>
              <a:latin typeface="Consolas"/>
              <a:ea typeface="Consolas"/>
              <a:cs typeface="Consolas"/>
              <a:sym typeface="Consolas"/>
            </a:endParaRPr>
          </a:p>
          <a:p>
            <a:pPr indent="-342900" lvl="0" marL="457200" rtl="0" algn="l">
              <a:spcBef>
                <a:spcPts val="0"/>
              </a:spcBef>
              <a:spcAft>
                <a:spcPts val="0"/>
              </a:spcAft>
              <a:buSzPts val="1800"/>
              <a:buFont typeface="Consolas"/>
              <a:buAutoNum type="arabicPeriod"/>
            </a:pPr>
            <a:r>
              <a:rPr b="1" lang="en" sz="1800">
                <a:latin typeface="Consolas"/>
                <a:ea typeface="Consolas"/>
                <a:cs typeface="Consolas"/>
                <a:sym typeface="Consolas"/>
              </a:rPr>
              <a:t>tar -xf review_polarity.tar.gz</a:t>
            </a:r>
            <a:endParaRPr b="1" sz="1800">
              <a:latin typeface="Consolas"/>
              <a:ea typeface="Consolas"/>
              <a:cs typeface="Consolas"/>
              <a:sym typeface="Consolas"/>
            </a:endParaRPr>
          </a:p>
          <a:p>
            <a:pPr indent="-342900" lvl="0" marL="457200" rtl="0" algn="l">
              <a:spcBef>
                <a:spcPts val="0"/>
              </a:spcBef>
              <a:spcAft>
                <a:spcPts val="0"/>
              </a:spcAft>
              <a:buSzPts val="1800"/>
              <a:buFont typeface="Consolas"/>
              <a:buAutoNum type="arabicPeriod"/>
            </a:pPr>
            <a:r>
              <a:rPr lang="en" sz="1800">
                <a:latin typeface="Consolas"/>
                <a:ea typeface="Consolas"/>
                <a:cs typeface="Consolas"/>
                <a:sym typeface="Consolas"/>
              </a:rPr>
              <a:t>Tokenize and convert data to mallet format</a:t>
            </a:r>
            <a:br>
              <a:rPr lang="en" sz="1800">
                <a:latin typeface="Consolas"/>
                <a:ea typeface="Consolas"/>
                <a:cs typeface="Consolas"/>
                <a:sym typeface="Consolas"/>
              </a:rPr>
            </a:br>
            <a:r>
              <a:rPr b="1" lang="en" sz="1800">
                <a:latin typeface="Consolas"/>
                <a:ea typeface="Consolas"/>
                <a:cs typeface="Consolas"/>
                <a:sym typeface="Consolas"/>
              </a:rPr>
              <a:t>mallet-2.0.8/bin/mallet import-dir --input txt_sentoken/neg --output topic-input.mallet --keep-sequence --remove-stopwords</a:t>
            </a:r>
            <a:endParaRPr sz="1800">
              <a:latin typeface="Sarabun"/>
              <a:ea typeface="Sarabun"/>
              <a:cs typeface="Sarabun"/>
              <a:sym typeface="Sarabun"/>
            </a:endParaRPr>
          </a:p>
          <a:p>
            <a:pPr indent="-342900" lvl="0" marL="457200" rtl="0" algn="l">
              <a:spcBef>
                <a:spcPts val="0"/>
              </a:spcBef>
              <a:spcAft>
                <a:spcPts val="0"/>
              </a:spcAft>
              <a:buSzPts val="1800"/>
              <a:buFont typeface="Consolas"/>
              <a:buAutoNum type="arabicPeriod"/>
            </a:pPr>
            <a:r>
              <a:rPr lang="en" sz="1800">
                <a:latin typeface="Consolas"/>
                <a:ea typeface="Consolas"/>
                <a:cs typeface="Consolas"/>
                <a:sym typeface="Consolas"/>
              </a:rPr>
              <a:t>Train model</a:t>
            </a:r>
            <a:br>
              <a:rPr lang="en" sz="1800">
                <a:latin typeface="Consolas"/>
                <a:ea typeface="Consolas"/>
                <a:cs typeface="Consolas"/>
                <a:sym typeface="Consolas"/>
              </a:rPr>
            </a:br>
            <a:r>
              <a:rPr b="1" lang="en" sz="1800">
                <a:latin typeface="Consolas"/>
                <a:ea typeface="Consolas"/>
                <a:cs typeface="Consolas"/>
                <a:sym typeface="Consolas"/>
              </a:rPr>
              <a:t>mallet-2.0.8/bin/mallet train-topics --input topic-input.mallet --xml-topic-report report.xml</a:t>
            </a:r>
            <a:br>
              <a:rPr lang="en" sz="1800">
                <a:latin typeface="Consolas"/>
                <a:ea typeface="Consolas"/>
                <a:cs typeface="Consolas"/>
                <a:sym typeface="Consolas"/>
              </a:rPr>
            </a:br>
            <a:br>
              <a:rPr lang="en" sz="1800">
                <a:latin typeface="Consolas"/>
                <a:ea typeface="Consolas"/>
                <a:cs typeface="Consolas"/>
                <a:sym typeface="Consolas"/>
              </a:rPr>
            </a:br>
            <a:endParaRPr sz="18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 MALLET</a:t>
            </a:r>
            <a:endParaRPr/>
          </a:p>
        </p:txBody>
      </p:sp>
      <p:sp>
        <p:nvSpPr>
          <p:cNvPr id="188" name="Google Shape;188;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mkdir lda_exercise</a:t>
            </a:r>
            <a:br>
              <a:rPr lang="en">
                <a:latin typeface="Consolas"/>
                <a:ea typeface="Consolas"/>
                <a:cs typeface="Consolas"/>
                <a:sym typeface="Consolas"/>
              </a:rPr>
            </a:br>
            <a:r>
              <a:rPr lang="en">
                <a:latin typeface="Consolas"/>
                <a:ea typeface="Consolas"/>
                <a:cs typeface="Consolas"/>
                <a:sym typeface="Consolas"/>
              </a:rPr>
              <a:t>cd lda_exercise</a:t>
            </a:r>
            <a:br>
              <a:rPr lang="en">
                <a:latin typeface="Consolas"/>
                <a:ea typeface="Consolas"/>
                <a:cs typeface="Consolas"/>
                <a:sym typeface="Consolas"/>
              </a:rPr>
            </a:br>
            <a:r>
              <a:rPr lang="en">
                <a:latin typeface="Consolas"/>
                <a:ea typeface="Consolas"/>
                <a:cs typeface="Consolas"/>
                <a:sym typeface="Consolas"/>
              </a:rPr>
              <a:t>wget http://mallet.cs.umass.edu/dist/mallet-2.0.8.tar.gz</a:t>
            </a:r>
            <a:br>
              <a:rPr lang="en">
                <a:latin typeface="Consolas"/>
                <a:ea typeface="Consolas"/>
                <a:cs typeface="Consolas"/>
                <a:sym typeface="Consolas"/>
              </a:rPr>
            </a:br>
            <a:r>
              <a:rPr lang="en">
                <a:latin typeface="Consolas"/>
                <a:ea typeface="Consolas"/>
                <a:cs typeface="Consolas"/>
                <a:sym typeface="Consolas"/>
              </a:rPr>
              <a:t>tar -xf mallet-2.0.8.tar.gz</a:t>
            </a:r>
            <a:endParaRPr/>
          </a:p>
          <a:p>
            <a:pPr indent="0" lvl="0" marL="0" rtl="0" algn="l">
              <a:spcBef>
                <a:spcPts val="1600"/>
              </a:spcBef>
              <a:spcAft>
                <a:spcPts val="1600"/>
              </a:spcAft>
              <a:buNone/>
            </a:pPr>
            <a:r>
              <a:rPr lang="en"/>
              <a:t>[WINDOWS powershell] </a:t>
            </a:r>
            <a:r>
              <a:rPr lang="en"/>
              <a:t>$env:MALLET_HOME= absolute path ที่เก็บ mallet ลงท้ายด้วย/mallet-2.0.8/bin เช่น </a:t>
            </a:r>
            <a:r>
              <a:rPr lang="en">
                <a:latin typeface="Consolas"/>
                <a:ea typeface="Consolas"/>
                <a:cs typeface="Consolas"/>
                <a:sym typeface="Consolas"/>
              </a:rPr>
              <a:t>$env:MALLET_HOME=</a:t>
            </a:r>
            <a:r>
              <a:rPr lang="en">
                <a:latin typeface="Consolas"/>
                <a:ea typeface="Consolas"/>
                <a:cs typeface="Consolas"/>
                <a:sym typeface="Consolas"/>
              </a:rPr>
              <a:t>/Users/te/lda_exercise/mallet-2.0.8/bin</a:t>
            </a:r>
            <a:br>
              <a:rPr lang="en"/>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Summarizing Document Collection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Download Data</a:t>
            </a:r>
            <a:endParaRPr/>
          </a:p>
        </p:txBody>
      </p:sp>
      <p:sp>
        <p:nvSpPr>
          <p:cNvPr id="194" name="Google Shape;194;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latin typeface="Consolas"/>
                <a:ea typeface="Consolas"/>
                <a:cs typeface="Consolas"/>
                <a:sym typeface="Consolas"/>
              </a:rPr>
              <a:t>wget </a:t>
            </a:r>
            <a:r>
              <a:rPr lang="en" sz="1000" u="sng">
                <a:solidFill>
                  <a:schemeClr val="accent5"/>
                </a:solidFill>
                <a:latin typeface="Consolas"/>
                <a:ea typeface="Consolas"/>
                <a:cs typeface="Consolas"/>
                <a:sym typeface="Consolas"/>
                <a:hlinkClick r:id="rId3"/>
              </a:rPr>
              <a:t>http://www.cs.cornell.edu/people/pabo/movie-review-data/review_polarity.tar.gz</a:t>
            </a:r>
            <a:br>
              <a:rPr lang="en" sz="1000"/>
            </a:br>
            <a:r>
              <a:rPr lang="en" sz="1000">
                <a:latin typeface="Consolas"/>
                <a:ea typeface="Consolas"/>
                <a:cs typeface="Consolas"/>
                <a:sym typeface="Consolas"/>
              </a:rPr>
              <a:t>tar -xf review_polarity.tar.gz</a:t>
            </a:r>
            <a:endParaRPr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แปลงข้อมูลให้อยู่ในรูปแบบของ MALLET</a:t>
            </a:r>
            <a:endParaRPr/>
          </a:p>
        </p:txBody>
      </p:sp>
      <p:sp>
        <p:nvSpPr>
          <p:cNvPr id="200" name="Google Shape;200;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latin typeface="Consolas"/>
                <a:ea typeface="Consolas"/>
                <a:cs typeface="Consolas"/>
                <a:sym typeface="Consolas"/>
              </a:rPr>
              <a:t>mallet-2.0.8/bin/mallet import-dir --input โฟลเดอร์ที่มีข้อมูล --output ชื่อoutputfile --keep-sequence --remove-stopwords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 Model</a:t>
            </a:r>
            <a:endParaRPr/>
          </a:p>
        </p:txBody>
      </p:sp>
      <p:sp>
        <p:nvSpPr>
          <p:cNvPr id="206" name="Google Shape;206;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latin typeface="Consolas"/>
                <a:ea typeface="Consolas"/>
                <a:cs typeface="Consolas"/>
                <a:sym typeface="Consolas"/>
              </a:rPr>
              <a:t>mallet-2.0.8/bin/mallet train-topics --input topic-input.mallet --xml-topic-report report.xml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6"/>
          <p:cNvSpPr txBox="1"/>
          <p:nvPr>
            <p:ph idx="4294967295" type="body"/>
          </p:nvPr>
        </p:nvSpPr>
        <p:spPr>
          <a:xfrm>
            <a:off x="133650" y="243075"/>
            <a:ext cx="8876700" cy="46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mallet-2.0.8/bin/mallet train-topics --help</a:t>
            </a:r>
            <a:endParaRPr b="1" sz="1800">
              <a:latin typeface="Consolas"/>
              <a:ea typeface="Consolas"/>
              <a:cs typeface="Consolas"/>
              <a:sym typeface="Consolas"/>
            </a:endParaRPr>
          </a:p>
          <a:p>
            <a:pPr indent="0" lvl="0" marL="0" rtl="0" algn="l">
              <a:spcBef>
                <a:spcPts val="1600"/>
              </a:spcBef>
              <a:spcAft>
                <a:spcPts val="0"/>
              </a:spcAft>
              <a:buNone/>
            </a:pPr>
            <a:r>
              <a:rPr lang="en" sz="1200">
                <a:solidFill>
                  <a:srgbClr val="000000"/>
                </a:solidFill>
                <a:latin typeface="Sarabun"/>
                <a:ea typeface="Sarabun"/>
                <a:cs typeface="Sarabun"/>
                <a:sym typeface="Sarabun"/>
              </a:rPr>
              <a:t>--xml-topic-report FILENAME</a:t>
            </a:r>
            <a:endParaRPr sz="1200">
              <a:solidFill>
                <a:srgbClr val="000000"/>
              </a:solidFill>
              <a:latin typeface="Sarabun"/>
              <a:ea typeface="Sarabun"/>
              <a:cs typeface="Sarabun"/>
              <a:sym typeface="Sarabun"/>
            </a:endParaRPr>
          </a:p>
          <a:p>
            <a:pPr indent="0" lvl="0" marL="0" rtl="0" algn="l">
              <a:spcBef>
                <a:spcPts val="0"/>
              </a:spcBef>
              <a:spcAft>
                <a:spcPts val="0"/>
              </a:spcAft>
              <a:buNone/>
            </a:pPr>
            <a:r>
              <a:rPr lang="en" sz="1200">
                <a:solidFill>
                  <a:srgbClr val="000000"/>
                </a:solidFill>
                <a:latin typeface="Sarabun"/>
                <a:ea typeface="Sarabun"/>
                <a:cs typeface="Sarabun"/>
                <a:sym typeface="Sarabun"/>
              </a:rPr>
              <a:t>  The filename in which to write the top words for each topic and any Dirichlet parameters in XML format.  By default this is null, indicating that no file will be written.</a:t>
            </a:r>
            <a:endParaRPr sz="1200">
              <a:solidFill>
                <a:srgbClr val="000000"/>
              </a:solidFill>
              <a:latin typeface="Sarabun"/>
              <a:ea typeface="Sarabun"/>
              <a:cs typeface="Sarabun"/>
              <a:sym typeface="Sarabun"/>
            </a:endParaRPr>
          </a:p>
          <a:p>
            <a:pPr indent="0" lvl="0" marL="0" rtl="0" algn="l">
              <a:spcBef>
                <a:spcPts val="0"/>
              </a:spcBef>
              <a:spcAft>
                <a:spcPts val="0"/>
              </a:spcAft>
              <a:buNone/>
            </a:pPr>
            <a:r>
              <a:rPr lang="en" sz="1200">
                <a:solidFill>
                  <a:srgbClr val="000000"/>
                </a:solidFill>
                <a:latin typeface="Sarabun"/>
                <a:ea typeface="Sarabun"/>
                <a:cs typeface="Sarabun"/>
                <a:sym typeface="Sarabun"/>
              </a:rPr>
              <a:t>  Default is null</a:t>
            </a:r>
            <a:endParaRPr sz="1200">
              <a:solidFill>
                <a:srgbClr val="000000"/>
              </a:solidFill>
              <a:latin typeface="Sarabun"/>
              <a:ea typeface="Sarabun"/>
              <a:cs typeface="Sarabun"/>
              <a:sym typeface="Sarabun"/>
            </a:endParaRPr>
          </a:p>
          <a:p>
            <a:pPr indent="0" lvl="0" marL="0" rtl="0" algn="l">
              <a:spcBef>
                <a:spcPts val="0"/>
              </a:spcBef>
              <a:spcAft>
                <a:spcPts val="0"/>
              </a:spcAft>
              <a:buNone/>
            </a:pPr>
            <a:r>
              <a:rPr lang="en" sz="1200">
                <a:solidFill>
                  <a:srgbClr val="000000"/>
                </a:solidFill>
                <a:latin typeface="Sarabun"/>
                <a:ea typeface="Sarabun"/>
                <a:cs typeface="Sarabun"/>
                <a:sym typeface="Sarabun"/>
              </a:rPr>
              <a:t>--xml-topic-phrase-report FILENAME</a:t>
            </a:r>
            <a:endParaRPr sz="1200">
              <a:solidFill>
                <a:srgbClr val="000000"/>
              </a:solidFill>
              <a:latin typeface="Sarabun"/>
              <a:ea typeface="Sarabun"/>
              <a:cs typeface="Sarabun"/>
              <a:sym typeface="Sarabun"/>
            </a:endParaRPr>
          </a:p>
          <a:p>
            <a:pPr indent="0" lvl="0" marL="0" rtl="0" algn="l">
              <a:spcBef>
                <a:spcPts val="0"/>
              </a:spcBef>
              <a:spcAft>
                <a:spcPts val="0"/>
              </a:spcAft>
              <a:buNone/>
            </a:pPr>
            <a:r>
              <a:rPr lang="en" sz="1200">
                <a:solidFill>
                  <a:srgbClr val="000000"/>
                </a:solidFill>
                <a:latin typeface="Sarabun"/>
                <a:ea typeface="Sarabun"/>
                <a:cs typeface="Sarabun"/>
                <a:sym typeface="Sarabun"/>
              </a:rPr>
              <a:t>  The filename in which to write the top words and phrases for each topic and any Dirichlet parameters in XML format.  By default this is null, indicating that no file will be written.</a:t>
            </a:r>
            <a:endParaRPr sz="1200">
              <a:solidFill>
                <a:srgbClr val="000000"/>
              </a:solidFill>
              <a:latin typeface="Sarabun"/>
              <a:ea typeface="Sarabun"/>
              <a:cs typeface="Sarabun"/>
              <a:sym typeface="Sarabun"/>
            </a:endParaRPr>
          </a:p>
          <a:p>
            <a:pPr indent="0" lvl="0" marL="0" rtl="0" algn="l">
              <a:spcBef>
                <a:spcPts val="0"/>
              </a:spcBef>
              <a:spcAft>
                <a:spcPts val="1600"/>
              </a:spcAft>
              <a:buNone/>
            </a:pPr>
            <a:r>
              <a:rPr lang="en" sz="1200">
                <a:solidFill>
                  <a:srgbClr val="000000"/>
                </a:solidFill>
                <a:latin typeface="Sarabun"/>
                <a:ea typeface="Sarabun"/>
                <a:cs typeface="Sarabun"/>
                <a:sym typeface="Sarabun"/>
              </a:rPr>
              <a:t>  Default is null</a:t>
            </a:r>
            <a:br>
              <a:rPr lang="en" sz="1200">
                <a:solidFill>
                  <a:srgbClr val="000000"/>
                </a:solidFill>
                <a:latin typeface="Sarabun"/>
                <a:ea typeface="Sarabun"/>
                <a:cs typeface="Sarabun"/>
                <a:sym typeface="Sarabun"/>
              </a:rPr>
            </a:br>
            <a:r>
              <a:rPr lang="en" sz="1200">
                <a:solidFill>
                  <a:srgbClr val="000000"/>
                </a:solidFill>
                <a:latin typeface="Sarabun"/>
                <a:ea typeface="Sarabun"/>
                <a:cs typeface="Sarabun"/>
                <a:sym typeface="Sarabun"/>
              </a:rPr>
              <a:t>--output-topic-docs FILENAME</a:t>
            </a:r>
            <a:br>
              <a:rPr lang="en" sz="1200">
                <a:solidFill>
                  <a:srgbClr val="000000"/>
                </a:solidFill>
                <a:latin typeface="Sarabun"/>
                <a:ea typeface="Sarabun"/>
                <a:cs typeface="Sarabun"/>
                <a:sym typeface="Sarabun"/>
              </a:rPr>
            </a:br>
            <a:r>
              <a:rPr lang="en" sz="1200">
                <a:solidFill>
                  <a:srgbClr val="000000"/>
                </a:solidFill>
                <a:latin typeface="Sarabun"/>
                <a:ea typeface="Sarabun"/>
                <a:cs typeface="Sarabun"/>
                <a:sym typeface="Sarabun"/>
              </a:rPr>
              <a:t>The filename in which to write the most prominent documents for each topic, at the end of the iterations.  By default this is null, indicating that no file will be written.</a:t>
            </a:r>
            <a:br>
              <a:rPr lang="en" sz="1200">
                <a:solidFill>
                  <a:srgbClr val="000000"/>
                </a:solidFill>
                <a:latin typeface="Sarabun"/>
                <a:ea typeface="Sarabun"/>
                <a:cs typeface="Sarabun"/>
                <a:sym typeface="Sarabun"/>
              </a:rPr>
            </a:br>
            <a:r>
              <a:rPr lang="en" sz="1200">
                <a:solidFill>
                  <a:srgbClr val="000000"/>
                </a:solidFill>
                <a:latin typeface="Sarabun"/>
                <a:ea typeface="Sarabun"/>
                <a:cs typeface="Sarabun"/>
                <a:sym typeface="Sarabun"/>
              </a:rPr>
              <a:t>Default is null</a:t>
            </a:r>
            <a:br>
              <a:rPr lang="en" sz="1200">
                <a:solidFill>
                  <a:srgbClr val="000000"/>
                </a:solidFill>
                <a:latin typeface="Sarabun"/>
                <a:ea typeface="Sarabun"/>
                <a:cs typeface="Sarabun"/>
                <a:sym typeface="Sarabun"/>
              </a:rPr>
            </a:br>
            <a:r>
              <a:rPr lang="en" sz="1200">
                <a:solidFill>
                  <a:srgbClr val="000000"/>
                </a:solidFill>
                <a:latin typeface="Sarabun"/>
                <a:ea typeface="Sarabun"/>
                <a:cs typeface="Sarabun"/>
                <a:sym typeface="Sarabun"/>
              </a:rPr>
              <a:t>--output-doc-topics FILENAME</a:t>
            </a:r>
            <a:br>
              <a:rPr lang="en" sz="1200">
                <a:solidFill>
                  <a:srgbClr val="000000"/>
                </a:solidFill>
                <a:latin typeface="Sarabun"/>
                <a:ea typeface="Sarabun"/>
                <a:cs typeface="Sarabun"/>
                <a:sym typeface="Sarabun"/>
              </a:rPr>
            </a:br>
            <a:r>
              <a:rPr lang="en" sz="1200">
                <a:solidFill>
                  <a:srgbClr val="000000"/>
                </a:solidFill>
                <a:latin typeface="Sarabun"/>
                <a:ea typeface="Sarabun"/>
                <a:cs typeface="Sarabun"/>
                <a:sym typeface="Sarabun"/>
              </a:rPr>
              <a:t>  The filename in which to write the topic proportions per document, at the end of the iterations.  By default this is null, indicating that no file will be written</a:t>
            </a:r>
            <a:br>
              <a:rPr lang="en" sz="1200">
                <a:solidFill>
                  <a:srgbClr val="000000"/>
                </a:solidFill>
                <a:latin typeface="Sarabun"/>
                <a:ea typeface="Sarabun"/>
                <a:cs typeface="Sarabun"/>
                <a:sym typeface="Sarabun"/>
              </a:rPr>
            </a:br>
            <a:r>
              <a:rPr lang="en" sz="1200">
                <a:solidFill>
                  <a:srgbClr val="000000"/>
                </a:solidFill>
                <a:latin typeface="Sarabun"/>
                <a:ea typeface="Sarabun"/>
                <a:cs typeface="Sarabun"/>
                <a:sym typeface="Sarabun"/>
              </a:rPr>
              <a:t>Default is null</a:t>
            </a:r>
            <a:br>
              <a:rPr lang="en" sz="1800">
                <a:latin typeface="Consolas"/>
                <a:ea typeface="Consolas"/>
                <a:cs typeface="Consolas"/>
                <a:sym typeface="Consolas"/>
              </a:rPr>
            </a:br>
            <a:br>
              <a:rPr lang="en" sz="1800">
                <a:latin typeface="Consolas"/>
                <a:ea typeface="Consolas"/>
                <a:cs typeface="Consolas"/>
                <a:sym typeface="Consolas"/>
              </a:rPr>
            </a:br>
            <a:endParaRPr sz="180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7"/>
          <p:cNvSpPr txBox="1"/>
          <p:nvPr>
            <p:ph idx="4294967295" type="body"/>
          </p:nvPr>
        </p:nvSpPr>
        <p:spPr>
          <a:xfrm>
            <a:off x="99300" y="110075"/>
            <a:ext cx="8876700" cy="11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Tuning Model</a:t>
            </a:r>
            <a:endParaRPr b="1" sz="1800">
              <a:latin typeface="Consolas"/>
              <a:ea typeface="Consolas"/>
              <a:cs typeface="Consolas"/>
              <a:sym typeface="Consolas"/>
            </a:endParaRPr>
          </a:p>
          <a:p>
            <a:pPr indent="0" lvl="0" marL="0" rtl="0" algn="l">
              <a:spcBef>
                <a:spcPts val="1600"/>
              </a:spcBef>
              <a:spcAft>
                <a:spcPts val="0"/>
              </a:spcAft>
              <a:buNone/>
            </a:pPr>
            <a:r>
              <a:rPr b="1" lang="en" sz="1800">
                <a:latin typeface="Consolas"/>
                <a:ea typeface="Consolas"/>
                <a:cs typeface="Consolas"/>
                <a:sym typeface="Consolas"/>
              </a:rPr>
              <a:t>mallet-2.0.8/bin/mallet train-topics --help</a:t>
            </a:r>
            <a:endParaRPr b="1" sz="1800">
              <a:latin typeface="Consolas"/>
              <a:ea typeface="Consolas"/>
              <a:cs typeface="Consolas"/>
              <a:sym typeface="Consolas"/>
            </a:endParaRPr>
          </a:p>
          <a:p>
            <a:pPr indent="0" lvl="0" marL="0" rtl="0" algn="l">
              <a:lnSpc>
                <a:spcPct val="100000"/>
              </a:lnSpc>
              <a:spcBef>
                <a:spcPts val="1600"/>
              </a:spcBef>
              <a:spcAft>
                <a:spcPts val="0"/>
              </a:spcAft>
              <a:buNone/>
            </a:pPr>
            <a:r>
              <a:rPr lang="en" sz="1200">
                <a:solidFill>
                  <a:srgbClr val="000000"/>
                </a:solidFill>
                <a:latin typeface="Sarabun"/>
                <a:ea typeface="Sarabun"/>
                <a:cs typeface="Sarabun"/>
                <a:sym typeface="Sarabun"/>
              </a:rPr>
              <a:t>--num-topics INTEGER</a:t>
            </a:r>
            <a:endParaRPr sz="1200">
              <a:solidFill>
                <a:srgbClr val="000000"/>
              </a:solidFill>
              <a:latin typeface="Sarabun"/>
              <a:ea typeface="Sarabun"/>
              <a:cs typeface="Sarabun"/>
              <a:sym typeface="Sarabun"/>
            </a:endParaRPr>
          </a:p>
          <a:p>
            <a:pPr indent="0" lvl="0" marL="0" rtl="0" algn="l">
              <a:lnSpc>
                <a:spcPct val="100000"/>
              </a:lnSpc>
              <a:spcBef>
                <a:spcPts val="0"/>
              </a:spcBef>
              <a:spcAft>
                <a:spcPts val="0"/>
              </a:spcAft>
              <a:buNone/>
            </a:pPr>
            <a:r>
              <a:rPr lang="en" sz="1200">
                <a:solidFill>
                  <a:srgbClr val="000000"/>
                </a:solidFill>
                <a:latin typeface="Sarabun"/>
                <a:ea typeface="Sarabun"/>
                <a:cs typeface="Sarabun"/>
                <a:sym typeface="Sarabun"/>
              </a:rPr>
              <a:t>  The number of topics to fit.</a:t>
            </a:r>
            <a:endParaRPr sz="1200">
              <a:solidFill>
                <a:srgbClr val="000000"/>
              </a:solidFill>
              <a:latin typeface="Sarabun"/>
              <a:ea typeface="Sarabun"/>
              <a:cs typeface="Sarabun"/>
              <a:sym typeface="Sarabun"/>
            </a:endParaRPr>
          </a:p>
          <a:p>
            <a:pPr indent="0" lvl="0" marL="0" rtl="0" algn="l">
              <a:lnSpc>
                <a:spcPct val="100000"/>
              </a:lnSpc>
              <a:spcBef>
                <a:spcPts val="0"/>
              </a:spcBef>
              <a:spcAft>
                <a:spcPts val="0"/>
              </a:spcAft>
              <a:buNone/>
            </a:pPr>
            <a:r>
              <a:rPr lang="en" sz="1200">
                <a:solidFill>
                  <a:srgbClr val="000000"/>
                </a:solidFill>
                <a:latin typeface="Sarabun"/>
                <a:ea typeface="Sarabun"/>
                <a:cs typeface="Sarabun"/>
                <a:sym typeface="Sarabun"/>
              </a:rPr>
              <a:t>  Default is 10</a:t>
            </a:r>
            <a:endParaRPr sz="1200">
              <a:solidFill>
                <a:srgbClr val="000000"/>
              </a:solidFill>
              <a:latin typeface="Sarabun"/>
              <a:ea typeface="Sarabun"/>
              <a:cs typeface="Sarabun"/>
              <a:sym typeface="Sarabun"/>
            </a:endParaRPr>
          </a:p>
          <a:p>
            <a:pPr indent="0" lvl="0" marL="0" rtl="0" algn="l">
              <a:lnSpc>
                <a:spcPct val="100000"/>
              </a:lnSpc>
              <a:spcBef>
                <a:spcPts val="0"/>
              </a:spcBef>
              <a:spcAft>
                <a:spcPts val="0"/>
              </a:spcAft>
              <a:buNone/>
            </a:pPr>
            <a:r>
              <a:rPr lang="en" sz="1200">
                <a:solidFill>
                  <a:srgbClr val="000000"/>
                </a:solidFill>
                <a:latin typeface="Sarabun"/>
                <a:ea typeface="Sarabun"/>
                <a:cs typeface="Sarabun"/>
                <a:sym typeface="Sarabun"/>
              </a:rPr>
              <a:t>--num-threads INTEGER</a:t>
            </a:r>
            <a:endParaRPr sz="1200">
              <a:solidFill>
                <a:srgbClr val="000000"/>
              </a:solidFill>
              <a:latin typeface="Sarabun"/>
              <a:ea typeface="Sarabun"/>
              <a:cs typeface="Sarabun"/>
              <a:sym typeface="Sarabun"/>
            </a:endParaRPr>
          </a:p>
          <a:p>
            <a:pPr indent="0" lvl="0" marL="0" rtl="0" algn="l">
              <a:lnSpc>
                <a:spcPct val="100000"/>
              </a:lnSpc>
              <a:spcBef>
                <a:spcPts val="0"/>
              </a:spcBef>
              <a:spcAft>
                <a:spcPts val="0"/>
              </a:spcAft>
              <a:buNone/>
            </a:pPr>
            <a:r>
              <a:rPr lang="en" sz="1200">
                <a:solidFill>
                  <a:srgbClr val="000000"/>
                </a:solidFill>
                <a:latin typeface="Sarabun"/>
                <a:ea typeface="Sarabun"/>
                <a:cs typeface="Sarabun"/>
                <a:sym typeface="Sarabun"/>
              </a:rPr>
              <a:t>  The number of threads for parallel training.</a:t>
            </a:r>
            <a:endParaRPr sz="1200">
              <a:solidFill>
                <a:srgbClr val="000000"/>
              </a:solidFill>
              <a:latin typeface="Sarabun"/>
              <a:ea typeface="Sarabun"/>
              <a:cs typeface="Sarabun"/>
              <a:sym typeface="Sarabun"/>
            </a:endParaRPr>
          </a:p>
          <a:p>
            <a:pPr indent="0" lvl="0" marL="0" rtl="0" algn="l">
              <a:lnSpc>
                <a:spcPct val="100000"/>
              </a:lnSpc>
              <a:spcBef>
                <a:spcPts val="0"/>
              </a:spcBef>
              <a:spcAft>
                <a:spcPts val="0"/>
              </a:spcAft>
              <a:buNone/>
            </a:pPr>
            <a:r>
              <a:rPr lang="en" sz="1200">
                <a:solidFill>
                  <a:srgbClr val="000000"/>
                </a:solidFill>
                <a:latin typeface="Sarabun"/>
                <a:ea typeface="Sarabun"/>
                <a:cs typeface="Sarabun"/>
                <a:sym typeface="Sarabun"/>
              </a:rPr>
              <a:t>  Default is 1</a:t>
            </a:r>
            <a:endParaRPr sz="1200">
              <a:solidFill>
                <a:srgbClr val="000000"/>
              </a:solidFill>
              <a:latin typeface="Sarabun"/>
              <a:ea typeface="Sarabun"/>
              <a:cs typeface="Sarabun"/>
              <a:sym typeface="Sarabun"/>
            </a:endParaRPr>
          </a:p>
          <a:p>
            <a:pPr indent="0" lvl="0" marL="0" rtl="0" algn="l">
              <a:lnSpc>
                <a:spcPct val="100000"/>
              </a:lnSpc>
              <a:spcBef>
                <a:spcPts val="0"/>
              </a:spcBef>
              <a:spcAft>
                <a:spcPts val="0"/>
              </a:spcAft>
              <a:buNone/>
            </a:pPr>
            <a:r>
              <a:rPr lang="en" sz="1200">
                <a:solidFill>
                  <a:srgbClr val="000000"/>
                </a:solidFill>
                <a:latin typeface="Sarabun"/>
                <a:ea typeface="Sarabun"/>
                <a:cs typeface="Sarabun"/>
                <a:sym typeface="Sarabun"/>
              </a:rPr>
              <a:t>--optimize-interval INTEGER</a:t>
            </a:r>
            <a:endParaRPr sz="1200">
              <a:solidFill>
                <a:srgbClr val="000000"/>
              </a:solidFill>
              <a:latin typeface="Sarabun"/>
              <a:ea typeface="Sarabun"/>
              <a:cs typeface="Sarabun"/>
              <a:sym typeface="Sarabun"/>
            </a:endParaRPr>
          </a:p>
          <a:p>
            <a:pPr indent="0" lvl="0" marL="0" rtl="0" algn="l">
              <a:lnSpc>
                <a:spcPct val="100000"/>
              </a:lnSpc>
              <a:spcBef>
                <a:spcPts val="0"/>
              </a:spcBef>
              <a:spcAft>
                <a:spcPts val="0"/>
              </a:spcAft>
              <a:buNone/>
            </a:pPr>
            <a:r>
              <a:rPr lang="en" sz="1200">
                <a:solidFill>
                  <a:srgbClr val="000000"/>
                </a:solidFill>
                <a:latin typeface="Sarabun"/>
                <a:ea typeface="Sarabun"/>
                <a:cs typeface="Sarabun"/>
                <a:sym typeface="Sarabun"/>
              </a:rPr>
              <a:t>  The number of iterations between reestimating dirichlet hyperparameters.</a:t>
            </a:r>
            <a:endParaRPr sz="1200">
              <a:solidFill>
                <a:srgbClr val="000000"/>
              </a:solidFill>
              <a:latin typeface="Sarabun"/>
              <a:ea typeface="Sarabun"/>
              <a:cs typeface="Sarabun"/>
              <a:sym typeface="Sarabun"/>
            </a:endParaRPr>
          </a:p>
          <a:p>
            <a:pPr indent="0" lvl="0" marL="0" rtl="0" algn="l">
              <a:lnSpc>
                <a:spcPct val="100000"/>
              </a:lnSpc>
              <a:spcBef>
                <a:spcPts val="0"/>
              </a:spcBef>
              <a:spcAft>
                <a:spcPts val="0"/>
              </a:spcAft>
              <a:buNone/>
            </a:pPr>
            <a:r>
              <a:rPr lang="en" sz="1200">
                <a:solidFill>
                  <a:srgbClr val="000000"/>
                </a:solidFill>
                <a:latin typeface="Sarabun"/>
                <a:ea typeface="Sarabun"/>
                <a:cs typeface="Sarabun"/>
                <a:sym typeface="Sarabun"/>
              </a:rPr>
              <a:t>  Default is 0</a:t>
            </a:r>
            <a:endParaRPr sz="1200">
              <a:solidFill>
                <a:srgbClr val="000000"/>
              </a:solidFill>
              <a:latin typeface="Sarabun"/>
              <a:ea typeface="Sarabun"/>
              <a:cs typeface="Sarabun"/>
              <a:sym typeface="Sarabun"/>
            </a:endParaRPr>
          </a:p>
          <a:p>
            <a:pPr indent="0" lvl="0" marL="0" rtl="0" algn="l">
              <a:lnSpc>
                <a:spcPct val="100000"/>
              </a:lnSpc>
              <a:spcBef>
                <a:spcPts val="0"/>
              </a:spcBef>
              <a:spcAft>
                <a:spcPts val="0"/>
              </a:spcAft>
              <a:buNone/>
            </a:pPr>
            <a:r>
              <a:rPr lang="en" sz="1200">
                <a:solidFill>
                  <a:srgbClr val="000000"/>
                </a:solidFill>
                <a:latin typeface="Sarabun"/>
                <a:ea typeface="Sarabun"/>
                <a:cs typeface="Sarabun"/>
                <a:sym typeface="Sarabun"/>
              </a:rPr>
              <a:t>--use-symmetric-alpha true|false</a:t>
            </a:r>
            <a:endParaRPr sz="1200">
              <a:solidFill>
                <a:srgbClr val="000000"/>
              </a:solidFill>
              <a:latin typeface="Sarabun"/>
              <a:ea typeface="Sarabun"/>
              <a:cs typeface="Sarabun"/>
              <a:sym typeface="Sarabun"/>
            </a:endParaRPr>
          </a:p>
          <a:p>
            <a:pPr indent="0" lvl="0" marL="0" rtl="0" algn="l">
              <a:lnSpc>
                <a:spcPct val="100000"/>
              </a:lnSpc>
              <a:spcBef>
                <a:spcPts val="0"/>
              </a:spcBef>
              <a:spcAft>
                <a:spcPts val="0"/>
              </a:spcAft>
              <a:buNone/>
            </a:pPr>
            <a:r>
              <a:rPr lang="en" sz="1200">
                <a:solidFill>
                  <a:srgbClr val="000000"/>
                </a:solidFill>
                <a:latin typeface="Sarabun"/>
                <a:ea typeface="Sarabun"/>
                <a:cs typeface="Sarabun"/>
                <a:sym typeface="Sarabun"/>
              </a:rPr>
              <a:t>  Only optimize the concentration parameter of the prior over document-topic distributions. This may reduce the number of very small, poorly estimated topics, but may disperse common words over several topics.</a:t>
            </a:r>
            <a:endParaRPr sz="1200">
              <a:solidFill>
                <a:srgbClr val="000000"/>
              </a:solidFill>
              <a:latin typeface="Sarabun"/>
              <a:ea typeface="Sarabun"/>
              <a:cs typeface="Sarabun"/>
              <a:sym typeface="Sarabun"/>
            </a:endParaRPr>
          </a:p>
          <a:p>
            <a:pPr indent="0" lvl="0" marL="0" rtl="0" algn="l">
              <a:lnSpc>
                <a:spcPct val="100000"/>
              </a:lnSpc>
              <a:spcBef>
                <a:spcPts val="0"/>
              </a:spcBef>
              <a:spcAft>
                <a:spcPts val="0"/>
              </a:spcAft>
              <a:buNone/>
            </a:pPr>
            <a:r>
              <a:rPr lang="en" sz="1200">
                <a:solidFill>
                  <a:srgbClr val="000000"/>
                </a:solidFill>
                <a:latin typeface="Sarabun"/>
                <a:ea typeface="Sarabun"/>
                <a:cs typeface="Sarabun"/>
                <a:sym typeface="Sarabun"/>
              </a:rPr>
              <a:t>  Default is false</a:t>
            </a:r>
            <a:endParaRPr sz="1200">
              <a:solidFill>
                <a:srgbClr val="000000"/>
              </a:solidFill>
              <a:latin typeface="Sarabun"/>
              <a:ea typeface="Sarabun"/>
              <a:cs typeface="Sarabun"/>
              <a:sym typeface="Sarabun"/>
            </a:endParaRPr>
          </a:p>
          <a:p>
            <a:pPr indent="0" lvl="0" marL="0" rtl="0" algn="l">
              <a:lnSpc>
                <a:spcPct val="100000"/>
              </a:lnSpc>
              <a:spcBef>
                <a:spcPts val="0"/>
              </a:spcBef>
              <a:spcAft>
                <a:spcPts val="0"/>
              </a:spcAft>
              <a:buNone/>
            </a:pPr>
            <a:r>
              <a:t/>
            </a:r>
            <a:endParaRPr sz="1200">
              <a:solidFill>
                <a:srgbClr val="000000"/>
              </a:solidFill>
              <a:latin typeface="Sarabun"/>
              <a:ea typeface="Sarabun"/>
              <a:cs typeface="Sarabun"/>
              <a:sym typeface="Sarabun"/>
            </a:endParaRPr>
          </a:p>
          <a:p>
            <a:pPr indent="0" lvl="0" marL="0" rtl="0" algn="l">
              <a:lnSpc>
                <a:spcPct val="100000"/>
              </a:lnSpc>
              <a:spcBef>
                <a:spcPts val="0"/>
              </a:spcBef>
              <a:spcAft>
                <a:spcPts val="0"/>
              </a:spcAft>
              <a:buNone/>
            </a:pPr>
            <a:r>
              <a:rPr lang="en" sz="1200">
                <a:solidFill>
                  <a:srgbClr val="000000"/>
                </a:solidFill>
                <a:latin typeface="Sarabun"/>
                <a:ea typeface="Sarabun"/>
                <a:cs typeface="Sarabun"/>
                <a:sym typeface="Sarabun"/>
              </a:rPr>
              <a:t>--alpha DECIMAL</a:t>
            </a:r>
            <a:endParaRPr sz="1200">
              <a:solidFill>
                <a:srgbClr val="000000"/>
              </a:solidFill>
              <a:latin typeface="Sarabun"/>
              <a:ea typeface="Sarabun"/>
              <a:cs typeface="Sarabun"/>
              <a:sym typeface="Sarabun"/>
            </a:endParaRPr>
          </a:p>
          <a:p>
            <a:pPr indent="0" lvl="0" marL="0" rtl="0" algn="l">
              <a:lnSpc>
                <a:spcPct val="100000"/>
              </a:lnSpc>
              <a:spcBef>
                <a:spcPts val="0"/>
              </a:spcBef>
              <a:spcAft>
                <a:spcPts val="0"/>
              </a:spcAft>
              <a:buNone/>
            </a:pPr>
            <a:r>
              <a:rPr lang="en" sz="1200">
                <a:solidFill>
                  <a:srgbClr val="000000"/>
                </a:solidFill>
                <a:latin typeface="Sarabun"/>
                <a:ea typeface="Sarabun"/>
                <a:cs typeface="Sarabun"/>
                <a:sym typeface="Sarabun"/>
              </a:rPr>
              <a:t>  SumAlpha parameter: sum over topics of smoothing over doc-topic distributions. alpha_k = [this value] / [num topics]</a:t>
            </a:r>
            <a:endParaRPr sz="1200">
              <a:solidFill>
                <a:srgbClr val="000000"/>
              </a:solidFill>
              <a:latin typeface="Sarabun"/>
              <a:ea typeface="Sarabun"/>
              <a:cs typeface="Sarabun"/>
              <a:sym typeface="Sarabun"/>
            </a:endParaRPr>
          </a:p>
          <a:p>
            <a:pPr indent="0" lvl="0" marL="0" rtl="0" algn="l">
              <a:lnSpc>
                <a:spcPct val="100000"/>
              </a:lnSpc>
              <a:spcBef>
                <a:spcPts val="0"/>
              </a:spcBef>
              <a:spcAft>
                <a:spcPts val="0"/>
              </a:spcAft>
              <a:buNone/>
            </a:pPr>
            <a:r>
              <a:rPr lang="en" sz="1200">
                <a:solidFill>
                  <a:srgbClr val="000000"/>
                </a:solidFill>
                <a:latin typeface="Sarabun"/>
                <a:ea typeface="Sarabun"/>
                <a:cs typeface="Sarabun"/>
                <a:sym typeface="Sarabun"/>
              </a:rPr>
              <a:t>  Default is 5.0</a:t>
            </a:r>
            <a:endParaRPr sz="1200">
              <a:solidFill>
                <a:srgbClr val="000000"/>
              </a:solidFill>
              <a:latin typeface="Sarabun"/>
              <a:ea typeface="Sarabun"/>
              <a:cs typeface="Sarabun"/>
              <a:sym typeface="Sarabun"/>
            </a:endParaRPr>
          </a:p>
          <a:p>
            <a:pPr indent="0" lvl="0" marL="0" rtl="0" algn="l">
              <a:lnSpc>
                <a:spcPct val="100000"/>
              </a:lnSpc>
              <a:spcBef>
                <a:spcPts val="0"/>
              </a:spcBef>
              <a:spcAft>
                <a:spcPts val="0"/>
              </a:spcAft>
              <a:buNone/>
            </a:pPr>
            <a:r>
              <a:rPr lang="en" sz="1200">
                <a:solidFill>
                  <a:srgbClr val="000000"/>
                </a:solidFill>
                <a:latin typeface="Sarabun"/>
                <a:ea typeface="Sarabun"/>
                <a:cs typeface="Sarabun"/>
                <a:sym typeface="Sarabun"/>
              </a:rPr>
              <a:t>--beta DECIMAL</a:t>
            </a:r>
            <a:endParaRPr sz="1200">
              <a:solidFill>
                <a:srgbClr val="000000"/>
              </a:solidFill>
              <a:latin typeface="Sarabun"/>
              <a:ea typeface="Sarabun"/>
              <a:cs typeface="Sarabun"/>
              <a:sym typeface="Sarabun"/>
            </a:endParaRPr>
          </a:p>
          <a:p>
            <a:pPr indent="0" lvl="0" marL="0" rtl="0" algn="l">
              <a:lnSpc>
                <a:spcPct val="100000"/>
              </a:lnSpc>
              <a:spcBef>
                <a:spcPts val="0"/>
              </a:spcBef>
              <a:spcAft>
                <a:spcPts val="0"/>
              </a:spcAft>
              <a:buNone/>
            </a:pPr>
            <a:r>
              <a:rPr lang="en" sz="1200">
                <a:solidFill>
                  <a:srgbClr val="000000"/>
                </a:solidFill>
                <a:latin typeface="Sarabun"/>
                <a:ea typeface="Sarabun"/>
                <a:cs typeface="Sarabun"/>
                <a:sym typeface="Sarabun"/>
              </a:rPr>
              <a:t>  Beta parameter: smoothing parameter for each topic-word. beta_w = [this value]</a:t>
            </a:r>
            <a:endParaRPr sz="1200">
              <a:solidFill>
                <a:srgbClr val="000000"/>
              </a:solidFill>
              <a:latin typeface="Sarabun"/>
              <a:ea typeface="Sarabun"/>
              <a:cs typeface="Sarabun"/>
              <a:sym typeface="Sarabun"/>
            </a:endParaRPr>
          </a:p>
          <a:p>
            <a:pPr indent="0" lvl="0" marL="0" rtl="0" algn="l">
              <a:lnSpc>
                <a:spcPct val="100000"/>
              </a:lnSpc>
              <a:spcBef>
                <a:spcPts val="0"/>
              </a:spcBef>
              <a:spcAft>
                <a:spcPts val="0"/>
              </a:spcAft>
              <a:buNone/>
            </a:pPr>
            <a:r>
              <a:rPr lang="en" sz="1200">
                <a:solidFill>
                  <a:srgbClr val="000000"/>
                </a:solidFill>
                <a:latin typeface="Sarabun"/>
                <a:ea typeface="Sarabun"/>
                <a:cs typeface="Sarabun"/>
                <a:sym typeface="Sarabun"/>
              </a:rPr>
              <a:t>  Default is 0.01</a:t>
            </a:r>
            <a:endParaRPr sz="1200">
              <a:solidFill>
                <a:srgbClr val="000000"/>
              </a:solidFill>
              <a:latin typeface="Sarabun"/>
              <a:ea typeface="Sarabun"/>
              <a:cs typeface="Sarabun"/>
              <a:sym typeface="Sarabun"/>
            </a:endParaRPr>
          </a:p>
          <a:p>
            <a:pPr indent="0" lvl="0" marL="0" rtl="0" algn="l">
              <a:spcBef>
                <a:spcPts val="0"/>
              </a:spcBef>
              <a:spcAft>
                <a:spcPts val="1600"/>
              </a:spcAft>
              <a:buNone/>
            </a:pPr>
            <a:br>
              <a:rPr lang="en" sz="1800">
                <a:latin typeface="Consolas"/>
                <a:ea typeface="Consolas"/>
                <a:cs typeface="Consolas"/>
                <a:sym typeface="Consolas"/>
              </a:rPr>
            </a:br>
            <a:endParaRPr sz="1800">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pic>
        <p:nvPicPr>
          <p:cNvPr id="221" name="Google Shape;221;p38"/>
          <p:cNvPicPr preferRelativeResize="0"/>
          <p:nvPr/>
        </p:nvPicPr>
        <p:blipFill rotWithShape="1">
          <a:blip r:embed="rId3">
            <a:alphaModFix/>
          </a:blip>
          <a:srcRect b="0" l="0" r="0" t="15761"/>
          <a:stretch/>
        </p:blipFill>
        <p:spPr>
          <a:xfrm>
            <a:off x="897450" y="160750"/>
            <a:ext cx="7269975" cy="45978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Tuning Topic Model</a:t>
            </a:r>
            <a:endParaRPr/>
          </a:p>
        </p:txBody>
      </p:sp>
      <p:sp>
        <p:nvSpPr>
          <p:cNvPr id="227" name="Google Shape;227;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ลองเปลี่ยนจำนวน thread ดูว่าเร็วขึ้นจริงมั้ย</a:t>
            </a:r>
            <a:endParaRPr/>
          </a:p>
          <a:p>
            <a:pPr indent="-342900" lvl="0" marL="457200" rtl="0" algn="l">
              <a:spcBef>
                <a:spcPts val="0"/>
              </a:spcBef>
              <a:spcAft>
                <a:spcPts val="0"/>
              </a:spcAft>
              <a:buSzPts val="1800"/>
              <a:buChar char="●"/>
            </a:pPr>
            <a:r>
              <a:rPr lang="en"/>
              <a:t>ลองเปลี่ยนจำนวน Topic </a:t>
            </a:r>
            <a:endParaRPr/>
          </a:p>
          <a:p>
            <a:pPr indent="-342900" lvl="0" marL="457200" rtl="0" algn="l">
              <a:spcBef>
                <a:spcPts val="0"/>
              </a:spcBef>
              <a:spcAft>
                <a:spcPts val="0"/>
              </a:spcAft>
              <a:buSzPts val="1800"/>
              <a:buChar char="●"/>
            </a:pPr>
            <a:r>
              <a:rPr lang="en"/>
              <a:t>เปลี่ยน optimize interval จาก 0 เป็น 10 หรือ 100</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0"/>
          <p:cNvSpPr txBox="1"/>
          <p:nvPr/>
        </p:nvSpPr>
        <p:spPr>
          <a:xfrm>
            <a:off x="382375" y="357450"/>
            <a:ext cx="82131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mallet-2.0.8/bin/mallet train-topics --input topic-input.mallet --num-threads 4 --num-topics 20</a:t>
            </a:r>
            <a:br>
              <a:rPr lang="en">
                <a:latin typeface="Consolas"/>
                <a:ea typeface="Consolas"/>
                <a:cs typeface="Consolas"/>
                <a:sym typeface="Consolas"/>
              </a:rPr>
            </a:br>
            <a:r>
              <a:rPr lang="en">
                <a:latin typeface="Consolas"/>
                <a:ea typeface="Consolas"/>
                <a:cs typeface="Consolas"/>
                <a:sym typeface="Consolas"/>
              </a:rPr>
              <a:t>--xml-topic-phrase-report phrase_report.xml --optimize-interval 10 --use-symmetric-alpha false</a:t>
            </a:r>
            <a:endParaRPr>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LDA สำหรับข้อมูลภาษาไทย</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ระวังเรื่อง Tokenization</a:t>
            </a:r>
            <a:endParaRPr/>
          </a:p>
        </p:txBody>
      </p:sp>
      <p:sp>
        <p:nvSpPr>
          <p:cNvPr id="243" name="Google Shape;243;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latin typeface="Consolas"/>
                <a:ea typeface="Consolas"/>
                <a:cs typeface="Consolas"/>
                <a:sym typeface="Consolas"/>
              </a:rPr>
              <a:t>mallet-2.0.8/bin/mallet import-dir --input โฟลเดอร์ที่มีข้อมูล --output ชื่อoutputfile --keep-sequence \</a:t>
            </a:r>
            <a:br>
              <a:rPr b="1" lang="en">
                <a:latin typeface="Consolas"/>
                <a:ea typeface="Consolas"/>
                <a:cs typeface="Consolas"/>
                <a:sym typeface="Consolas"/>
              </a:rPr>
            </a:br>
            <a:r>
              <a:rPr b="1" lang="en">
                <a:solidFill>
                  <a:srgbClr val="FF0000"/>
                </a:solidFill>
                <a:latin typeface="Consolas"/>
                <a:ea typeface="Consolas"/>
                <a:cs typeface="Consolas"/>
                <a:sym typeface="Consolas"/>
              </a:rPr>
              <a:t>--token-regex "\p{L}+" \</a:t>
            </a:r>
            <a:br>
              <a:rPr b="1" lang="en">
                <a:solidFill>
                  <a:srgbClr val="FF0000"/>
                </a:solidFill>
                <a:latin typeface="Consolas"/>
                <a:ea typeface="Consolas"/>
                <a:cs typeface="Consolas"/>
                <a:sym typeface="Consolas"/>
              </a:rPr>
            </a:br>
            <a:r>
              <a:rPr b="1" lang="en">
                <a:solidFill>
                  <a:srgbClr val="FF0000"/>
                </a:solidFill>
                <a:latin typeface="Consolas"/>
                <a:ea typeface="Consolas"/>
                <a:cs typeface="Consolas"/>
                <a:sym typeface="Consolas"/>
              </a:rPr>
              <a:t>--stoplist-file ไฟล์คำที่ไม่ต้องการ</a:t>
            </a:r>
            <a:endParaRPr b="1">
              <a:solidFill>
                <a:srgbClr val="FF0000"/>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x NLP</a:t>
            </a:r>
            <a:endParaRPr/>
          </a:p>
        </p:txBody>
      </p:sp>
      <p:sp>
        <p:nvSpPr>
          <p:cNvPr id="100" name="Google Shape;100;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Machine Learning is an algorithm that allows computers to learn from data</a:t>
            </a:r>
            <a:endParaRPr/>
          </a:p>
          <a:p>
            <a:pPr indent="-342900" lvl="1" marL="914400" rtl="0" algn="l">
              <a:spcBef>
                <a:spcPts val="0"/>
              </a:spcBef>
              <a:spcAft>
                <a:spcPts val="0"/>
              </a:spcAft>
              <a:buSzPts val="1800"/>
              <a:buChar char="○"/>
            </a:pPr>
            <a:r>
              <a:rPr lang="en"/>
              <a:t>Supervised learning - input and output (labels) must be provided</a:t>
            </a:r>
            <a:endParaRPr/>
          </a:p>
          <a:p>
            <a:pPr indent="-342900" lvl="1" marL="914400" rtl="0" algn="l">
              <a:spcBef>
                <a:spcPts val="0"/>
              </a:spcBef>
              <a:spcAft>
                <a:spcPts val="0"/>
              </a:spcAft>
              <a:buClr>
                <a:srgbClr val="0000FF"/>
              </a:buClr>
              <a:buSzPts val="1800"/>
              <a:buChar char="○"/>
            </a:pPr>
            <a:r>
              <a:rPr b="1" lang="en">
                <a:solidFill>
                  <a:srgbClr val="0000FF"/>
                </a:solidFill>
              </a:rPr>
              <a:t>Unsupervised learning - sorting data into groups</a:t>
            </a:r>
            <a:endParaRPr b="1">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Google Shape;105;p17"/>
          <p:cNvPicPr preferRelativeResize="0"/>
          <p:nvPr/>
        </p:nvPicPr>
        <p:blipFill>
          <a:blip r:embed="rId3">
            <a:alphaModFix/>
          </a:blip>
          <a:stretch>
            <a:fillRect/>
          </a:stretch>
        </p:blipFill>
        <p:spPr>
          <a:xfrm>
            <a:off x="513438" y="152400"/>
            <a:ext cx="8117126" cy="4838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LDA Topic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Latent Dirichlet Allocation (LDA)</a:t>
            </a:r>
            <a:endParaRPr/>
          </a:p>
        </p:txBody>
      </p:sp>
      <p:sp>
        <p:nvSpPr>
          <p:cNvPr id="116" name="Google Shape;116;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collection of documents can be summarized with a list of topics</a:t>
            </a:r>
            <a:endParaRPr/>
          </a:p>
          <a:p>
            <a:pPr indent="-342900" lvl="0" marL="457200" rtl="0" algn="l">
              <a:spcBef>
                <a:spcPts val="0"/>
              </a:spcBef>
              <a:spcAft>
                <a:spcPts val="0"/>
              </a:spcAft>
              <a:buSzPts val="1800"/>
              <a:buChar char="●"/>
            </a:pPr>
            <a:r>
              <a:rPr lang="en"/>
              <a:t>A topic is a list of words and their frequency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Math of LDA takes a week to learn...</a:t>
            </a:r>
            <a:endParaRPr/>
          </a:p>
        </p:txBody>
      </p:sp>
      <p:pic>
        <p:nvPicPr>
          <p:cNvPr id="122" name="Google Shape;122;p20"/>
          <p:cNvPicPr preferRelativeResize="0"/>
          <p:nvPr/>
        </p:nvPicPr>
        <p:blipFill rotWithShape="1">
          <a:blip r:embed="rId3">
            <a:alphaModFix/>
          </a:blip>
          <a:srcRect b="0" l="0" r="0" t="15761"/>
          <a:stretch/>
        </p:blipFill>
        <p:spPr>
          <a:xfrm>
            <a:off x="2194575" y="1977950"/>
            <a:ext cx="4708674" cy="297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21"/>
          <p:cNvPicPr preferRelativeResize="0"/>
          <p:nvPr/>
        </p:nvPicPr>
        <p:blipFill>
          <a:blip r:embed="rId3">
            <a:alphaModFix/>
          </a:blip>
          <a:stretch>
            <a:fillRect/>
          </a:stretch>
        </p:blipFill>
        <p:spPr>
          <a:xfrm>
            <a:off x="1085200" y="1136738"/>
            <a:ext cx="6669401" cy="2870025"/>
          </a:xfrm>
          <a:prstGeom prst="rect">
            <a:avLst/>
          </a:prstGeom>
          <a:noFill/>
          <a:ln>
            <a:noFill/>
          </a:ln>
        </p:spPr>
      </p:pic>
      <p:sp>
        <p:nvSpPr>
          <p:cNvPr id="128" name="Google Shape;128;p21"/>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LDA Model gives a list of topics. A topic is a mixture of words sorted by their frequencies.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document is a mixture of topics.</a:t>
            </a:r>
            <a:br>
              <a:rPr lang="en"/>
            </a:br>
            <a:r>
              <a:rPr lang="en"/>
              <a:t>A topic is a mixture of words.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