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Kanit" pitchFamily="2" charset="-34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sv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18340"/>
            <a:ext cx="15305568" cy="6673607"/>
            <a:chOff x="0" y="0"/>
            <a:chExt cx="20407424" cy="889814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0407424" cy="8898142"/>
              <a:chOff x="0" y="0"/>
              <a:chExt cx="5177439" cy="225749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177439" cy="2257492"/>
              </a:xfrm>
              <a:custGeom>
                <a:avLst/>
                <a:gdLst/>
                <a:ahLst/>
                <a:cxnLst/>
                <a:rect l="l" t="t" r="r" b="b"/>
                <a:pathLst>
                  <a:path w="5177439" h="2257492">
                    <a:moveTo>
                      <a:pt x="5052979" y="2257492"/>
                    </a:moveTo>
                    <a:lnTo>
                      <a:pt x="124460" y="2257492"/>
                    </a:lnTo>
                    <a:cubicBezTo>
                      <a:pt x="55880" y="2257492"/>
                      <a:pt x="0" y="2201612"/>
                      <a:pt x="0" y="21330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052979" y="0"/>
                    </a:lnTo>
                    <a:cubicBezTo>
                      <a:pt x="5121559" y="0"/>
                      <a:pt x="5177439" y="55880"/>
                      <a:pt x="5177439" y="124460"/>
                    </a:cubicBezTo>
                    <a:lnTo>
                      <a:pt x="5177439" y="2133032"/>
                    </a:lnTo>
                    <a:cubicBezTo>
                      <a:pt x="5177439" y="2201612"/>
                      <a:pt x="5121559" y="2257492"/>
                      <a:pt x="5052979" y="22574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510332" y="482905"/>
              <a:ext cx="347112" cy="347112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996383" y="482905"/>
              <a:ext cx="347112" cy="34711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1482434" y="482905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872896" y="8561901"/>
            <a:ext cx="706759" cy="70675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13708198" y="4363712"/>
            <a:ext cx="7036156" cy="345411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028700" y="8106949"/>
            <a:ext cx="15305568" cy="1161712"/>
            <a:chOff x="0" y="0"/>
            <a:chExt cx="20407424" cy="1548949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20407424" cy="1548949"/>
              <a:chOff x="0" y="0"/>
              <a:chExt cx="14198090" cy="107765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4199360" cy="1077653"/>
              </a:xfrm>
              <a:custGeom>
                <a:avLst/>
                <a:gdLst/>
                <a:ahLst/>
                <a:cxnLst/>
                <a:rect l="l" t="t" r="r" b="b"/>
                <a:pathLst>
                  <a:path w="14199360" h="1077653">
                    <a:moveTo>
                      <a:pt x="13645640" y="1077653"/>
                    </a:moveTo>
                    <a:lnTo>
                      <a:pt x="553720" y="1077653"/>
                    </a:lnTo>
                    <a:cubicBezTo>
                      <a:pt x="247650" y="1077653"/>
                      <a:pt x="0" y="836383"/>
                      <a:pt x="0" y="539442"/>
                    </a:cubicBezTo>
                    <a:cubicBezTo>
                      <a:pt x="0" y="241264"/>
                      <a:pt x="247650" y="0"/>
                      <a:pt x="553720" y="0"/>
                    </a:cubicBezTo>
                    <a:lnTo>
                      <a:pt x="13645640" y="0"/>
                    </a:lnTo>
                    <a:cubicBezTo>
                      <a:pt x="13951710" y="0"/>
                      <a:pt x="14199360" y="241264"/>
                      <a:pt x="14199360" y="539442"/>
                    </a:cubicBezTo>
                    <a:cubicBezTo>
                      <a:pt x="14198090" y="836383"/>
                      <a:pt x="13950440" y="1077653"/>
                      <a:pt x="13645640" y="1077653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3839865" y="352835"/>
              <a:ext cx="12902148" cy="8258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152544"/>
                  </a:solidFill>
                  <a:latin typeface="Kanit" pitchFamily="2" charset="-34"/>
                  <a:cs typeface="Kanit" pitchFamily="2" charset="-34"/>
                </a:rPr>
                <a:t>The Performance of Open Source Applications</a:t>
              </a:r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161342" y="8327584"/>
            <a:ext cx="720475" cy="720475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608908" y="2698434"/>
            <a:ext cx="15725360" cy="4908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9"/>
              </a:lnSpc>
            </a:pPr>
            <a:r>
              <a:rPr lang="en-US" sz="15999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Talos</a:t>
            </a:r>
          </a:p>
          <a:p>
            <a:pPr algn="ctr">
              <a:lnSpc>
                <a:spcPts val="7876"/>
              </a:lnSpc>
            </a:pPr>
            <a:r>
              <a:rPr lang="en-US" sz="7501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Clint Talbert and Joel Maher</a:t>
            </a:r>
          </a:p>
          <a:p>
            <a:pPr algn="ctr">
              <a:lnSpc>
                <a:spcPts val="15120"/>
              </a:lnSpc>
            </a:pPr>
            <a:endParaRPr lang="en-US" sz="7501" dirty="0">
              <a:solidFill>
                <a:srgbClr val="152544"/>
              </a:solidFill>
              <a:latin typeface="Kanit" pitchFamily="2" charset="-34"/>
              <a:cs typeface="Kanit" pitchFamily="2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929846"/>
            <a:ext cx="15773756" cy="6938836"/>
            <a:chOff x="0" y="0"/>
            <a:chExt cx="4604770" cy="202562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4770" cy="2025627"/>
            </a:xfrm>
            <a:custGeom>
              <a:avLst/>
              <a:gdLst/>
              <a:ahLst/>
              <a:cxnLst/>
              <a:rect l="l" t="t" r="r" b="b"/>
              <a:pathLst>
                <a:path w="4604770" h="2025627">
                  <a:moveTo>
                    <a:pt x="4480310" y="2025627"/>
                  </a:moveTo>
                  <a:lnTo>
                    <a:pt x="124460" y="2025627"/>
                  </a:lnTo>
                  <a:cubicBezTo>
                    <a:pt x="55880" y="2025627"/>
                    <a:pt x="0" y="1969747"/>
                    <a:pt x="0" y="19011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80310" y="0"/>
                  </a:lnTo>
                  <a:cubicBezTo>
                    <a:pt x="4548890" y="0"/>
                    <a:pt x="4604770" y="55880"/>
                    <a:pt x="4604770" y="124460"/>
                  </a:cubicBezTo>
                  <a:lnTo>
                    <a:pt x="4604770" y="1901167"/>
                  </a:lnTo>
                  <a:cubicBezTo>
                    <a:pt x="4604770" y="1969747"/>
                    <a:pt x="4548890" y="2025627"/>
                    <a:pt x="4480310" y="20256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37197" y="2092204"/>
            <a:ext cx="989410" cy="260334"/>
            <a:chOff x="0" y="0"/>
            <a:chExt cx="1319213" cy="34711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6028377" y="826348"/>
            <a:ext cx="11881010" cy="1265855"/>
            <a:chOff x="0" y="0"/>
            <a:chExt cx="15841347" cy="1687807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5841347" cy="1687807"/>
              <a:chOff x="0" y="0"/>
              <a:chExt cx="11021326" cy="1174261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22596" cy="1174261"/>
              </a:xfrm>
              <a:custGeom>
                <a:avLst/>
                <a:gdLst/>
                <a:ahLst/>
                <a:cxnLst/>
                <a:rect l="l" t="t" r="r" b="b"/>
                <a:pathLst>
                  <a:path w="11022596" h="1174261">
                    <a:moveTo>
                      <a:pt x="10468876" y="1174261"/>
                    </a:moveTo>
                    <a:lnTo>
                      <a:pt x="553720" y="1174261"/>
                    </a:lnTo>
                    <a:cubicBezTo>
                      <a:pt x="247650" y="1174261"/>
                      <a:pt x="0" y="911376"/>
                      <a:pt x="0" y="587811"/>
                    </a:cubicBezTo>
                    <a:cubicBezTo>
                      <a:pt x="0" y="262897"/>
                      <a:pt x="247650" y="0"/>
                      <a:pt x="553720" y="0"/>
                    </a:cubicBezTo>
                    <a:lnTo>
                      <a:pt x="10468876" y="0"/>
                    </a:lnTo>
                    <a:cubicBezTo>
                      <a:pt x="10774946" y="0"/>
                      <a:pt x="11022596" y="262897"/>
                      <a:pt x="11022596" y="587811"/>
                    </a:cubicBezTo>
                    <a:cubicBezTo>
                      <a:pt x="11021326" y="911376"/>
                      <a:pt x="10773676" y="1174261"/>
                      <a:pt x="10468876" y="1174261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1760037" y="528368"/>
              <a:ext cx="12321271" cy="680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9"/>
                </a:lnSpc>
              </a:pPr>
              <a:r>
                <a:rPr lang="en-US" sz="3518">
                  <a:solidFill>
                    <a:srgbClr val="FFFFFF"/>
                  </a:solidFill>
                  <a:latin typeface="Kanit" pitchFamily="2" charset="-34"/>
                  <a:cs typeface="Kanit" pitchFamily="2" charset="-34"/>
                </a:rPr>
                <a:t>Understanding What You Are Measuring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382080" y="2585357"/>
            <a:ext cx="15220819" cy="6363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เมื่อดูจุดข้อมูล 1,000 จุดที่เกิดจากการทดสอบครั้งเดียว ไม่มีรูปแบบที่ชัดเจน ลองนึกภาพการต้ม 10,000 คะแนนเหล่านั้นให้เป็นตัวเลขเดียวและติดตามตัวเลขนั้นเมื่อเวลาผ่านไป จะเกิดอะไรขึ้นถ้าเราทำให้ CSS แยกวิเคราะห์เร็วขึ้น แต่การโหลดรูปภาพช้าลง เราจะตรวจพบได้อย่างไร? เป็นไปได้ไหมที่หน้า 17 จะช้าลงหากหน้าอื่น ๆ ทั้งหมด 99 หน้ายังคงเหมือนเดิม? ในการแสดงวิธีคำนวณค่าใน Talos เวอร์ชันดั้งเดิม ให้พิจารณาตัวเลขต่อไปนี้</a:t>
            </a:r>
          </a:p>
          <a:p>
            <a:pPr algn="ctr">
              <a:lnSpc>
                <a:spcPts val="5500"/>
              </a:lnSpc>
              <a:spcBef>
                <a:spcPct val="0"/>
              </a:spcBef>
            </a:pPr>
            <a:endParaRPr lang="en-US" sz="5000">
              <a:solidFill>
                <a:srgbClr val="152544"/>
              </a:solidFill>
              <a:latin typeface="Kanit" pitchFamily="2" charset="-34"/>
              <a:cs typeface="Kanit" pitchFamily="2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929846"/>
            <a:ext cx="15773756" cy="6938836"/>
            <a:chOff x="0" y="0"/>
            <a:chExt cx="4604770" cy="202562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4770" cy="2025627"/>
            </a:xfrm>
            <a:custGeom>
              <a:avLst/>
              <a:gdLst/>
              <a:ahLst/>
              <a:cxnLst/>
              <a:rect l="l" t="t" r="r" b="b"/>
              <a:pathLst>
                <a:path w="4604770" h="2025627">
                  <a:moveTo>
                    <a:pt x="4480310" y="2025627"/>
                  </a:moveTo>
                  <a:lnTo>
                    <a:pt x="124460" y="2025627"/>
                  </a:lnTo>
                  <a:cubicBezTo>
                    <a:pt x="55880" y="2025627"/>
                    <a:pt x="0" y="1969747"/>
                    <a:pt x="0" y="19011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80310" y="0"/>
                  </a:lnTo>
                  <a:cubicBezTo>
                    <a:pt x="4548890" y="0"/>
                    <a:pt x="4604770" y="55880"/>
                    <a:pt x="4604770" y="124460"/>
                  </a:cubicBezTo>
                  <a:lnTo>
                    <a:pt x="4604770" y="1901167"/>
                  </a:lnTo>
                  <a:cubicBezTo>
                    <a:pt x="4604770" y="1969747"/>
                    <a:pt x="4548890" y="2025627"/>
                    <a:pt x="4480310" y="20256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37197" y="2092204"/>
            <a:ext cx="989410" cy="260334"/>
            <a:chOff x="0" y="0"/>
            <a:chExt cx="1319213" cy="34711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6028377" y="826348"/>
            <a:ext cx="11881010" cy="1265855"/>
            <a:chOff x="0" y="0"/>
            <a:chExt cx="15841347" cy="1687807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5841347" cy="1687807"/>
              <a:chOff x="0" y="0"/>
              <a:chExt cx="11021326" cy="1174261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22596" cy="1174261"/>
              </a:xfrm>
              <a:custGeom>
                <a:avLst/>
                <a:gdLst/>
                <a:ahLst/>
                <a:cxnLst/>
                <a:rect l="l" t="t" r="r" b="b"/>
                <a:pathLst>
                  <a:path w="11022596" h="1174261">
                    <a:moveTo>
                      <a:pt x="10468876" y="1174261"/>
                    </a:moveTo>
                    <a:lnTo>
                      <a:pt x="553720" y="1174261"/>
                    </a:lnTo>
                    <a:cubicBezTo>
                      <a:pt x="247650" y="1174261"/>
                      <a:pt x="0" y="911376"/>
                      <a:pt x="0" y="587811"/>
                    </a:cubicBezTo>
                    <a:cubicBezTo>
                      <a:pt x="0" y="262897"/>
                      <a:pt x="247650" y="0"/>
                      <a:pt x="553720" y="0"/>
                    </a:cubicBezTo>
                    <a:lnTo>
                      <a:pt x="10468876" y="0"/>
                    </a:lnTo>
                    <a:cubicBezTo>
                      <a:pt x="10774946" y="0"/>
                      <a:pt x="11022596" y="262897"/>
                      <a:pt x="11022596" y="587811"/>
                    </a:cubicBezTo>
                    <a:cubicBezTo>
                      <a:pt x="11021326" y="911376"/>
                      <a:pt x="10773676" y="1174261"/>
                      <a:pt x="10468876" y="1174261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1760037" y="528368"/>
              <a:ext cx="12321271" cy="680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9"/>
                </a:lnSpc>
              </a:pPr>
              <a:r>
                <a:rPr lang="en-US" sz="3518">
                  <a:solidFill>
                    <a:srgbClr val="FFFFFF"/>
                  </a:solidFill>
                  <a:latin typeface="Kanit" pitchFamily="2" charset="-34"/>
                  <a:cs typeface="Kanit" pitchFamily="2" charset="-34"/>
                </a:rPr>
                <a:t>Understanding What You Are Measuring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382080" y="2594882"/>
            <a:ext cx="15220819" cy="607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US" sz="39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สำหรับค่าการโหลดหน้าต่อไปนี้</a:t>
            </a:r>
          </a:p>
          <a:p>
            <a:pPr algn="ctr">
              <a:lnSpc>
                <a:spcPts val="4290"/>
              </a:lnSpc>
            </a:pPr>
            <a:r>
              <a:rPr lang="en-US" sz="39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หน้า 1: 570, 572, 600, 503, 560</a:t>
            </a:r>
          </a:p>
          <a:p>
            <a:pPr algn="ctr">
              <a:lnSpc>
                <a:spcPts val="4290"/>
              </a:lnSpc>
            </a:pPr>
            <a:r>
              <a:rPr lang="en-US" sz="39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หน้า 2: 780, 650, 620, 700, 750</a:t>
            </a:r>
          </a:p>
          <a:p>
            <a:pPr algn="ctr">
              <a:lnSpc>
                <a:spcPts val="4290"/>
              </a:lnSpc>
            </a:pPr>
            <a:r>
              <a:rPr lang="en-US" sz="39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หน้า 3: 1220, 980, 1000, 1100, 1200</a:t>
            </a:r>
          </a:p>
          <a:p>
            <a:pPr algn="ctr">
              <a:lnSpc>
                <a:spcPts val="4290"/>
              </a:lnSpc>
            </a:pPr>
            <a:r>
              <a:rPr lang="en-US" sz="39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อย่างแรก สายรัด Talos เองจะลดค่าแรกและคำนวณค่ามัธยฐาน: </a:t>
            </a:r>
          </a:p>
          <a:p>
            <a:pPr algn="ctr">
              <a:lnSpc>
                <a:spcPts val="4290"/>
              </a:lnSpc>
            </a:pPr>
            <a:r>
              <a:rPr lang="en-US" sz="39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หน้า 1: 565.5</a:t>
            </a:r>
          </a:p>
          <a:p>
            <a:pPr algn="ctr">
              <a:lnSpc>
                <a:spcPts val="4290"/>
              </a:lnSpc>
            </a:pPr>
            <a:r>
              <a:rPr lang="en-US" sz="39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หน้า 2: 675</a:t>
            </a:r>
          </a:p>
          <a:p>
            <a:pPr algn="ctr">
              <a:lnSpc>
                <a:spcPts val="4290"/>
              </a:lnSpc>
            </a:pPr>
            <a:r>
              <a:rPr lang="en-US" sz="39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หน้า 3: 1050</a:t>
            </a:r>
          </a:p>
          <a:p>
            <a:pPr algn="ctr">
              <a:lnSpc>
                <a:spcPts val="4290"/>
              </a:lnSpc>
            </a:pPr>
            <a:r>
              <a:rPr lang="en-US" sz="39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ค่าเหล่านี้จะถูกส่งไปยังเซิร์ฟเวอร์กราฟ Graph Server จะลดค่าสูงสุดและคำนวณค่าเฉลี่ยโดยใช้ค่าเหล่านี้ต่อหน้า และจะรายงานว่าค่าหนึ่งค่า</a:t>
            </a:r>
          </a:p>
          <a:p>
            <a:pPr algn="ctr">
              <a:lnSpc>
                <a:spcPts val="4290"/>
              </a:lnSpc>
              <a:spcBef>
                <a:spcPct val="0"/>
              </a:spcBef>
            </a:pPr>
            <a:endParaRPr lang="en-US" sz="3900">
              <a:solidFill>
                <a:srgbClr val="152544"/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552921" y="8249666"/>
            <a:ext cx="4725314" cy="14705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929846"/>
            <a:ext cx="15773756" cy="5211425"/>
            <a:chOff x="0" y="0"/>
            <a:chExt cx="4604770" cy="15213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4770" cy="1521351"/>
            </a:xfrm>
            <a:custGeom>
              <a:avLst/>
              <a:gdLst/>
              <a:ahLst/>
              <a:cxnLst/>
              <a:rect l="l" t="t" r="r" b="b"/>
              <a:pathLst>
                <a:path w="4604770" h="1521351">
                  <a:moveTo>
                    <a:pt x="4480310" y="1521351"/>
                  </a:moveTo>
                  <a:lnTo>
                    <a:pt x="124460" y="1521351"/>
                  </a:lnTo>
                  <a:cubicBezTo>
                    <a:pt x="55880" y="1521351"/>
                    <a:pt x="0" y="1465471"/>
                    <a:pt x="0" y="13968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80310" y="0"/>
                  </a:lnTo>
                  <a:cubicBezTo>
                    <a:pt x="4548890" y="0"/>
                    <a:pt x="4604770" y="55880"/>
                    <a:pt x="4604770" y="124460"/>
                  </a:cubicBezTo>
                  <a:lnTo>
                    <a:pt x="4604770" y="1396891"/>
                  </a:lnTo>
                  <a:cubicBezTo>
                    <a:pt x="4604770" y="1465471"/>
                    <a:pt x="4548890" y="1521351"/>
                    <a:pt x="4480310" y="15213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37197" y="2092204"/>
            <a:ext cx="989410" cy="260334"/>
            <a:chOff x="0" y="0"/>
            <a:chExt cx="1319213" cy="34711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11468433" y="826348"/>
            <a:ext cx="6440954" cy="1265855"/>
            <a:chOff x="0" y="0"/>
            <a:chExt cx="8587939" cy="1687807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8587939" cy="1687807"/>
              <a:chOff x="0" y="0"/>
              <a:chExt cx="5974900" cy="1174261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5976171" cy="1174261"/>
              </a:xfrm>
              <a:custGeom>
                <a:avLst/>
                <a:gdLst/>
                <a:ahLst/>
                <a:cxnLst/>
                <a:rect l="l" t="t" r="r" b="b"/>
                <a:pathLst>
                  <a:path w="5976171" h="1174261">
                    <a:moveTo>
                      <a:pt x="5422450" y="1174261"/>
                    </a:moveTo>
                    <a:lnTo>
                      <a:pt x="553720" y="1174261"/>
                    </a:lnTo>
                    <a:cubicBezTo>
                      <a:pt x="247650" y="1174261"/>
                      <a:pt x="0" y="911376"/>
                      <a:pt x="0" y="587811"/>
                    </a:cubicBezTo>
                    <a:cubicBezTo>
                      <a:pt x="0" y="262897"/>
                      <a:pt x="247650" y="0"/>
                      <a:pt x="553720" y="0"/>
                    </a:cubicBezTo>
                    <a:lnTo>
                      <a:pt x="5422450" y="0"/>
                    </a:lnTo>
                    <a:cubicBezTo>
                      <a:pt x="5728520" y="0"/>
                      <a:pt x="5976170" y="262897"/>
                      <a:pt x="5976170" y="587811"/>
                    </a:cubicBezTo>
                    <a:cubicBezTo>
                      <a:pt x="5974900" y="911376"/>
                      <a:pt x="5727250" y="1174261"/>
                      <a:pt x="5422450" y="1174261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954155" y="528368"/>
              <a:ext cx="6679630" cy="680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9"/>
                </a:lnSpc>
              </a:pPr>
              <a:r>
                <a:rPr lang="en-US" sz="3518">
                  <a:solidFill>
                    <a:srgbClr val="FFFFFF"/>
                  </a:solidFill>
                  <a:latin typeface="Kanit" pitchFamily="2" charset="-34"/>
                  <a:cs typeface="Kanit" pitchFamily="2" charset="-34"/>
                </a:rPr>
                <a:t>Rewrite vs. Refactor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382080" y="2594882"/>
            <a:ext cx="15220819" cy="4423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US" sz="39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จากการวิจัยของเราเกี่ยวกับสิ่งที่ต้องเปลี่ยนแปลงใน Talos เรารู้ว่าเราจะทำการเปลี่ยนแปลงครั้งใหญ่ อย่างไรก็ตาม การเปลี่ยนแปลงทางประวัติศาสตร์ทั้งหมดของ Talos ที่ Mozilla มักประสบกับความกลัวว่าจะ "ทำลายตัวเลข" อยู่เสมอ Talos หลายชิ้นถูกสร้างขึ้นในช่วงหลายปีที่ผ่านมาโดยผู้มีส่วนร่วมที่มีเจตนาดีซึ่งการเพิ่มเติมนั้นสมเหตุสมผลในตอนนั้น แต่ไม่มีเอกสารหรือการดูแลทิศทางของห่วงโซ่เครื่องมือ มันจึงกลายเป็นการปะติดปะต่อของรหัสที่ยากต่อการทดสอบ แก้ไขหรือทำความเข้าใจ</a:t>
            </a:r>
          </a:p>
          <a:p>
            <a:pPr algn="ctr">
              <a:lnSpc>
                <a:spcPts val="4290"/>
              </a:lnSpc>
              <a:spcBef>
                <a:spcPct val="0"/>
              </a:spcBef>
            </a:pPr>
            <a:endParaRPr lang="en-US" sz="3900">
              <a:solidFill>
                <a:srgbClr val="152544"/>
              </a:solidFill>
              <a:latin typeface="Kanit" pitchFamily="2" charset="-34"/>
              <a:cs typeface="Kanit" pitchFamily="2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929846"/>
            <a:ext cx="15773756" cy="3896530"/>
            <a:chOff x="0" y="0"/>
            <a:chExt cx="4604770" cy="113749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4770" cy="1137499"/>
            </a:xfrm>
            <a:custGeom>
              <a:avLst/>
              <a:gdLst/>
              <a:ahLst/>
              <a:cxnLst/>
              <a:rect l="l" t="t" r="r" b="b"/>
              <a:pathLst>
                <a:path w="4604770" h="1137499">
                  <a:moveTo>
                    <a:pt x="4480310" y="1137499"/>
                  </a:moveTo>
                  <a:lnTo>
                    <a:pt x="124460" y="1137499"/>
                  </a:lnTo>
                  <a:cubicBezTo>
                    <a:pt x="55880" y="1137499"/>
                    <a:pt x="0" y="1081619"/>
                    <a:pt x="0" y="101303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80310" y="0"/>
                  </a:lnTo>
                  <a:cubicBezTo>
                    <a:pt x="4548890" y="0"/>
                    <a:pt x="4604770" y="55880"/>
                    <a:pt x="4604770" y="124460"/>
                  </a:cubicBezTo>
                  <a:lnTo>
                    <a:pt x="4604770" y="1013039"/>
                  </a:lnTo>
                  <a:cubicBezTo>
                    <a:pt x="4604770" y="1081619"/>
                    <a:pt x="4548890" y="1137499"/>
                    <a:pt x="4480310" y="113749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37197" y="2092204"/>
            <a:ext cx="989410" cy="260334"/>
            <a:chOff x="0" y="0"/>
            <a:chExt cx="1319213" cy="34711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11468433" y="826348"/>
            <a:ext cx="6440954" cy="1265855"/>
            <a:chOff x="0" y="0"/>
            <a:chExt cx="8587939" cy="1687807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8587939" cy="1687807"/>
              <a:chOff x="0" y="0"/>
              <a:chExt cx="5974900" cy="1174261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5976171" cy="1174261"/>
              </a:xfrm>
              <a:custGeom>
                <a:avLst/>
                <a:gdLst/>
                <a:ahLst/>
                <a:cxnLst/>
                <a:rect l="l" t="t" r="r" b="b"/>
                <a:pathLst>
                  <a:path w="5976171" h="1174261">
                    <a:moveTo>
                      <a:pt x="5422450" y="1174261"/>
                    </a:moveTo>
                    <a:lnTo>
                      <a:pt x="553720" y="1174261"/>
                    </a:lnTo>
                    <a:cubicBezTo>
                      <a:pt x="247650" y="1174261"/>
                      <a:pt x="0" y="911376"/>
                      <a:pt x="0" y="587811"/>
                    </a:cubicBezTo>
                    <a:cubicBezTo>
                      <a:pt x="0" y="262897"/>
                      <a:pt x="247650" y="0"/>
                      <a:pt x="553720" y="0"/>
                    </a:cubicBezTo>
                    <a:lnTo>
                      <a:pt x="5422450" y="0"/>
                    </a:lnTo>
                    <a:cubicBezTo>
                      <a:pt x="5728520" y="0"/>
                      <a:pt x="5976170" y="262897"/>
                      <a:pt x="5976170" y="587811"/>
                    </a:cubicBezTo>
                    <a:cubicBezTo>
                      <a:pt x="5974900" y="911376"/>
                      <a:pt x="5727250" y="1174261"/>
                      <a:pt x="5422450" y="1174261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954155" y="528368"/>
              <a:ext cx="6679630" cy="680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9"/>
                </a:lnSpc>
              </a:pPr>
              <a:r>
                <a:rPr lang="en-US" sz="3518">
                  <a:solidFill>
                    <a:srgbClr val="FFFFFF"/>
                  </a:solidFill>
                  <a:latin typeface="Kanit" pitchFamily="2" charset="-34"/>
                  <a:cs typeface="Kanit" pitchFamily="2" charset="-34"/>
                </a:rPr>
                <a:t>Rewrite vs. Refactor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382080" y="2594882"/>
            <a:ext cx="15220819" cy="2769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9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พัฒนาทั้งกรอบงาน Talos และ Datazilla ระบบการรายงานแบบคู่ขนานกันตั้งแต่เริ่มต้น โดยทิ้งโค้ดเก่าทั้งหมดไว้เบื้องหลัง โดยเฉพาะอย่างยิ่งเมื่อพูดถึงการแสดงละคร มันจะง่ายกว่ามากในการกำหนดระบบใหม่โดยไม่ต้องพยายามเชื่อมโยงในการสร้างข้อมูลการพัฒนาสำหรับระบบ Datazilla ที่กำลังจะมีขึ้นในการรันอัตโนมัติ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929846"/>
            <a:ext cx="15773756" cy="4360611"/>
            <a:chOff x="0" y="0"/>
            <a:chExt cx="4604770" cy="127297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4770" cy="1272976"/>
            </a:xfrm>
            <a:custGeom>
              <a:avLst/>
              <a:gdLst/>
              <a:ahLst/>
              <a:cxnLst/>
              <a:rect l="l" t="t" r="r" b="b"/>
              <a:pathLst>
                <a:path w="4604770" h="1272976">
                  <a:moveTo>
                    <a:pt x="4480310" y="1272976"/>
                  </a:moveTo>
                  <a:lnTo>
                    <a:pt x="124460" y="1272976"/>
                  </a:lnTo>
                  <a:cubicBezTo>
                    <a:pt x="55880" y="1272976"/>
                    <a:pt x="0" y="1217096"/>
                    <a:pt x="0" y="114851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80310" y="0"/>
                  </a:lnTo>
                  <a:cubicBezTo>
                    <a:pt x="4548890" y="0"/>
                    <a:pt x="4604770" y="55880"/>
                    <a:pt x="4604770" y="124460"/>
                  </a:cubicBezTo>
                  <a:lnTo>
                    <a:pt x="4604770" y="1148516"/>
                  </a:lnTo>
                  <a:cubicBezTo>
                    <a:pt x="4604770" y="1217096"/>
                    <a:pt x="4548890" y="1272976"/>
                    <a:pt x="4480310" y="12729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37197" y="2092204"/>
            <a:ext cx="989410" cy="260334"/>
            <a:chOff x="0" y="0"/>
            <a:chExt cx="1319213" cy="34711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11468433" y="826348"/>
            <a:ext cx="6440954" cy="1265855"/>
            <a:chOff x="0" y="0"/>
            <a:chExt cx="8587939" cy="1687807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8587939" cy="1687807"/>
              <a:chOff x="0" y="0"/>
              <a:chExt cx="5974900" cy="1174261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5976171" cy="1174261"/>
              </a:xfrm>
              <a:custGeom>
                <a:avLst/>
                <a:gdLst/>
                <a:ahLst/>
                <a:cxnLst/>
                <a:rect l="l" t="t" r="r" b="b"/>
                <a:pathLst>
                  <a:path w="5976171" h="1174261">
                    <a:moveTo>
                      <a:pt x="5422450" y="1174261"/>
                    </a:moveTo>
                    <a:lnTo>
                      <a:pt x="553720" y="1174261"/>
                    </a:lnTo>
                    <a:cubicBezTo>
                      <a:pt x="247650" y="1174261"/>
                      <a:pt x="0" y="911376"/>
                      <a:pt x="0" y="587811"/>
                    </a:cubicBezTo>
                    <a:cubicBezTo>
                      <a:pt x="0" y="262897"/>
                      <a:pt x="247650" y="0"/>
                      <a:pt x="553720" y="0"/>
                    </a:cubicBezTo>
                    <a:lnTo>
                      <a:pt x="5422450" y="0"/>
                    </a:lnTo>
                    <a:cubicBezTo>
                      <a:pt x="5728520" y="0"/>
                      <a:pt x="5976170" y="262897"/>
                      <a:pt x="5976170" y="587811"/>
                    </a:cubicBezTo>
                    <a:cubicBezTo>
                      <a:pt x="5974900" y="911376"/>
                      <a:pt x="5727250" y="1174261"/>
                      <a:pt x="5422450" y="1174261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954155" y="528368"/>
              <a:ext cx="6679630" cy="680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9"/>
                </a:lnSpc>
              </a:pPr>
              <a:r>
                <a:rPr lang="en-US" sz="3518">
                  <a:solidFill>
                    <a:srgbClr val="FFFFFF"/>
                  </a:solidFill>
                  <a:latin typeface="Kanit" pitchFamily="2" charset="-34"/>
                  <a:cs typeface="Kanit" pitchFamily="2" charset="-34"/>
                </a:rPr>
                <a:t>Rewrite vs. Refactor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382080" y="2594882"/>
            <a:ext cx="15220819" cy="4423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US" sz="39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เราคิดว่าจำเป็นต้องทำเช่นนี้เพื่อให้เราสามารถสร้างข้อมูลการทดสอบด้วยบิลด์จริงและโหลดจริง เพื่อให้แน่ใจว่าการออกแบบของเราจะปรับขนาดอย่างเหมาะสม ในท้ายที่สุด ข้อมูลบิลด์นั้นไม่คุ้มกับความซับซ้อนในการปรับเปลี่ยนระบบการผลิต หากเรารู้ในตอนนั้นว่าเรากำลังเริ่มโครงการยาวหนึ่งปีแทนที่จะเป็นโครงการหกเดือนที่คาดการณ์ไว้ เราจะเขียน Talos และเฟรมเวิร์กผลลัพธ์ใหม่ตั้งแต่ต้น         </a:t>
            </a:r>
          </a:p>
          <a:p>
            <a:pPr algn="ctr">
              <a:lnSpc>
                <a:spcPts val="4290"/>
              </a:lnSpc>
            </a:pPr>
            <a:endParaRPr lang="en-US" sz="3900">
              <a:solidFill>
                <a:srgbClr val="152544"/>
              </a:solidFill>
              <a:latin typeface="Kanit" pitchFamily="2" charset="-34"/>
              <a:cs typeface="Kanit" pitchFamily="2" charset="-34"/>
            </a:endParaRPr>
          </a:p>
          <a:p>
            <a:pPr algn="ctr">
              <a:lnSpc>
                <a:spcPts val="4290"/>
              </a:lnSpc>
              <a:spcBef>
                <a:spcPct val="0"/>
              </a:spcBef>
            </a:pPr>
            <a:endParaRPr lang="en-US" sz="3900">
              <a:solidFill>
                <a:srgbClr val="152544"/>
              </a:solidFill>
              <a:latin typeface="Kanit" pitchFamily="2" charset="-34"/>
              <a:cs typeface="Kanit" pitchFamily="2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929846"/>
            <a:ext cx="15773756" cy="6321087"/>
            <a:chOff x="0" y="0"/>
            <a:chExt cx="4604770" cy="18452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4770" cy="1845290"/>
            </a:xfrm>
            <a:custGeom>
              <a:avLst/>
              <a:gdLst/>
              <a:ahLst/>
              <a:cxnLst/>
              <a:rect l="l" t="t" r="r" b="b"/>
              <a:pathLst>
                <a:path w="4604770" h="1845290">
                  <a:moveTo>
                    <a:pt x="4480310" y="1845290"/>
                  </a:moveTo>
                  <a:lnTo>
                    <a:pt x="124460" y="1845290"/>
                  </a:lnTo>
                  <a:cubicBezTo>
                    <a:pt x="55880" y="1845290"/>
                    <a:pt x="0" y="1789410"/>
                    <a:pt x="0" y="17208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80310" y="0"/>
                  </a:lnTo>
                  <a:cubicBezTo>
                    <a:pt x="4548890" y="0"/>
                    <a:pt x="4604770" y="55880"/>
                    <a:pt x="4604770" y="124460"/>
                  </a:cubicBezTo>
                  <a:lnTo>
                    <a:pt x="4604770" y="1720830"/>
                  </a:lnTo>
                  <a:cubicBezTo>
                    <a:pt x="4604770" y="1789410"/>
                    <a:pt x="4548890" y="1845290"/>
                    <a:pt x="4480310" y="18452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82080" y="2233487"/>
            <a:ext cx="989410" cy="260334"/>
            <a:chOff x="0" y="0"/>
            <a:chExt cx="1319213" cy="34711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382080" y="2951020"/>
            <a:ext cx="14949887" cy="382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เนื่องจากเป็นโครงการโอเพ่นซอร์ส เราจึงต้องน้อมรับแนวคิดและการวิพากษ์วิจารณ์จากบุคคลและโครงการอื่นๆ ไม่มีผู้อำนวยการฝ่ายพัฒนาบอกว่าสิ่งต่างๆ จะทำงานอย่างไร เพื่อให้ได้ข้อมูลมากที่สุดและตัดสินใจได้ถูกต้อง จำเป็นต้องดึงผู้คนจำนวนมากจากหลายทีม 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491787"/>
            <a:ext cx="10397538" cy="126660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696309" y="801559"/>
            <a:ext cx="7684057" cy="617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39"/>
              </a:lnSpc>
            </a:pPr>
            <a:r>
              <a:rPr lang="en-US" sz="3799">
                <a:solidFill>
                  <a:srgbClr val="FFFFFF"/>
                </a:solidFill>
                <a:latin typeface="Kanit" pitchFamily="2" charset="-34"/>
                <a:cs typeface="Kanit" pitchFamily="2" charset="-34"/>
              </a:rPr>
              <a:t>Creating a Performance Culture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14203031" y="4943046"/>
            <a:ext cx="6002888" cy="294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929846"/>
            <a:ext cx="15773756" cy="6321087"/>
            <a:chOff x="0" y="0"/>
            <a:chExt cx="4604770" cy="18452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4770" cy="1845290"/>
            </a:xfrm>
            <a:custGeom>
              <a:avLst/>
              <a:gdLst/>
              <a:ahLst/>
              <a:cxnLst/>
              <a:rect l="l" t="t" r="r" b="b"/>
              <a:pathLst>
                <a:path w="4604770" h="1845290">
                  <a:moveTo>
                    <a:pt x="4480310" y="1845290"/>
                  </a:moveTo>
                  <a:lnTo>
                    <a:pt x="124460" y="1845290"/>
                  </a:lnTo>
                  <a:cubicBezTo>
                    <a:pt x="55880" y="1845290"/>
                    <a:pt x="0" y="1789410"/>
                    <a:pt x="0" y="17208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80310" y="0"/>
                  </a:lnTo>
                  <a:cubicBezTo>
                    <a:pt x="4548890" y="0"/>
                    <a:pt x="4604770" y="55880"/>
                    <a:pt x="4604770" y="124460"/>
                  </a:cubicBezTo>
                  <a:lnTo>
                    <a:pt x="4604770" y="1720830"/>
                  </a:lnTo>
                  <a:cubicBezTo>
                    <a:pt x="4604770" y="1789410"/>
                    <a:pt x="4548890" y="1845290"/>
                    <a:pt x="4480310" y="18452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82080" y="2233487"/>
            <a:ext cx="989410" cy="260334"/>
            <a:chOff x="0" y="0"/>
            <a:chExt cx="1319213" cy="34711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382080" y="2951020"/>
            <a:ext cx="14949887" cy="535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การเปลี่ยนแปลงใน Firefox นี่คือสิ่งที่ Talos ทำ</a:t>
            </a:r>
          </a:p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• Talos รวบรวม 25 จุดข้อมูลสำหรับแต่ละหน้า</a:t>
            </a:r>
          </a:p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• ตัวเลขทั้งหมดเหล่านี้ถูกอัปโหลดไปยัง Datazilla</a:t>
            </a:r>
          </a:p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• Datazilla ดำเนินการวิเคราะห์ทางสถิติหลังจากวางจุดข้อมูลห้าจุดแรก (95% ของเสียงรบกวนพบได้ใน 5 จุดข้อมูลแรก)</a:t>
            </a:r>
          </a:p>
          <a:p>
            <a:pPr algn="ctr">
              <a:lnSpc>
                <a:spcPts val="6000"/>
              </a:lnSpc>
            </a:pPr>
            <a:endParaRPr lang="en-US" sz="5000">
              <a:solidFill>
                <a:srgbClr val="152544"/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491787"/>
            <a:ext cx="10397538" cy="126660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696309" y="801559"/>
            <a:ext cx="7684057" cy="617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39"/>
              </a:lnSpc>
            </a:pPr>
            <a:r>
              <a:rPr lang="en-US" sz="3799">
                <a:solidFill>
                  <a:srgbClr val="FFFFFF"/>
                </a:solidFill>
                <a:latin typeface="Kanit" pitchFamily="2" charset="-34"/>
                <a:cs typeface="Kanit" pitchFamily="2" charset="-34"/>
              </a:rPr>
              <a:t>Creating a Performance Culture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14203031" y="4943046"/>
            <a:ext cx="6002888" cy="294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98439" y="8984932"/>
            <a:ext cx="706759" cy="70675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929846"/>
            <a:ext cx="15773756" cy="7328454"/>
            <a:chOff x="0" y="0"/>
            <a:chExt cx="4604770" cy="21393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604770" cy="2139367"/>
            </a:xfrm>
            <a:custGeom>
              <a:avLst/>
              <a:gdLst/>
              <a:ahLst/>
              <a:cxnLst/>
              <a:rect l="l" t="t" r="r" b="b"/>
              <a:pathLst>
                <a:path w="4604770" h="2139367">
                  <a:moveTo>
                    <a:pt x="4480310" y="2139367"/>
                  </a:moveTo>
                  <a:lnTo>
                    <a:pt x="124460" y="2139367"/>
                  </a:lnTo>
                  <a:cubicBezTo>
                    <a:pt x="55880" y="2139367"/>
                    <a:pt x="0" y="2083487"/>
                    <a:pt x="0" y="20149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80310" y="0"/>
                  </a:lnTo>
                  <a:cubicBezTo>
                    <a:pt x="4548890" y="0"/>
                    <a:pt x="4604770" y="55880"/>
                    <a:pt x="4604770" y="124460"/>
                  </a:cubicBezTo>
                  <a:lnTo>
                    <a:pt x="4604770" y="2014907"/>
                  </a:lnTo>
                  <a:cubicBezTo>
                    <a:pt x="4604770" y="2083487"/>
                    <a:pt x="4548890" y="2139367"/>
                    <a:pt x="4480310" y="213936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382080" y="2233487"/>
            <a:ext cx="989410" cy="260334"/>
            <a:chOff x="0" y="0"/>
            <a:chExt cx="1319213" cy="34711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382080" y="2951020"/>
            <a:ext cx="14949887" cy="687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• จากนั้น การทดสอบ T-Test ของ Welch จะใช้ในการวิเคราะห์ตัวเลขและตรวจสอบว่ามีสิ่งผิดปกติใดๆ ในข้อมูลต่อหน้าหรือไม่ เมื่อเทียบกับแนวโน้มก่อนหน้าจากการกดครั้งก่อน1</a:t>
            </a:r>
          </a:p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• จากนั้นผลลัพธ์ทั้งหมดของการวิเคราะห์ T-Test จะถูกผลักผ่านตัวกรอง False Discovery Rate ซึ่งช่วยให้มั่นใจว่า Datazilla สามารถตรวจจับผลบวกที่ผิดพลาดที่เกิดจากเสียงรบกวน2</a:t>
            </a:r>
          </a:p>
          <a:p>
            <a:pPr algn="ctr">
              <a:lnSpc>
                <a:spcPts val="6000"/>
              </a:lnSpc>
            </a:pPr>
            <a:endParaRPr lang="en-US" sz="5000">
              <a:solidFill>
                <a:srgbClr val="152544"/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491787"/>
            <a:ext cx="10397538" cy="126660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696309" y="801559"/>
            <a:ext cx="7684057" cy="617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39"/>
              </a:lnSpc>
            </a:pPr>
            <a:r>
              <a:rPr lang="en-US" sz="3799">
                <a:solidFill>
                  <a:srgbClr val="FFFFFF"/>
                </a:solidFill>
                <a:latin typeface="Kanit" pitchFamily="2" charset="-34"/>
                <a:cs typeface="Kanit" pitchFamily="2" charset="-34"/>
              </a:rPr>
              <a:t>Creating a Performance Culture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14203031" y="4943046"/>
            <a:ext cx="6002888" cy="294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929846"/>
            <a:ext cx="15773756" cy="7055087"/>
            <a:chOff x="0" y="0"/>
            <a:chExt cx="4604770" cy="205956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4770" cy="2059564"/>
            </a:xfrm>
            <a:custGeom>
              <a:avLst/>
              <a:gdLst/>
              <a:ahLst/>
              <a:cxnLst/>
              <a:rect l="l" t="t" r="r" b="b"/>
              <a:pathLst>
                <a:path w="4604770" h="2059564">
                  <a:moveTo>
                    <a:pt x="4480310" y="2059564"/>
                  </a:moveTo>
                  <a:lnTo>
                    <a:pt x="124460" y="2059564"/>
                  </a:lnTo>
                  <a:cubicBezTo>
                    <a:pt x="55880" y="2059564"/>
                    <a:pt x="0" y="2003684"/>
                    <a:pt x="0" y="193510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80310" y="0"/>
                  </a:lnTo>
                  <a:cubicBezTo>
                    <a:pt x="4548890" y="0"/>
                    <a:pt x="4604770" y="55880"/>
                    <a:pt x="4604770" y="124460"/>
                  </a:cubicBezTo>
                  <a:lnTo>
                    <a:pt x="4604770" y="1935104"/>
                  </a:lnTo>
                  <a:cubicBezTo>
                    <a:pt x="4604770" y="2003684"/>
                    <a:pt x="4548890" y="2059564"/>
                    <a:pt x="4480310" y="205956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82080" y="2233487"/>
            <a:ext cx="989410" cy="260334"/>
            <a:chOff x="0" y="0"/>
            <a:chExt cx="1319213" cy="34711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382080" y="2474770"/>
            <a:ext cx="14949887" cy="687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•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สุดท้าย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หากผลลัพธ์อยู่ในเกณฑ์ความคลาดเคลื่อนของเรา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Datazilla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จะรันผลลัพธ์ผ่านอัลกอริธึมการปรับให้เรียบแบบเอ็กซ์โพเนนเชียลเพื่อสร้างเส้นแนวโน้มใหม่3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หากผลลัพธ์ไม่อยู่ในเกณฑ์ความคลาดเคลื่อนของเรา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ผลลัพธ์จะไม่สร้างเส้นแนวโน้มใหม่และหน้าจะถูกทำเครื่องหมายเป็น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ความล้มเหลว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.</a:t>
            </a:r>
          </a:p>
          <a:p>
            <a:pPr algn="ctr">
              <a:lnSpc>
                <a:spcPts val="6000"/>
              </a:lnSpc>
            </a:pP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•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เรากำหนดตัวชี้วัดว่าผ่าน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/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ไม่ผ่านโดยรวมตามเปอร์เซ็นต์ของหน้าที่ส่งผ่าน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ผ่าน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95%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คือ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"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ผ่าน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"</a:t>
            </a:r>
          </a:p>
          <a:p>
            <a:pPr algn="ctr">
              <a:lnSpc>
                <a:spcPts val="6000"/>
              </a:lnSpc>
            </a:pPr>
            <a:endParaRPr lang="en-US" sz="5000" dirty="0">
              <a:solidFill>
                <a:srgbClr val="152544"/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491787"/>
            <a:ext cx="10397538" cy="126660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696309" y="801559"/>
            <a:ext cx="7684057" cy="617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39"/>
              </a:lnSpc>
            </a:pPr>
            <a:r>
              <a:rPr lang="en-US" sz="3799">
                <a:solidFill>
                  <a:srgbClr val="FFFFFF"/>
                </a:solidFill>
                <a:latin typeface="Kanit" pitchFamily="2" charset="-34"/>
                <a:cs typeface="Kanit" pitchFamily="2" charset="-34"/>
              </a:rPr>
              <a:t>Creating a Performance Culture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14203031" y="4943046"/>
            <a:ext cx="6002888" cy="294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929846"/>
            <a:ext cx="15773756" cy="7055087"/>
            <a:chOff x="0" y="0"/>
            <a:chExt cx="4604770" cy="205956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4770" cy="2059564"/>
            </a:xfrm>
            <a:custGeom>
              <a:avLst/>
              <a:gdLst/>
              <a:ahLst/>
              <a:cxnLst/>
              <a:rect l="l" t="t" r="r" b="b"/>
              <a:pathLst>
                <a:path w="4604770" h="2059564">
                  <a:moveTo>
                    <a:pt x="4480310" y="2059564"/>
                  </a:moveTo>
                  <a:lnTo>
                    <a:pt x="124460" y="2059564"/>
                  </a:lnTo>
                  <a:cubicBezTo>
                    <a:pt x="55880" y="2059564"/>
                    <a:pt x="0" y="2003684"/>
                    <a:pt x="0" y="193510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80310" y="0"/>
                  </a:lnTo>
                  <a:cubicBezTo>
                    <a:pt x="4548890" y="0"/>
                    <a:pt x="4604770" y="55880"/>
                    <a:pt x="4604770" y="124460"/>
                  </a:cubicBezTo>
                  <a:lnTo>
                    <a:pt x="4604770" y="1935104"/>
                  </a:lnTo>
                  <a:cubicBezTo>
                    <a:pt x="4604770" y="2003684"/>
                    <a:pt x="4548890" y="2059564"/>
                    <a:pt x="4480310" y="205956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82080" y="2233487"/>
            <a:ext cx="989410" cy="260334"/>
            <a:chOff x="0" y="0"/>
            <a:chExt cx="1319213" cy="34711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382080" y="2474770"/>
            <a:ext cx="14949887" cy="535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ผลลัพธ์จะกลับมาที่ของ Talos ในแบบเรียลไทม์ จากนั้น Talos สามารถรายงานไปยังสคริปต์บิลด์ได้ไม่ว่าจะมีการถดถอยของประสิทธิภาพหรือไม่ก็ตาม ทั้งหมดนี้เกิดขึ้นกับ 10-20 Talos รันเสร็จสิ้นทุกนาที (ด้วยเหตุนี้ข้อมูล 1 TB) ในขณะที่อัปเดตการคำนวณและสถิติที่จัดเก็บไว้ในเวลาเดียวกัน</a:t>
            </a:r>
          </a:p>
          <a:p>
            <a:pPr algn="ctr">
              <a:lnSpc>
                <a:spcPts val="6000"/>
              </a:lnSpc>
            </a:pPr>
            <a:endParaRPr lang="en-US" sz="5000">
              <a:solidFill>
                <a:srgbClr val="152544"/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491787"/>
            <a:ext cx="10397538" cy="126660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696309" y="801559"/>
            <a:ext cx="7684057" cy="617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39"/>
              </a:lnSpc>
            </a:pPr>
            <a:r>
              <a:rPr lang="en-US" sz="3799">
                <a:solidFill>
                  <a:srgbClr val="FFFFFF"/>
                </a:solidFill>
                <a:latin typeface="Kanit" pitchFamily="2" charset="-34"/>
                <a:cs typeface="Kanit" pitchFamily="2" charset="-34"/>
              </a:rPr>
              <a:t>Creating a Performance Culture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14203031" y="4943046"/>
            <a:ext cx="6002888" cy="294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82080" y="1028700"/>
            <a:ext cx="6729218" cy="1161678"/>
            <a:chOff x="0" y="0"/>
            <a:chExt cx="6242306" cy="10776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43576" cy="1077622"/>
            </a:xfrm>
            <a:custGeom>
              <a:avLst/>
              <a:gdLst/>
              <a:ahLst/>
              <a:cxnLst/>
              <a:rect l="l" t="t" r="r" b="b"/>
              <a:pathLst>
                <a:path w="6243576" h="1077622">
                  <a:moveTo>
                    <a:pt x="5689856" y="1077622"/>
                  </a:moveTo>
                  <a:lnTo>
                    <a:pt x="553720" y="1077622"/>
                  </a:lnTo>
                  <a:cubicBezTo>
                    <a:pt x="247650" y="1077622"/>
                    <a:pt x="0" y="836359"/>
                    <a:pt x="0" y="539427"/>
                  </a:cubicBezTo>
                  <a:cubicBezTo>
                    <a:pt x="0" y="241257"/>
                    <a:pt x="247650" y="0"/>
                    <a:pt x="553720" y="0"/>
                  </a:cubicBezTo>
                  <a:lnTo>
                    <a:pt x="5689856" y="0"/>
                  </a:lnTo>
                  <a:cubicBezTo>
                    <a:pt x="5995926" y="0"/>
                    <a:pt x="6243576" y="241257"/>
                    <a:pt x="6243576" y="539427"/>
                  </a:cubicBezTo>
                  <a:cubicBezTo>
                    <a:pt x="6242306" y="836359"/>
                    <a:pt x="5994656" y="1077622"/>
                    <a:pt x="5689856" y="1077622"/>
                  </a:cubicBezTo>
                  <a:close/>
                </a:path>
              </a:pathLst>
            </a:custGeom>
            <a:solidFill>
              <a:srgbClr val="15254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455314" y="1064774"/>
            <a:ext cx="8803986" cy="8229600"/>
            <a:chOff x="0" y="0"/>
            <a:chExt cx="2978138" cy="2783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978138" cy="2783840"/>
            </a:xfrm>
            <a:custGeom>
              <a:avLst/>
              <a:gdLst/>
              <a:ahLst/>
              <a:cxnLst/>
              <a:rect l="l" t="t" r="r" b="b"/>
              <a:pathLst>
                <a:path w="2978138" h="2783840">
                  <a:moveTo>
                    <a:pt x="2853678" y="2783840"/>
                  </a:moveTo>
                  <a:lnTo>
                    <a:pt x="124460" y="2783840"/>
                  </a:lnTo>
                  <a:cubicBezTo>
                    <a:pt x="55880" y="2783840"/>
                    <a:pt x="0" y="2727960"/>
                    <a:pt x="0" y="2659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53679" y="0"/>
                  </a:lnTo>
                  <a:cubicBezTo>
                    <a:pt x="2922258" y="0"/>
                    <a:pt x="2978138" y="55880"/>
                    <a:pt x="2978138" y="124460"/>
                  </a:cubicBezTo>
                  <a:lnTo>
                    <a:pt x="2978138" y="2659380"/>
                  </a:lnTo>
                  <a:cubicBezTo>
                    <a:pt x="2978138" y="2727960"/>
                    <a:pt x="2922258" y="2783840"/>
                    <a:pt x="2853679" y="27838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894226" y="1394179"/>
            <a:ext cx="989410" cy="260334"/>
            <a:chOff x="0" y="0"/>
            <a:chExt cx="1319213" cy="34711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307273" y="2490350"/>
            <a:ext cx="6804024" cy="6804024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5715000" y="6350000"/>
                  </a:moveTo>
                  <a:lnTo>
                    <a:pt x="635000" y="6350000"/>
                  </a:lnTo>
                  <a:cubicBezTo>
                    <a:pt x="284480" y="6350000"/>
                    <a:pt x="0" y="6065520"/>
                    <a:pt x="0" y="5715000"/>
                  </a:cubicBez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5715000"/>
                  </a:lnTo>
                  <a:cubicBezTo>
                    <a:pt x="6350000" y="6065520"/>
                    <a:pt x="6065520" y="6350000"/>
                    <a:pt x="5715000" y="635000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5715000"/>
                  </a:lnTo>
                  <a:cubicBezTo>
                    <a:pt x="6330950" y="6054090"/>
                    <a:pt x="6054090" y="6330950"/>
                    <a:pt x="5715000" y="6330950"/>
                  </a:cubicBezTo>
                  <a:lnTo>
                    <a:pt x="635000" y="6330950"/>
                  </a:lnTo>
                  <a:cubicBezTo>
                    <a:pt x="295910" y="6330950"/>
                    <a:pt x="19050" y="6054090"/>
                    <a:pt x="19050" y="571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5715000"/>
                  </a:lnTo>
                  <a:cubicBezTo>
                    <a:pt x="0" y="6065520"/>
                    <a:pt x="284480" y="6350000"/>
                    <a:pt x="635000" y="6350000"/>
                  </a:cubicBezTo>
                  <a:lnTo>
                    <a:pt x="5715000" y="6350000"/>
                  </a:lnTo>
                  <a:cubicBezTo>
                    <a:pt x="6065520" y="6350000"/>
                    <a:pt x="6350000" y="6065520"/>
                    <a:pt x="6350000" y="571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7DC2DF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427863" y="1176152"/>
            <a:ext cx="456284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dirty="0">
                <a:solidFill>
                  <a:srgbClr val="FFFFFF"/>
                </a:solidFill>
                <a:latin typeface="Kanit" pitchFamily="2" charset="-34"/>
                <a:cs typeface="Kanit" pitchFamily="2" charset="-34"/>
              </a:rPr>
              <a:t>Talos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677960" y="3935186"/>
            <a:ext cx="6358694" cy="464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3"/>
              </a:lnSpc>
            </a:pPr>
            <a:r>
              <a:rPr lang="en-US" sz="2818" u="sng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Overview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677960" y="4889997"/>
            <a:ext cx="6513388" cy="464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3"/>
              </a:lnSpc>
            </a:pPr>
            <a:r>
              <a:rPr lang="en-US" sz="2818" u="sng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Understanding What You Are Measuring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677960" y="5844808"/>
            <a:ext cx="6358694" cy="464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3"/>
              </a:lnSpc>
            </a:pPr>
            <a:r>
              <a:rPr lang="en-US" sz="2818" u="sng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Rewrite vs. Refactor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77960" y="6799620"/>
            <a:ext cx="6358694" cy="464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3"/>
              </a:lnSpc>
            </a:pPr>
            <a:r>
              <a:rPr lang="en-US" sz="2818" u="sng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Creating a Performance Culture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992160" y="2180853"/>
            <a:ext cx="7730294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640"/>
              </a:lnSpc>
              <a:spcBef>
                <a:spcPct val="0"/>
              </a:spcBef>
            </a:pPr>
            <a:r>
              <a:rPr lang="en-US" sz="7200" u="none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Topics Covered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755307" y="7833664"/>
            <a:ext cx="6358694" cy="464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3"/>
              </a:lnSpc>
            </a:pPr>
            <a:r>
              <a:rPr lang="en-US" sz="2818" u="sng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929846"/>
            <a:ext cx="15773756" cy="7055087"/>
            <a:chOff x="0" y="0"/>
            <a:chExt cx="4604770" cy="205956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4770" cy="2059564"/>
            </a:xfrm>
            <a:custGeom>
              <a:avLst/>
              <a:gdLst/>
              <a:ahLst/>
              <a:cxnLst/>
              <a:rect l="l" t="t" r="r" b="b"/>
              <a:pathLst>
                <a:path w="4604770" h="2059564">
                  <a:moveTo>
                    <a:pt x="4480310" y="2059564"/>
                  </a:moveTo>
                  <a:lnTo>
                    <a:pt x="124460" y="2059564"/>
                  </a:lnTo>
                  <a:cubicBezTo>
                    <a:pt x="55880" y="2059564"/>
                    <a:pt x="0" y="2003684"/>
                    <a:pt x="0" y="193510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80310" y="0"/>
                  </a:lnTo>
                  <a:cubicBezTo>
                    <a:pt x="4548890" y="0"/>
                    <a:pt x="4604770" y="55880"/>
                    <a:pt x="4604770" y="124460"/>
                  </a:cubicBezTo>
                  <a:lnTo>
                    <a:pt x="4604770" y="1935104"/>
                  </a:lnTo>
                  <a:cubicBezTo>
                    <a:pt x="4604770" y="2003684"/>
                    <a:pt x="4548890" y="2059564"/>
                    <a:pt x="4480310" y="205956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82080" y="2233487"/>
            <a:ext cx="989410" cy="260334"/>
            <a:chOff x="0" y="0"/>
            <a:chExt cx="1319213" cy="34711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382080" y="2474770"/>
            <a:ext cx="14949887" cy="687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การนำสิ่งนี้จากโซลูชันที่ใช้งานได้มาแทนที่โซลูชันที่มีอยู่ต้องใช้ทั้งสองระบบเคียงข้างกันสำหรับ Firefox เวอร์ชันเต็ม กระบวนการนี้ช่วยให้แน่ใจว่าเราจะดูการถดถอยทั้งหมดที่รายงานโดย Graph Server ดั้งเดิม และตรวจสอบให้แน่ใจว่าเป็นจริงและรายงานโดย Datazilla ด้วย เนื่องจาก Datazilla รายงานแบบต่อหน้าแทนที่จะเป็นระดับชุดทดสอบ จึงจำเป็นต้องมีการปรับให้เข้ากับ UI ใหม่และวิธีที่เรารายงานการถดถอย</a:t>
            </a:r>
          </a:p>
          <a:p>
            <a:pPr algn="ctr">
              <a:lnSpc>
                <a:spcPts val="6000"/>
              </a:lnSpc>
            </a:pPr>
            <a:endParaRPr lang="en-US" sz="5000">
              <a:solidFill>
                <a:srgbClr val="152544"/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491787"/>
            <a:ext cx="10397538" cy="126660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696309" y="801559"/>
            <a:ext cx="7684057" cy="617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39"/>
              </a:lnSpc>
            </a:pPr>
            <a:r>
              <a:rPr lang="en-US" sz="3799">
                <a:solidFill>
                  <a:srgbClr val="FFFFFF"/>
                </a:solidFill>
                <a:latin typeface="Kanit" pitchFamily="2" charset="-34"/>
                <a:cs typeface="Kanit" pitchFamily="2" charset="-34"/>
              </a:rPr>
              <a:t>Creating a Performance Culture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14203031" y="4943046"/>
            <a:ext cx="6002888" cy="294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929846"/>
            <a:ext cx="15773756" cy="5010342"/>
            <a:chOff x="0" y="0"/>
            <a:chExt cx="4604770" cy="14626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4770" cy="1462649"/>
            </a:xfrm>
            <a:custGeom>
              <a:avLst/>
              <a:gdLst/>
              <a:ahLst/>
              <a:cxnLst/>
              <a:rect l="l" t="t" r="r" b="b"/>
              <a:pathLst>
                <a:path w="4604770" h="1462649">
                  <a:moveTo>
                    <a:pt x="4480310" y="1462649"/>
                  </a:moveTo>
                  <a:lnTo>
                    <a:pt x="124460" y="1462649"/>
                  </a:lnTo>
                  <a:cubicBezTo>
                    <a:pt x="55880" y="1462649"/>
                    <a:pt x="0" y="1406769"/>
                    <a:pt x="0" y="13381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80310" y="0"/>
                  </a:lnTo>
                  <a:cubicBezTo>
                    <a:pt x="4548890" y="0"/>
                    <a:pt x="4604770" y="55880"/>
                    <a:pt x="4604770" y="124460"/>
                  </a:cubicBezTo>
                  <a:lnTo>
                    <a:pt x="4604770" y="1338189"/>
                  </a:lnTo>
                  <a:cubicBezTo>
                    <a:pt x="4604770" y="1406769"/>
                    <a:pt x="4548890" y="1462649"/>
                    <a:pt x="4480310" y="146264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37197" y="2092204"/>
            <a:ext cx="989410" cy="260334"/>
            <a:chOff x="0" y="0"/>
            <a:chExt cx="1319213" cy="34711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11468433" y="826348"/>
            <a:ext cx="6440954" cy="1265855"/>
            <a:chOff x="0" y="0"/>
            <a:chExt cx="8587939" cy="1687807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8587939" cy="1687807"/>
              <a:chOff x="0" y="0"/>
              <a:chExt cx="5974900" cy="1174261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5976171" cy="1174261"/>
              </a:xfrm>
              <a:custGeom>
                <a:avLst/>
                <a:gdLst/>
                <a:ahLst/>
                <a:cxnLst/>
                <a:rect l="l" t="t" r="r" b="b"/>
                <a:pathLst>
                  <a:path w="5976171" h="1174261">
                    <a:moveTo>
                      <a:pt x="5422450" y="1174261"/>
                    </a:moveTo>
                    <a:lnTo>
                      <a:pt x="553720" y="1174261"/>
                    </a:lnTo>
                    <a:cubicBezTo>
                      <a:pt x="247650" y="1174261"/>
                      <a:pt x="0" y="911376"/>
                      <a:pt x="0" y="587811"/>
                    </a:cubicBezTo>
                    <a:cubicBezTo>
                      <a:pt x="0" y="262897"/>
                      <a:pt x="247650" y="0"/>
                      <a:pt x="553720" y="0"/>
                    </a:cubicBezTo>
                    <a:lnTo>
                      <a:pt x="5422450" y="0"/>
                    </a:lnTo>
                    <a:cubicBezTo>
                      <a:pt x="5728520" y="0"/>
                      <a:pt x="5976170" y="262897"/>
                      <a:pt x="5976170" y="587811"/>
                    </a:cubicBezTo>
                    <a:cubicBezTo>
                      <a:pt x="5974900" y="911376"/>
                      <a:pt x="5727250" y="1174261"/>
                      <a:pt x="5422450" y="1174261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954155" y="528368"/>
              <a:ext cx="6679630" cy="680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9"/>
                </a:lnSpc>
              </a:pPr>
              <a:r>
                <a:rPr lang="en-US" sz="3518">
                  <a:solidFill>
                    <a:srgbClr val="FFFFFF"/>
                  </a:solidFill>
                  <a:latin typeface="Kanit" pitchFamily="2" charset="-34"/>
                  <a:cs typeface="Kanit" pitchFamily="2" charset="-34"/>
                </a:rPr>
                <a:t>Conclusion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382080" y="2594882"/>
            <a:ext cx="15220819" cy="4423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US" sz="39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เราได้เจาะลึกทุกส่วนของการทดสอบประสิทธิภาพอัตโนมัติที่ Mozilla เราได้วิเคราะห์ชุดทดสอบ เครื่องมือการรายงาน และความสมบูรณ์ทางสถิติของผลลัพธ์ที่สร้างขึ้น ตลอดปีนั้น เราใช้สิ่งที่เราเรียนรู้เพื่อทำให้เฟรมเวิร์กของ Talos ง่ายต่อการบำรุงรักษา เรียกใช้ได้ง่ายขึ้น ตั้งค่าได้ง่ายขึ้น ทดสอบแพตช์ทดลองได้ง่ายขึ้น และมีโอกาสเกิดข้อผิดพลาดน้อยลง เราได้สร้าง Datazilla เป็นระบบที่ขยายได้สำหรับการจัดเก็บและเรียกข้อมูลตัวชี้วัดประสิทธิภาพทั้งหมดของเราจาก Talos และการทำงานอัตโนมัติในอนาค</a:t>
            </a:r>
          </a:p>
          <a:p>
            <a:pPr algn="ctr">
              <a:lnSpc>
                <a:spcPts val="4290"/>
              </a:lnSpc>
              <a:spcBef>
                <a:spcPct val="0"/>
              </a:spcBef>
            </a:pPr>
            <a:endParaRPr lang="en-US" sz="3900">
              <a:solidFill>
                <a:srgbClr val="152544"/>
              </a:solidFill>
              <a:latin typeface="Kanit" pitchFamily="2" charset="-34"/>
              <a:cs typeface="Kanit" pitchFamily="2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929846"/>
            <a:ext cx="15773756" cy="3824358"/>
            <a:chOff x="0" y="0"/>
            <a:chExt cx="4604770" cy="11164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4770" cy="1116430"/>
            </a:xfrm>
            <a:custGeom>
              <a:avLst/>
              <a:gdLst/>
              <a:ahLst/>
              <a:cxnLst/>
              <a:rect l="l" t="t" r="r" b="b"/>
              <a:pathLst>
                <a:path w="4604770" h="1116430">
                  <a:moveTo>
                    <a:pt x="4480310" y="1116430"/>
                  </a:moveTo>
                  <a:lnTo>
                    <a:pt x="124460" y="1116430"/>
                  </a:lnTo>
                  <a:cubicBezTo>
                    <a:pt x="55880" y="1116430"/>
                    <a:pt x="0" y="1060550"/>
                    <a:pt x="0" y="99197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80310" y="0"/>
                  </a:lnTo>
                  <a:cubicBezTo>
                    <a:pt x="4548890" y="0"/>
                    <a:pt x="4604770" y="55880"/>
                    <a:pt x="4604770" y="124460"/>
                  </a:cubicBezTo>
                  <a:lnTo>
                    <a:pt x="4604770" y="991970"/>
                  </a:lnTo>
                  <a:cubicBezTo>
                    <a:pt x="4604770" y="1060550"/>
                    <a:pt x="4548890" y="1116430"/>
                    <a:pt x="4480310" y="1116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37197" y="2092204"/>
            <a:ext cx="989410" cy="260334"/>
            <a:chOff x="0" y="0"/>
            <a:chExt cx="1319213" cy="34711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11468433" y="826348"/>
            <a:ext cx="6440954" cy="1265855"/>
            <a:chOff x="0" y="0"/>
            <a:chExt cx="8587939" cy="1687807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8587939" cy="1687807"/>
              <a:chOff x="0" y="0"/>
              <a:chExt cx="5974900" cy="1174261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5976171" cy="1174261"/>
              </a:xfrm>
              <a:custGeom>
                <a:avLst/>
                <a:gdLst/>
                <a:ahLst/>
                <a:cxnLst/>
                <a:rect l="l" t="t" r="r" b="b"/>
                <a:pathLst>
                  <a:path w="5976171" h="1174261">
                    <a:moveTo>
                      <a:pt x="5422450" y="1174261"/>
                    </a:moveTo>
                    <a:lnTo>
                      <a:pt x="553720" y="1174261"/>
                    </a:lnTo>
                    <a:cubicBezTo>
                      <a:pt x="247650" y="1174261"/>
                      <a:pt x="0" y="911376"/>
                      <a:pt x="0" y="587811"/>
                    </a:cubicBezTo>
                    <a:cubicBezTo>
                      <a:pt x="0" y="262897"/>
                      <a:pt x="247650" y="0"/>
                      <a:pt x="553720" y="0"/>
                    </a:cubicBezTo>
                    <a:lnTo>
                      <a:pt x="5422450" y="0"/>
                    </a:lnTo>
                    <a:cubicBezTo>
                      <a:pt x="5728520" y="0"/>
                      <a:pt x="5976170" y="262897"/>
                      <a:pt x="5976170" y="587811"/>
                    </a:cubicBezTo>
                    <a:cubicBezTo>
                      <a:pt x="5974900" y="911376"/>
                      <a:pt x="5727250" y="1174261"/>
                      <a:pt x="5422450" y="1174261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954155" y="528368"/>
              <a:ext cx="6679630" cy="680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9"/>
                </a:lnSpc>
              </a:pPr>
              <a:r>
                <a:rPr lang="en-US" sz="3518">
                  <a:solidFill>
                    <a:srgbClr val="FFFFFF"/>
                  </a:solidFill>
                  <a:latin typeface="Kanit" pitchFamily="2" charset="-34"/>
                  <a:cs typeface="Kanit" pitchFamily="2" charset="-34"/>
                </a:rPr>
                <a:t>Conclusion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382080" y="2594882"/>
            <a:ext cx="15220819" cy="2769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9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เราได้เริ่มต้นการวิเคราะห์ทางสถิติประสิทธิภาพการทำงานใหม่ และสร้างการตรวจจับการถดถอย/การปรับปรุงที่ปฏิบัติได้ทางสถิติ เราได้ทำให้ระบบทั้งหมดเหล่านี้ใช้งานง่ายขึ้นและเปิดกว้างมากขึ้น เพื่อให้ผู้มีส่วนร่วมจากทุกที่สามารถดูโค้ดของเราและแม้แต่ทดลองวิธีใหม่ๆ ในการวิเคราะห์ทางสถิติเกี่ยวกับข้อมูลประสิทธิภาพของเรา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744087" y="1405419"/>
            <a:ext cx="10799825" cy="757951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5164524" y="4303101"/>
            <a:ext cx="7958952" cy="2104286"/>
            <a:chOff x="0" y="-9525"/>
            <a:chExt cx="10611936" cy="2805714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0611936" cy="147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640"/>
                </a:lnSpc>
                <a:spcBef>
                  <a:spcPct val="0"/>
                </a:spcBef>
              </a:pPr>
              <a:r>
                <a:rPr lang="en-US" sz="7200" u="none">
                  <a:solidFill>
                    <a:srgbClr val="152544"/>
                  </a:solidFill>
                  <a:latin typeface="Kanit" pitchFamily="2" charset="-34"/>
                  <a:cs typeface="Kanit" pitchFamily="2" charset="-34"/>
                </a:rPr>
                <a:t>Thank you!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101126"/>
              <a:ext cx="10611936" cy="695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80"/>
                </a:lnSpc>
              </a:pPr>
              <a:endParaRPr>
                <a:latin typeface="Kanit" pitchFamily="2" charset="-34"/>
                <a:cs typeface="Kanit" pitchFamily="2" charset="-34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175114" y="1775179"/>
            <a:ext cx="989410" cy="260334"/>
            <a:chOff x="0" y="0"/>
            <a:chExt cx="1319213" cy="34711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929846"/>
            <a:ext cx="15773756" cy="4774152"/>
            <a:chOff x="0" y="0"/>
            <a:chExt cx="4604770" cy="139369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4770" cy="1393699"/>
            </a:xfrm>
            <a:custGeom>
              <a:avLst/>
              <a:gdLst/>
              <a:ahLst/>
              <a:cxnLst/>
              <a:rect l="l" t="t" r="r" b="b"/>
              <a:pathLst>
                <a:path w="4604770" h="1393699">
                  <a:moveTo>
                    <a:pt x="4480310" y="1393699"/>
                  </a:moveTo>
                  <a:lnTo>
                    <a:pt x="124460" y="1393699"/>
                  </a:lnTo>
                  <a:cubicBezTo>
                    <a:pt x="55880" y="1393699"/>
                    <a:pt x="0" y="1337819"/>
                    <a:pt x="0" y="126923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80310" y="0"/>
                  </a:lnTo>
                  <a:cubicBezTo>
                    <a:pt x="4548890" y="0"/>
                    <a:pt x="4604770" y="55880"/>
                    <a:pt x="4604770" y="124460"/>
                  </a:cubicBezTo>
                  <a:lnTo>
                    <a:pt x="4604770" y="1269239"/>
                  </a:lnTo>
                  <a:cubicBezTo>
                    <a:pt x="4604770" y="1337819"/>
                    <a:pt x="4548890" y="1393699"/>
                    <a:pt x="4480310" y="139369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82080" y="2233487"/>
            <a:ext cx="989410" cy="260334"/>
            <a:chOff x="0" y="0"/>
            <a:chExt cx="1319213" cy="34711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382080" y="2951020"/>
            <a:ext cx="14949887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Talos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คือ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Talos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เป็นชุดทดสอบที่เรียบง่ายซึ่งสร้างโปรไฟล์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Firefox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ใหม่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เริ่มต้นโปรไฟล์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ปรับเทียบเบราว์เซอร์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เรียกใช้การทดสอบที่ระบุ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และสุดท้ายรายงานสรุปผลการทดสอบ</a:t>
            </a:r>
            <a:endParaRPr lang="en-US" sz="5000" dirty="0">
              <a:solidFill>
                <a:srgbClr val="152544"/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491787"/>
            <a:ext cx="10397538" cy="126660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696309" y="801559"/>
            <a:ext cx="6910589" cy="617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39"/>
              </a:lnSpc>
            </a:pPr>
            <a:r>
              <a:rPr lang="en-US" sz="3799">
                <a:solidFill>
                  <a:srgbClr val="FFFFFF"/>
                </a:solidFill>
                <a:latin typeface="Kanit" pitchFamily="2" charset="-34"/>
                <a:cs typeface="Kanit" pitchFamily="2" charset="-34"/>
              </a:rPr>
              <a:t>Overview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14841931" y="4209668"/>
            <a:ext cx="4755221" cy="233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929846"/>
            <a:ext cx="15773756" cy="5341361"/>
            <a:chOff x="0" y="0"/>
            <a:chExt cx="4604770" cy="15592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4770" cy="1559283"/>
            </a:xfrm>
            <a:custGeom>
              <a:avLst/>
              <a:gdLst/>
              <a:ahLst/>
              <a:cxnLst/>
              <a:rect l="l" t="t" r="r" b="b"/>
              <a:pathLst>
                <a:path w="4604770" h="1559283">
                  <a:moveTo>
                    <a:pt x="4480310" y="1559282"/>
                  </a:moveTo>
                  <a:lnTo>
                    <a:pt x="124460" y="1559282"/>
                  </a:lnTo>
                  <a:cubicBezTo>
                    <a:pt x="55880" y="1559282"/>
                    <a:pt x="0" y="1503402"/>
                    <a:pt x="0" y="14348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80310" y="0"/>
                  </a:lnTo>
                  <a:cubicBezTo>
                    <a:pt x="4548890" y="0"/>
                    <a:pt x="4604770" y="55880"/>
                    <a:pt x="4604770" y="124460"/>
                  </a:cubicBezTo>
                  <a:lnTo>
                    <a:pt x="4604770" y="1434823"/>
                  </a:lnTo>
                  <a:cubicBezTo>
                    <a:pt x="4604770" y="1503403"/>
                    <a:pt x="4548890" y="1559283"/>
                    <a:pt x="4480310" y="155928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82080" y="2233487"/>
            <a:ext cx="989410" cy="260334"/>
            <a:chOff x="0" y="0"/>
            <a:chExt cx="1319213" cy="34711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382080" y="2951020"/>
            <a:ext cx="14949887" cy="382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ในการรายงานข้อมูล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ชุดทดสอบของ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Talos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สามารถส่ง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JSON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ไปยัง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Graph Server: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เว็บแอปพลิเคชันกราฟภายในที่ยอมรับข้อมูลของ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Talos ตราบใดที่ข้อมูลนั้นตรงตามรูปแบบที่กำหนดไว้ล่วงหน้าเฉพาะสำหรับการทดสอบ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ค่า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แพลตฟอร์ม</a:t>
            </a:r>
            <a:r>
              <a:rPr lang="en-US" sz="5000" dirty="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sz="5000" dirty="0" err="1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และการกำหนดค่าแต่ละรายการ</a:t>
            </a:r>
            <a:endParaRPr lang="en-US" sz="5000" dirty="0">
              <a:solidFill>
                <a:srgbClr val="152544"/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491787"/>
            <a:ext cx="10397538" cy="126660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696309" y="801559"/>
            <a:ext cx="6910589" cy="617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39"/>
              </a:lnSpc>
            </a:pPr>
            <a:r>
              <a:rPr lang="en-US" sz="3799" dirty="0">
                <a:solidFill>
                  <a:srgbClr val="FFFFFF"/>
                </a:solidFill>
                <a:latin typeface="Kanit" pitchFamily="2" charset="-34"/>
                <a:cs typeface="Kanit" pitchFamily="2" charset="-34"/>
              </a:rPr>
              <a:t>Overview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14841931" y="4209668"/>
            <a:ext cx="4755221" cy="233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929846"/>
            <a:ext cx="15773756" cy="6321087"/>
            <a:chOff x="0" y="0"/>
            <a:chExt cx="4604770" cy="18452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4770" cy="1845290"/>
            </a:xfrm>
            <a:custGeom>
              <a:avLst/>
              <a:gdLst/>
              <a:ahLst/>
              <a:cxnLst/>
              <a:rect l="l" t="t" r="r" b="b"/>
              <a:pathLst>
                <a:path w="4604770" h="1845290">
                  <a:moveTo>
                    <a:pt x="4480310" y="1845290"/>
                  </a:moveTo>
                  <a:lnTo>
                    <a:pt x="124460" y="1845290"/>
                  </a:lnTo>
                  <a:cubicBezTo>
                    <a:pt x="55880" y="1845290"/>
                    <a:pt x="0" y="1789410"/>
                    <a:pt x="0" y="17208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80310" y="0"/>
                  </a:lnTo>
                  <a:cubicBezTo>
                    <a:pt x="4548890" y="0"/>
                    <a:pt x="4604770" y="55880"/>
                    <a:pt x="4604770" y="124460"/>
                  </a:cubicBezTo>
                  <a:lnTo>
                    <a:pt x="4604770" y="1720830"/>
                  </a:lnTo>
                  <a:cubicBezTo>
                    <a:pt x="4604770" y="1789410"/>
                    <a:pt x="4548890" y="1845290"/>
                    <a:pt x="4480310" y="18452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82080" y="2233487"/>
            <a:ext cx="989410" cy="260334"/>
            <a:chOff x="0" y="0"/>
            <a:chExt cx="1319213" cy="34711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382080" y="2951020"/>
            <a:ext cx="14949887" cy="459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องค์ประกอบสุดท้ายของ Talos คือเครื่องมือการรายงานการถดถอย ทุกครั้งที่เช็คอินที่เก็บข้อมูล Firefox จะมีการเรียกใช้การทดสอบ Talos หลายครั้ง การทดสอบเหล่านี้จะอัปโหลดข้อมูลไปยัง Graph Server และสคริปต์อื่นจะใช้ข้อมูลจาก Graph Server และตรวจสอบว่ามีการถดถอยหรือไม่ หากพบการถดถอย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491787"/>
            <a:ext cx="10397538" cy="126660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696309" y="801559"/>
            <a:ext cx="6910589" cy="617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39"/>
              </a:lnSpc>
            </a:pPr>
            <a:r>
              <a:rPr lang="en-US" sz="3799">
                <a:solidFill>
                  <a:srgbClr val="FFFFFF"/>
                </a:solidFill>
                <a:latin typeface="Kanit" pitchFamily="2" charset="-34"/>
                <a:cs typeface="Kanit" pitchFamily="2" charset="-34"/>
              </a:rPr>
              <a:t>Overview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14203031" y="4943046"/>
            <a:ext cx="6002888" cy="294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8980" y="5143500"/>
            <a:ext cx="7733031" cy="2880367"/>
            <a:chOff x="0" y="0"/>
            <a:chExt cx="10310708" cy="384049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310708" cy="3840490"/>
              <a:chOff x="0" y="0"/>
              <a:chExt cx="3937933" cy="146678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937933" cy="1466785"/>
              </a:xfrm>
              <a:custGeom>
                <a:avLst/>
                <a:gdLst/>
                <a:ahLst/>
                <a:cxnLst/>
                <a:rect l="l" t="t" r="r" b="b"/>
                <a:pathLst>
                  <a:path w="3937933" h="1466785">
                    <a:moveTo>
                      <a:pt x="3813473" y="1466785"/>
                    </a:moveTo>
                    <a:lnTo>
                      <a:pt x="124460" y="1466785"/>
                    </a:lnTo>
                    <a:cubicBezTo>
                      <a:pt x="55880" y="1466785"/>
                      <a:pt x="0" y="1410905"/>
                      <a:pt x="0" y="134232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813473" y="0"/>
                    </a:lnTo>
                    <a:cubicBezTo>
                      <a:pt x="3882053" y="0"/>
                      <a:pt x="3937933" y="55880"/>
                      <a:pt x="3937933" y="124460"/>
                    </a:cubicBezTo>
                    <a:lnTo>
                      <a:pt x="3937933" y="1342325"/>
                    </a:lnTo>
                    <a:cubicBezTo>
                      <a:pt x="3937933" y="1410905"/>
                      <a:pt x="3882053" y="1466785"/>
                      <a:pt x="3813473" y="1466785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863717" y="1223754"/>
              <a:ext cx="9020060" cy="20261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>
                  <a:solidFill>
                    <a:srgbClr val="152544"/>
                  </a:solidFill>
                  <a:latin typeface="Kanit" pitchFamily="2" charset="-34"/>
                  <a:cs typeface="Kanit" pitchFamily="2" charset="-34"/>
                </a:rPr>
                <a:t>สคริปต์ได้เปรียบเทียบการเช็คอินแต่ละครั้งกับ Firefox กับค่าสำหรับการเช็คอินสามครั้งก่อนหน้าและสามครั้งหลังจากนั้น ซึ่งหมายความว่าผลลัพธ์ของ Talos สำหรับการเช็คอินของคุณอาจไม่สามารถใช้ได้เป็นเวลาหลายชั่วโมง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63717" y="465071"/>
              <a:ext cx="9020060" cy="518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152544"/>
                  </a:solidFill>
                  <a:latin typeface="Kanit" pitchFamily="2" charset="-34"/>
                  <a:cs typeface="Kanit" pitchFamily="2" charset="-34"/>
                </a:rPr>
                <a:t>To determine a regression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05637" y="2619325"/>
            <a:ext cx="7733031" cy="2118367"/>
            <a:chOff x="0" y="0"/>
            <a:chExt cx="10310708" cy="2824489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0310708" cy="2824489"/>
              <a:chOff x="0" y="0"/>
              <a:chExt cx="3937933" cy="107874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3937933" cy="1078747"/>
              </a:xfrm>
              <a:custGeom>
                <a:avLst/>
                <a:gdLst/>
                <a:ahLst/>
                <a:cxnLst/>
                <a:rect l="l" t="t" r="r" b="b"/>
                <a:pathLst>
                  <a:path w="3937933" h="1078747">
                    <a:moveTo>
                      <a:pt x="3813473" y="1078747"/>
                    </a:moveTo>
                    <a:lnTo>
                      <a:pt x="124460" y="1078747"/>
                    </a:lnTo>
                    <a:cubicBezTo>
                      <a:pt x="55880" y="1078747"/>
                      <a:pt x="0" y="1022867"/>
                      <a:pt x="0" y="95428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813473" y="0"/>
                    </a:lnTo>
                    <a:cubicBezTo>
                      <a:pt x="3882053" y="0"/>
                      <a:pt x="3937933" y="55880"/>
                      <a:pt x="3937933" y="124460"/>
                    </a:cubicBezTo>
                    <a:lnTo>
                      <a:pt x="3937933" y="954287"/>
                    </a:lnTo>
                    <a:cubicBezTo>
                      <a:pt x="3937933" y="1022867"/>
                      <a:pt x="3882053" y="1078747"/>
                      <a:pt x="3813473" y="1078747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863717" y="1223753"/>
              <a:ext cx="9020060" cy="10002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000">
                  <a:solidFill>
                    <a:srgbClr val="152544"/>
                  </a:solidFill>
                  <a:latin typeface="Kanit" pitchFamily="2" charset="-34"/>
                  <a:cs typeface="Kanit" pitchFamily="2" charset="-34"/>
                </a:rPr>
                <a:t>สคริปต์ที่เฝ้าดูข้อมูลที่เข้ามาทำให้เกิดสัญญาณรบกวนในการทดสอบมากเท่ากับการถดถอยที่เกิดขึ้นจริงและไม่สามารถเชื่อถือได้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863717" y="465071"/>
              <a:ext cx="9020060" cy="518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152544"/>
                  </a:solidFill>
                  <a:latin typeface="Kanit" pitchFamily="2" charset="-34"/>
                  <a:cs typeface="Kanit" pitchFamily="2" charset="-34"/>
                </a:rPr>
                <a:t>Noise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345675" y="2246986"/>
            <a:ext cx="7733031" cy="3627127"/>
            <a:chOff x="0" y="0"/>
            <a:chExt cx="10310708" cy="4836170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0310708" cy="4836170"/>
              <a:chOff x="0" y="0"/>
              <a:chExt cx="3937933" cy="184706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937933" cy="1847061"/>
              </a:xfrm>
              <a:custGeom>
                <a:avLst/>
                <a:gdLst/>
                <a:ahLst/>
                <a:cxnLst/>
                <a:rect l="l" t="t" r="r" b="b"/>
                <a:pathLst>
                  <a:path w="3937933" h="1847061">
                    <a:moveTo>
                      <a:pt x="3813473" y="1847061"/>
                    </a:moveTo>
                    <a:lnTo>
                      <a:pt x="124460" y="1847061"/>
                    </a:lnTo>
                    <a:cubicBezTo>
                      <a:pt x="55880" y="1847061"/>
                      <a:pt x="0" y="1791181"/>
                      <a:pt x="0" y="172260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813473" y="0"/>
                    </a:lnTo>
                    <a:cubicBezTo>
                      <a:pt x="3882053" y="0"/>
                      <a:pt x="3937933" y="55880"/>
                      <a:pt x="3937933" y="124460"/>
                    </a:cubicBezTo>
                    <a:lnTo>
                      <a:pt x="3937933" y="1722602"/>
                    </a:lnTo>
                    <a:cubicBezTo>
                      <a:pt x="3937933" y="1791182"/>
                      <a:pt x="3882053" y="1847061"/>
                      <a:pt x="3813473" y="1847061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863717" y="1224082"/>
              <a:ext cx="9020060" cy="3046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>
                  <a:solidFill>
                    <a:srgbClr val="152544"/>
                  </a:solidFill>
                  <a:latin typeface="Kanit" pitchFamily="2" charset="-34"/>
                  <a:cs typeface="Kanit" pitchFamily="2" charset="-34"/>
                </a:rPr>
                <a:t>-ข้อกำหนดที่เข้มงวดว่าข้อมูลขาเข้าทั้งหมดจะเชื่อมโยงกับแพลตฟอร์ม สาขา ประเภทการทดสอบ และการกำหนดค่าที่กำหนดไว้ก่อนหน้านี้ ซึ่งหมายความว่าการเพิ่มการทดสอบใหม่ทำได้ยากเนื่องจากต้องใช้คำสั่ง SQL กับฐานข้อมูลสำหรับการทดสอบใหม่แต่ละครั้ง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863717" y="484449"/>
              <a:ext cx="9020060" cy="518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152544"/>
                  </a:solidFill>
                  <a:latin typeface="Kanit" pitchFamily="2" charset="-34"/>
                  <a:cs typeface="Kanit" pitchFamily="2" charset="-34"/>
                </a:rPr>
                <a:t>Graph Server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345675" y="6083664"/>
            <a:ext cx="7733031" cy="3169927"/>
            <a:chOff x="0" y="0"/>
            <a:chExt cx="10310708" cy="422657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0310708" cy="4226570"/>
              <a:chOff x="0" y="0"/>
              <a:chExt cx="3937933" cy="1614239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3937933" cy="1614239"/>
              </a:xfrm>
              <a:custGeom>
                <a:avLst/>
                <a:gdLst/>
                <a:ahLst/>
                <a:cxnLst/>
                <a:rect l="l" t="t" r="r" b="b"/>
                <a:pathLst>
                  <a:path w="3937933" h="1614239">
                    <a:moveTo>
                      <a:pt x="3813473" y="1614239"/>
                    </a:moveTo>
                    <a:lnTo>
                      <a:pt x="124460" y="1614239"/>
                    </a:lnTo>
                    <a:cubicBezTo>
                      <a:pt x="55880" y="1614239"/>
                      <a:pt x="0" y="1558359"/>
                      <a:pt x="0" y="148977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813473" y="0"/>
                    </a:lnTo>
                    <a:cubicBezTo>
                      <a:pt x="3882053" y="0"/>
                      <a:pt x="3937933" y="55880"/>
                      <a:pt x="3937933" y="124460"/>
                    </a:cubicBezTo>
                    <a:lnTo>
                      <a:pt x="3937933" y="1489779"/>
                    </a:lnTo>
                    <a:cubicBezTo>
                      <a:pt x="3937933" y="1558359"/>
                      <a:pt x="3882053" y="1614239"/>
                      <a:pt x="3813473" y="1614239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863717" y="1262950"/>
              <a:ext cx="9020060" cy="2431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>
                  <a:solidFill>
                    <a:srgbClr val="152544"/>
                  </a:solidFill>
                  <a:latin typeface="Kanit" pitchFamily="2" charset="-34"/>
                  <a:cs typeface="Kanit" pitchFamily="2" charset="-34"/>
                </a:rPr>
                <a:t>นั้นใช้งานได้ยากโดย Talos เนื่องจากต้องใช้ข้อกำหนดทั่วไปที่จริงจังเกินไป มีขั้นตอน "กำหนดค่า" เพื่อสร้างสคริปต์การกำหนดค่าที่จะใช้เพื่อเรียกใช้การทดสอบในขั้นตอนต่อไป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863717" y="523316"/>
              <a:ext cx="9020060" cy="518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152544"/>
                  </a:solidFill>
                  <a:latin typeface="Kanit" pitchFamily="2" charset="-34"/>
                  <a:cs typeface="Kanit" pitchFamily="2" charset="-34"/>
                </a:rPr>
                <a:t>Talos 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818035" y="894436"/>
            <a:ext cx="16441265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>
                <a:solidFill>
                  <a:srgbClr val="FFFFFF"/>
                </a:solidFill>
                <a:latin typeface="Kanit" pitchFamily="2" charset="-34"/>
                <a:cs typeface="Kanit" pitchFamily="2" charset="-34"/>
              </a:rPr>
              <a:t>Mozilla ได้เพิ่มแพลตฟอร์ม ผลิตภัณฑ์ และการทดสอบใหม่ๆ ด้วยการกำกับดูแลระบบทั้งหมดเพียงเล็กน้อยในฐานะโซลูชันแบบครบวงจร Talos ต้องการทำงานเข้มงวด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264617" y="3296467"/>
            <a:ext cx="764083" cy="764083"/>
            <a:chOff x="0" y="0"/>
            <a:chExt cx="1018777" cy="1018777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1018777" cy="1018777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206597" y="195637"/>
              <a:ext cx="605582" cy="619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63"/>
                </a:lnSpc>
                <a:spcBef>
                  <a:spcPct val="0"/>
                </a:spcBef>
              </a:pPr>
              <a:r>
                <a:rPr lang="en-US" sz="2818">
                  <a:solidFill>
                    <a:srgbClr val="FFFFFF"/>
                  </a:solidFill>
                  <a:latin typeface="Kanit" pitchFamily="2" charset="-34"/>
                  <a:cs typeface="Kanit" pitchFamily="2" charset="-34"/>
                </a:rPr>
                <a:t>1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264617" y="6201642"/>
            <a:ext cx="764083" cy="764083"/>
            <a:chOff x="0" y="0"/>
            <a:chExt cx="1018777" cy="1018777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018777" cy="1018777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206597" y="195637"/>
              <a:ext cx="605582" cy="619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63"/>
                </a:lnSpc>
                <a:spcBef>
                  <a:spcPct val="0"/>
                </a:spcBef>
              </a:pPr>
              <a:r>
                <a:rPr lang="en-US" sz="2818" u="none">
                  <a:solidFill>
                    <a:srgbClr val="FFFFFF"/>
                  </a:solidFill>
                  <a:latin typeface="Kanit" pitchFamily="2" charset="-34"/>
                  <a:cs typeface="Kanit" pitchFamily="2" charset="-34"/>
                </a:rPr>
                <a:t>2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314892" y="3296467"/>
            <a:ext cx="764083" cy="764083"/>
            <a:chOff x="0" y="0"/>
            <a:chExt cx="1018777" cy="1018777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018777" cy="1018777"/>
              <a:chOff x="0" y="0"/>
              <a:chExt cx="6350000" cy="63500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sp>
          <p:nvSpPr>
            <p:cNvPr id="34" name="TextBox 34"/>
            <p:cNvSpPr txBox="1"/>
            <p:nvPr/>
          </p:nvSpPr>
          <p:spPr>
            <a:xfrm>
              <a:off x="206597" y="195637"/>
              <a:ext cx="605582" cy="619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63"/>
                </a:lnSpc>
                <a:spcBef>
                  <a:spcPct val="0"/>
                </a:spcBef>
              </a:pPr>
              <a:r>
                <a:rPr lang="en-US" sz="2818" u="none">
                  <a:solidFill>
                    <a:srgbClr val="FFFFFF"/>
                  </a:solidFill>
                  <a:latin typeface="Kanit" pitchFamily="2" charset="-34"/>
                  <a:cs typeface="Kanit" pitchFamily="2" charset="-34"/>
                </a:rPr>
                <a:t>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9144000" y="7286586"/>
            <a:ext cx="764083" cy="764083"/>
            <a:chOff x="0" y="0"/>
            <a:chExt cx="1018777" cy="1018777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1018777" cy="1018777"/>
              <a:chOff x="0" y="0"/>
              <a:chExt cx="6350000" cy="63500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sp>
          <p:nvSpPr>
            <p:cNvPr id="38" name="TextBox 38"/>
            <p:cNvSpPr txBox="1"/>
            <p:nvPr/>
          </p:nvSpPr>
          <p:spPr>
            <a:xfrm>
              <a:off x="206597" y="195637"/>
              <a:ext cx="605582" cy="619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63"/>
                </a:lnSpc>
                <a:spcBef>
                  <a:spcPct val="0"/>
                </a:spcBef>
              </a:pPr>
              <a:r>
                <a:rPr lang="en-US" sz="2818" u="none">
                  <a:solidFill>
                    <a:srgbClr val="FFFFFF"/>
                  </a:solidFill>
                  <a:latin typeface="Kanit" pitchFamily="2" charset="-34"/>
                  <a:cs typeface="Kanit" pitchFamily="2" charset="-34"/>
                </a:rPr>
                <a:t>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744087" y="1320622"/>
            <a:ext cx="10799825" cy="757951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4175114" y="1775179"/>
            <a:ext cx="989410" cy="260334"/>
            <a:chOff x="0" y="0"/>
            <a:chExt cx="1319213" cy="34711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5703314" y="1775179"/>
            <a:ext cx="6881371" cy="6881371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5715000" y="6350000"/>
                  </a:moveTo>
                  <a:lnTo>
                    <a:pt x="635000" y="6350000"/>
                  </a:lnTo>
                  <a:cubicBezTo>
                    <a:pt x="284480" y="6350000"/>
                    <a:pt x="0" y="6065520"/>
                    <a:pt x="0" y="5715000"/>
                  </a:cubicBez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5715000"/>
                  </a:lnTo>
                  <a:cubicBezTo>
                    <a:pt x="6350000" y="6065520"/>
                    <a:pt x="6065520" y="6350000"/>
                    <a:pt x="5715000" y="6350000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5715000"/>
                  </a:lnTo>
                  <a:cubicBezTo>
                    <a:pt x="6330950" y="6054090"/>
                    <a:pt x="6054090" y="6330950"/>
                    <a:pt x="5715000" y="6330950"/>
                  </a:cubicBezTo>
                  <a:lnTo>
                    <a:pt x="635000" y="6330950"/>
                  </a:lnTo>
                  <a:cubicBezTo>
                    <a:pt x="295910" y="6330950"/>
                    <a:pt x="19050" y="6054090"/>
                    <a:pt x="19050" y="571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5715000"/>
                  </a:lnTo>
                  <a:cubicBezTo>
                    <a:pt x="0" y="6065520"/>
                    <a:pt x="284480" y="6350000"/>
                    <a:pt x="635000" y="6350000"/>
                  </a:cubicBezTo>
                  <a:lnTo>
                    <a:pt x="5715000" y="6350000"/>
                  </a:lnTo>
                  <a:cubicBezTo>
                    <a:pt x="6065520" y="6350000"/>
                    <a:pt x="6350000" y="6065520"/>
                    <a:pt x="6350000" y="571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7DC2DF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164524" y="8844970"/>
            <a:ext cx="8099646" cy="986684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6727085" y="8946832"/>
            <a:ext cx="4590186" cy="617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39"/>
              </a:lnSpc>
            </a:pPr>
            <a:r>
              <a:rPr lang="en-US" sz="3799" dirty="0">
                <a:solidFill>
                  <a:srgbClr val="FFFFFF"/>
                </a:solidFill>
                <a:latin typeface="Kanit" pitchFamily="2" charset="-34"/>
                <a:cs typeface="Kanit" pitchFamily="2" charset="-34"/>
              </a:rPr>
              <a:t>Talos architecture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929846"/>
            <a:ext cx="15773756" cy="6321087"/>
            <a:chOff x="0" y="0"/>
            <a:chExt cx="4604770" cy="18452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4770" cy="1845290"/>
            </a:xfrm>
            <a:custGeom>
              <a:avLst/>
              <a:gdLst/>
              <a:ahLst/>
              <a:cxnLst/>
              <a:rect l="l" t="t" r="r" b="b"/>
              <a:pathLst>
                <a:path w="4604770" h="1845290">
                  <a:moveTo>
                    <a:pt x="4480310" y="1845290"/>
                  </a:moveTo>
                  <a:lnTo>
                    <a:pt x="124460" y="1845290"/>
                  </a:lnTo>
                  <a:cubicBezTo>
                    <a:pt x="55880" y="1845290"/>
                    <a:pt x="0" y="1789410"/>
                    <a:pt x="0" y="17208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80310" y="0"/>
                  </a:lnTo>
                  <a:cubicBezTo>
                    <a:pt x="4548890" y="0"/>
                    <a:pt x="4604770" y="55880"/>
                    <a:pt x="4604770" y="124460"/>
                  </a:cubicBezTo>
                  <a:lnTo>
                    <a:pt x="4604770" y="1720830"/>
                  </a:lnTo>
                  <a:cubicBezTo>
                    <a:pt x="4604770" y="1789410"/>
                    <a:pt x="4548890" y="1845290"/>
                    <a:pt x="4480310" y="18452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82080" y="2233487"/>
            <a:ext cx="989410" cy="260334"/>
            <a:chOff x="0" y="0"/>
            <a:chExt cx="1319213" cy="34711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382080" y="2951020"/>
            <a:ext cx="14949887" cy="459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จากงานและความสนใจของพวกเขา เราเริ่มจัดทำแผนเพื่อขจัดหรือลดเสียงรบกวนในการทดสอบ Talos เรารวบรวมแฮ็กเกอร์เพื่อควบคุมตัวเอง นักพัฒนาเว็บเพื่ออัปเดต Graph Server และนักสถิติเพื่อกำหนดวิธีที่เหมาะสมที่สุดในการทดสอบแต่ละครั้งเพื่อให้ได้ผลลัพธ์ที่คาดการณ์ได้โดยมีสัญญาณรบกวนน้อยที่สุด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491787"/>
            <a:ext cx="10397538" cy="126660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696309" y="801559"/>
            <a:ext cx="6910589" cy="617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39"/>
              </a:lnSpc>
            </a:pPr>
            <a:r>
              <a:rPr lang="en-US" sz="3799">
                <a:solidFill>
                  <a:srgbClr val="FFFFFF"/>
                </a:solidFill>
                <a:latin typeface="Kanit" pitchFamily="2" charset="-34"/>
                <a:cs typeface="Kanit" pitchFamily="2" charset="-34"/>
              </a:rPr>
              <a:t>Overview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14203031" y="4943046"/>
            <a:ext cx="6002888" cy="294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929846"/>
            <a:ext cx="15773756" cy="5470273"/>
            <a:chOff x="0" y="0"/>
            <a:chExt cx="4604770" cy="15969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4770" cy="1596915"/>
            </a:xfrm>
            <a:custGeom>
              <a:avLst/>
              <a:gdLst/>
              <a:ahLst/>
              <a:cxnLst/>
              <a:rect l="l" t="t" r="r" b="b"/>
              <a:pathLst>
                <a:path w="4604770" h="1596915">
                  <a:moveTo>
                    <a:pt x="4480310" y="1596915"/>
                  </a:moveTo>
                  <a:lnTo>
                    <a:pt x="124460" y="1596915"/>
                  </a:lnTo>
                  <a:cubicBezTo>
                    <a:pt x="55880" y="1596915"/>
                    <a:pt x="0" y="1541035"/>
                    <a:pt x="0" y="14724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80310" y="0"/>
                  </a:lnTo>
                  <a:cubicBezTo>
                    <a:pt x="4548890" y="0"/>
                    <a:pt x="4604770" y="55880"/>
                    <a:pt x="4604770" y="124460"/>
                  </a:cubicBezTo>
                  <a:lnTo>
                    <a:pt x="4604770" y="1472455"/>
                  </a:lnTo>
                  <a:cubicBezTo>
                    <a:pt x="4604770" y="1541035"/>
                    <a:pt x="4548890" y="1596915"/>
                    <a:pt x="4480310" y="159691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37197" y="2092204"/>
            <a:ext cx="989410" cy="260334"/>
            <a:chOff x="0" y="0"/>
            <a:chExt cx="1319213" cy="34711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6028377" y="826348"/>
            <a:ext cx="11881010" cy="1265855"/>
            <a:chOff x="0" y="0"/>
            <a:chExt cx="15841347" cy="1687807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5841347" cy="1687807"/>
              <a:chOff x="0" y="0"/>
              <a:chExt cx="11021326" cy="1174261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22596" cy="1174261"/>
              </a:xfrm>
              <a:custGeom>
                <a:avLst/>
                <a:gdLst/>
                <a:ahLst/>
                <a:cxnLst/>
                <a:rect l="l" t="t" r="r" b="b"/>
                <a:pathLst>
                  <a:path w="11022596" h="1174261">
                    <a:moveTo>
                      <a:pt x="10468876" y="1174261"/>
                    </a:moveTo>
                    <a:lnTo>
                      <a:pt x="553720" y="1174261"/>
                    </a:lnTo>
                    <a:cubicBezTo>
                      <a:pt x="247650" y="1174261"/>
                      <a:pt x="0" y="911376"/>
                      <a:pt x="0" y="587811"/>
                    </a:cubicBezTo>
                    <a:cubicBezTo>
                      <a:pt x="0" y="262897"/>
                      <a:pt x="247650" y="0"/>
                      <a:pt x="553720" y="0"/>
                    </a:cubicBezTo>
                    <a:lnTo>
                      <a:pt x="10468876" y="0"/>
                    </a:lnTo>
                    <a:cubicBezTo>
                      <a:pt x="10774946" y="0"/>
                      <a:pt x="11022596" y="262897"/>
                      <a:pt x="11022596" y="587811"/>
                    </a:cubicBezTo>
                    <a:cubicBezTo>
                      <a:pt x="11021326" y="911376"/>
                      <a:pt x="10773676" y="1174261"/>
                      <a:pt x="10468876" y="1174261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1760037" y="528368"/>
              <a:ext cx="12321271" cy="680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9"/>
                </a:lnSpc>
              </a:pPr>
              <a:r>
                <a:rPr lang="en-US" sz="3518">
                  <a:solidFill>
                    <a:srgbClr val="FFFFFF"/>
                  </a:solidFill>
                  <a:latin typeface="Kanit" pitchFamily="2" charset="-34"/>
                  <a:cs typeface="Kanit" pitchFamily="2" charset="-34"/>
                </a:rPr>
                <a:t>Understanding What You Are Measuring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335166" y="2585357"/>
            <a:ext cx="11617669" cy="4247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en-US" sz="5000">
                <a:solidFill>
                  <a:srgbClr val="152544"/>
                </a:solidFill>
                <a:latin typeface="Kanit" pitchFamily="2" charset="-34"/>
                <a:cs typeface="Kanit" pitchFamily="2" charset="-34"/>
              </a:rPr>
              <a:t>การทดสอบหนึ่งโดยเฉพาะ เรารู้ว่าการทดสอบนี้นำเว็บไซต์ 100 อันดับแรกที่มีการสแนปชอตในเวลาและโหลดทีละหน้า โดยทำซ้ำ 10 ครั้ง Talos โหลดหน้าเว็บ รอเหตุการณ์ mozAfterPaint จากนั้นบันทึกเวลาตั้งแต่โหลดหน้าจนถึงรับกิจกรรมนี้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1556</Words>
  <Application>Microsoft Office PowerPoint</Application>
  <PresentationFormat>กำหนดเอง</PresentationFormat>
  <Paragraphs>74</Paragraphs>
  <Slides>23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23</vt:i4>
      </vt:variant>
    </vt:vector>
  </HeadingPairs>
  <TitlesOfParts>
    <vt:vector size="27" baseType="lpstr">
      <vt:lpstr>Kanit</vt:lpstr>
      <vt:lpstr>Calibri</vt:lpstr>
      <vt:lpstr>Arial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Digitalism Basic Simple Presentation</dc:title>
  <cp:lastModifiedBy>JIRAYUT BANDIT</cp:lastModifiedBy>
  <cp:revision>3</cp:revision>
  <dcterms:created xsi:type="dcterms:W3CDTF">2006-08-16T00:00:00Z</dcterms:created>
  <dcterms:modified xsi:type="dcterms:W3CDTF">2022-10-19T16:47:29Z</dcterms:modified>
  <dc:identifier>DAFPftHbMcY</dc:identifier>
</cp:coreProperties>
</file>