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3" r:id="rId3"/>
    <p:sldId id="292" r:id="rId4"/>
    <p:sldId id="282" r:id="rId5"/>
    <p:sldId id="283" r:id="rId6"/>
    <p:sldId id="284" r:id="rId7"/>
    <p:sldId id="290" r:id="rId8"/>
    <p:sldId id="294" r:id="rId9"/>
    <p:sldId id="299" r:id="rId10"/>
    <p:sldId id="297" r:id="rId11"/>
    <p:sldId id="302" r:id="rId12"/>
    <p:sldId id="295" r:id="rId13"/>
    <p:sldId id="298" r:id="rId14"/>
    <p:sldId id="303" r:id="rId15"/>
    <p:sldId id="300" r:id="rId16"/>
    <p:sldId id="301" r:id="rId17"/>
    <p:sldId id="260" r:id="rId18"/>
  </p:sldIdLst>
  <p:sldSz cx="9144000" cy="6858000" type="screen4x3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70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93423"/>
  </p:normalViewPr>
  <p:slideViewPr>
    <p:cSldViewPr>
      <p:cViewPr varScale="1">
        <p:scale>
          <a:sx n="114" d="100"/>
          <a:sy n="114" d="100"/>
        </p:scale>
        <p:origin x="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65894-A843-4DCA-A2BE-F14C3B4B7F99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D83C-684D-4741-AACE-5C175E70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0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2AEE-FB35-4CED-9D84-A229A62C5EB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93F-59B8-422E-8806-0233AC5D3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2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9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2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11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11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11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9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3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1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9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6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-11113" y="737395"/>
            <a:ext cx="9155113" cy="1039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" name="Picture 9" descr="background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7650" cy="73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" y="162097"/>
            <a:ext cx="6003447" cy="434975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70000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9952" y="6492875"/>
            <a:ext cx="689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AE48-424B-4728-9C41-D49A4DA46172}" type="slidenum">
              <a:rPr lang="zh-CN" altLang="en-US" smtClean="0"/>
              <a:pPr/>
              <a:t>‹#›</a:t>
            </a:fld>
            <a:r>
              <a:rPr lang="en-US" altLang="zh-CN" dirty="0" smtClean="0"/>
              <a:t>/29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7557"/>
            <a:ext cx="203568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29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8376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/>
              <a:t>Computer System </a:t>
            </a:r>
            <a:r>
              <a:rPr lang="en-US" sz="4400" b="0" dirty="0" smtClean="0"/>
              <a:t>Engineering</a:t>
            </a:r>
          </a:p>
          <a:p>
            <a:pPr algn="ctr"/>
            <a:endParaRPr lang="en-US" sz="4400" b="0" dirty="0" smtClean="0"/>
          </a:p>
          <a:p>
            <a:pPr algn="ctr"/>
            <a:r>
              <a:rPr lang="en-US" sz="4400" b="0" dirty="0" smtClean="0"/>
              <a:t>Lab3: Banker’s Algorithm</a:t>
            </a:r>
            <a:endParaRPr lang="en-US" sz="4400" b="0" dirty="0"/>
          </a:p>
        </p:txBody>
      </p:sp>
      <p:sp>
        <p:nvSpPr>
          <p:cNvPr id="3" name="Rectangle 2"/>
          <p:cNvSpPr/>
          <p:nvPr/>
        </p:nvSpPr>
        <p:spPr>
          <a:xfrm>
            <a:off x="395536" y="55695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Contact:</a:t>
            </a:r>
            <a:endParaRPr lang="en-US" dirty="0"/>
          </a:p>
          <a:p>
            <a:r>
              <a:rPr lang="en-US" dirty="0" err="1" smtClean="0"/>
              <a:t>shuailong_liang@mymail.sutd.edu.sg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88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(Java)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89650" y="1268760"/>
            <a:ext cx="3779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Test code for question 1: (already provided </a:t>
            </a:r>
            <a:r>
              <a:rPr lang="en-US" altLang="zh-CN" sz="2800" dirty="0"/>
              <a:t>in </a:t>
            </a:r>
            <a:r>
              <a:rPr lang="en-US" altLang="zh-CN" sz="2800" dirty="0" smtClean="0">
                <a:solidFill>
                  <a:srgbClr val="C00000"/>
                </a:solidFill>
              </a:rPr>
              <a:t>TestBankQ1.java</a:t>
            </a:r>
            <a:r>
              <a:rPr lang="en-US" altLang="zh-CN" sz="2800" dirty="0"/>
              <a:t>)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74" b="1"/>
          <a:stretch/>
        </p:blipFill>
        <p:spPr>
          <a:xfrm>
            <a:off x="4509130" y="852614"/>
            <a:ext cx="4104456" cy="602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(Java)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67347" y="1460508"/>
            <a:ext cx="3779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Test result for question 1: </a:t>
            </a:r>
            <a:endParaRPr lang="en-US" altLang="zh-CN" sz="2800" dirty="0"/>
          </a:p>
          <a:p>
            <a:r>
              <a:rPr lang="en-US" altLang="zh-CN" sz="2800" dirty="0" smtClean="0"/>
              <a:t>(as example)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0"/>
            <a:ext cx="2267744" cy="67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68753" y="1052736"/>
            <a:ext cx="792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 need to implement following functions:</a:t>
            </a:r>
            <a:endParaRPr lang="en-SG" altLang="zh-CN" sz="2800" dirty="0" smtClean="0"/>
          </a:p>
          <a:p>
            <a:endParaRPr lang="en-SG" altLang="zh-CN" b="1" dirty="0">
              <a:solidFill>
                <a:srgbClr val="7F0055"/>
              </a:solidFill>
              <a:latin typeface="Courier New" charset="0"/>
              <a:ea typeface="ＭＳ 明朝" charset="-128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265" y="1852955"/>
            <a:ext cx="78843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void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InitBank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resources[],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resourcesNumber</a:t>
            </a:r>
            <a:r>
              <a:rPr lang="en-US" sz="1400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customerNumber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initialize available and customer number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addCustomer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customerId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maximumDemand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[]);</a:t>
            </a:r>
            <a:endParaRPr lang="en-US" sz="1400" dirty="0" smtClean="0">
              <a:latin typeface="Courier New" charset="0"/>
              <a:ea typeface="ＭＳ 明朝" charset="-128"/>
              <a:cs typeface="Times New Roman" charset="0"/>
            </a:endParaRP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add a customer, with ID of customer and maximum demand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showState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();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Output system status, available/maximum/allocation/need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nt</a:t>
            </a:r>
            <a:r>
              <a:rPr lang="en-US" sz="1400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requestResources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customerId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request[]);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Request resources, print error message if it’s denied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releaseResources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customerId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release[]);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Release resources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015" y="5465576"/>
            <a:ext cx="503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refer to starting code for detail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65096" y="1124744"/>
            <a:ext cx="2267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code for question 1: (already provided </a:t>
            </a:r>
            <a:r>
              <a:rPr lang="en-US" altLang="zh-CN" dirty="0"/>
              <a:t>in </a:t>
            </a:r>
            <a:r>
              <a:rPr lang="en-US" altLang="zh-CN" dirty="0" err="1">
                <a:solidFill>
                  <a:srgbClr val="C00000"/>
                </a:solidFill>
              </a:rPr>
              <a:t>Banker_starting_Code.c</a:t>
            </a:r>
            <a:r>
              <a:rPr lang="en-US" altLang="zh-CN" dirty="0"/>
              <a:t>)</a:t>
            </a:r>
            <a:endParaRPr lang="en-SG" altLang="zh-CN" dirty="0" smtClean="0"/>
          </a:p>
          <a:p>
            <a:endParaRPr lang="en-SG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750" b="2750"/>
          <a:stretch/>
        </p:blipFill>
        <p:spPr>
          <a:xfrm>
            <a:off x="2647575" y="633288"/>
            <a:ext cx="6496425" cy="62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29208" y="1124744"/>
            <a:ext cx="4499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Test result for question 1: </a:t>
            </a:r>
            <a:endParaRPr lang="en-US" altLang="zh-CN" sz="2800" dirty="0"/>
          </a:p>
          <a:p>
            <a:r>
              <a:rPr lang="en-US" altLang="zh-CN" sz="2800" dirty="0" smtClean="0"/>
              <a:t>(as example, same with Java version)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0"/>
            <a:ext cx="2267744" cy="67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Q2-Safety check (Java)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68753" y="1196752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 need to implement </a:t>
            </a:r>
            <a:r>
              <a:rPr lang="en-US" altLang="zh-CN" sz="2800" dirty="0" err="1" smtClean="0"/>
              <a:t>checkSafe</a:t>
            </a:r>
            <a:r>
              <a:rPr lang="en-US" altLang="zh-CN" sz="2800" dirty="0" smtClean="0"/>
              <a:t>() functions: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sp>
        <p:nvSpPr>
          <p:cNvPr id="2" name="Rectangle 1"/>
          <p:cNvSpPr/>
          <p:nvPr/>
        </p:nvSpPr>
        <p:spPr>
          <a:xfrm>
            <a:off x="368753" y="1988840"/>
            <a:ext cx="955856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checkSafe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customerNumber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[] request);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//Check if system grants the request, new state is safe or not</a:t>
            </a:r>
          </a:p>
          <a:p>
            <a:pPr>
              <a:spcAft>
                <a:spcPts val="0"/>
              </a:spcAft>
            </a:pPr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You also need to check safety before grant new </a:t>
            </a:r>
            <a:r>
              <a:rPr lang="en-US" sz="2000" dirty="0" smtClean="0"/>
              <a:t>request: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requestResources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customerNumber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[] request);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Request resources,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add safety check process, print error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 message if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it’s denied</a:t>
            </a:r>
          </a:p>
          <a:p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1955" y="6464340"/>
            <a:ext cx="503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refer to starting code for detail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Q2-Safety check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75618" y="1171913"/>
            <a:ext cx="792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 need to implement </a:t>
            </a:r>
            <a:r>
              <a:rPr lang="en-US" altLang="zh-CN" sz="2800" dirty="0" err="1" smtClean="0"/>
              <a:t>checkSafe</a:t>
            </a:r>
            <a:r>
              <a:rPr lang="en-US" altLang="zh-CN" sz="2800" dirty="0" smtClean="0"/>
              <a:t>() functions:</a:t>
            </a:r>
            <a:endParaRPr lang="en-SG" altLang="zh-CN" sz="2800" dirty="0" smtClean="0"/>
          </a:p>
          <a:p>
            <a:endParaRPr lang="en-SG" altLang="zh-CN" dirty="0">
              <a:solidFill>
                <a:srgbClr val="000000"/>
              </a:solidFill>
              <a:latin typeface="Courier New" charset="0"/>
              <a:ea typeface="ＭＳ 明朝" charset="-128"/>
              <a:cs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413" y="2021336"/>
            <a:ext cx="9558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checkSafe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customerId</a:t>
            </a:r>
            <a:r>
              <a:rPr lang="en-US" dirty="0"/>
              <a:t>, </a:t>
            </a:r>
            <a:r>
              <a:rPr lang="en-US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request[]);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//Check if system grants the request, new state is safe or not</a:t>
            </a:r>
          </a:p>
          <a:p>
            <a:pPr>
              <a:spcAft>
                <a:spcPts val="0"/>
              </a:spcAft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800" dirty="0"/>
          </a:p>
          <a:p>
            <a:pPr>
              <a:spcAft>
                <a:spcPts val="0"/>
              </a:spcAft>
            </a:pPr>
            <a:r>
              <a:rPr lang="en-US" sz="2800" dirty="0"/>
              <a:t>You also need to check safety before grant new </a:t>
            </a:r>
            <a:r>
              <a:rPr lang="en-US" sz="2800" dirty="0" smtClean="0"/>
              <a:t>request:</a:t>
            </a:r>
            <a:endParaRPr lang="en-US" sz="2800" dirty="0"/>
          </a:p>
          <a:p>
            <a:pPr>
              <a:spcAft>
                <a:spcPts val="0"/>
              </a:spcAft>
            </a:pPr>
            <a:endParaRPr lang="en-US" b="1" dirty="0" smtClean="0">
              <a:solidFill>
                <a:srgbClr val="7F0055"/>
              </a:solidFill>
              <a:latin typeface="Courier New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b="1" dirty="0" smtClean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requestResources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request[]);</a:t>
            </a:r>
            <a:endParaRPr lang="en-US" sz="28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Request resources,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add safety check process, print error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 message if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it’s denied</a:t>
            </a:r>
          </a:p>
          <a:p>
            <a:endParaRPr lang="en-US" sz="2800" dirty="0">
              <a:latin typeface="Calibri" charset="0"/>
              <a:ea typeface="ＭＳ 明朝" charset="-128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53" y="5688266"/>
            <a:ext cx="503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refer to starting code for detail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Requirement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524136" y="1547014"/>
            <a:ext cx="792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SG" sz="2800" dirty="0"/>
              <a:t>Put your result screenshots and analysis in a </a:t>
            </a:r>
            <a:r>
              <a:rPr lang="en-SG" sz="2800" dirty="0" smtClean="0"/>
              <a:t>pdf </a:t>
            </a:r>
            <a:r>
              <a:rPr lang="en-SG" sz="2800" dirty="0"/>
              <a:t>file. Your submission should contain: one </a:t>
            </a:r>
            <a:r>
              <a:rPr lang="en-SG" sz="2800" dirty="0" smtClean="0"/>
              <a:t>pdf </a:t>
            </a:r>
            <a:r>
              <a:rPr lang="en-SG" sz="2800" dirty="0"/>
              <a:t>report; source </a:t>
            </a:r>
            <a:r>
              <a:rPr lang="en-SG" sz="2800" dirty="0" smtClean="0"/>
              <a:t>code</a:t>
            </a:r>
            <a:r>
              <a:rPr lang="en-US" altLang="zh-CN" sz="2800" dirty="0" smtClean="0"/>
              <a:t>.</a:t>
            </a:r>
            <a:r>
              <a:rPr lang="en-SG" sz="2800" dirty="0" smtClean="0"/>
              <a:t> Please </a:t>
            </a:r>
            <a:r>
              <a:rPr lang="en-SG" sz="2800" dirty="0"/>
              <a:t>submit </a:t>
            </a:r>
            <a:r>
              <a:rPr lang="en-US" altLang="zh-CN" sz="2800" dirty="0" smtClean="0"/>
              <a:t>them</a:t>
            </a:r>
            <a:r>
              <a:rPr lang="zh-CN" altLang="en-US" sz="2800" dirty="0" smtClean="0"/>
              <a:t> </a:t>
            </a:r>
            <a:r>
              <a:rPr lang="en-SG" sz="2800" dirty="0" smtClean="0">
                <a:solidFill>
                  <a:srgbClr val="C00000"/>
                </a:solidFill>
              </a:rPr>
              <a:t>before</a:t>
            </a:r>
            <a:r>
              <a:rPr lang="en-SG" sz="2800" dirty="0" smtClean="0"/>
              <a:t> </a:t>
            </a:r>
            <a:r>
              <a:rPr lang="en-SG" sz="2800" dirty="0">
                <a:solidFill>
                  <a:srgbClr val="C00000"/>
                </a:solidFill>
              </a:rPr>
              <a:t>11:59 PM, </a:t>
            </a:r>
            <a:r>
              <a:rPr lang="en-SG" sz="2800" dirty="0" smtClean="0">
                <a:solidFill>
                  <a:srgbClr val="C00000"/>
                </a:solidFill>
              </a:rPr>
              <a:t>1</a:t>
            </a:r>
            <a:r>
              <a:rPr lang="en-SG" sz="2800" baseline="30000" dirty="0" smtClean="0">
                <a:solidFill>
                  <a:srgbClr val="C00000"/>
                </a:solidFill>
              </a:rPr>
              <a:t>st</a:t>
            </a:r>
            <a:r>
              <a:rPr lang="en-SG" sz="2800" dirty="0" smtClean="0">
                <a:solidFill>
                  <a:srgbClr val="C00000"/>
                </a:solidFill>
              </a:rPr>
              <a:t>  March</a:t>
            </a:r>
            <a:r>
              <a:rPr lang="en-SG" sz="2800" dirty="0" smtClean="0"/>
              <a:t>, 2017.</a:t>
            </a:r>
            <a:endParaRPr lang="en-US" sz="2800" dirty="0"/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pPr marL="457200" indent="-457200">
              <a:buFont typeface="Wingdings 2"/>
              <a:buChar char=""/>
            </a:pPr>
            <a:r>
              <a:rPr lang="en-SG" altLang="zh-CN" sz="2800" dirty="0" smtClean="0"/>
              <a:t>Good luck!</a:t>
            </a:r>
          </a:p>
          <a:p>
            <a:pPr marL="457200" indent="-457200">
              <a:buFont typeface="Wingdings 2"/>
              <a:buChar char=""/>
            </a:pPr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171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Objectives</a:t>
            </a:r>
            <a:endParaRPr lang="zh-CN" altLang="en-US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1541959"/>
            <a:ext cx="76951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US" altLang="zh-CN" sz="2800" dirty="0" smtClean="0"/>
              <a:t>Understand deadlock and implement Banker’s algorithm</a:t>
            </a:r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zh-CN" altLang="en-US" sz="2000" dirty="0" smtClean="0">
              <a:solidFill>
                <a:srgbClr val="0432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61" y="2526845"/>
            <a:ext cx="4854798" cy="3608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932" y="6185098"/>
            <a:ext cx="669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Picture </a:t>
            </a:r>
            <a:r>
              <a:rPr lang="en-US" sz="1400" dirty="0"/>
              <a:t>from: http://career.guru99.com/top-50-operating-system-interview-questions/</a:t>
            </a:r>
          </a:p>
        </p:txBody>
      </p:sp>
    </p:spTree>
    <p:extLst>
      <p:ext uri="{BB962C8B-B14F-4D97-AF65-F5344CB8AC3E}">
        <p14:creationId xmlns:p14="http://schemas.microsoft.com/office/powerpoint/2010/main" val="2273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75655" cy="434975"/>
          </a:xfrm>
        </p:spPr>
        <p:txBody>
          <a:bodyPr/>
          <a:lstStyle/>
          <a:p>
            <a:r>
              <a:rPr lang="en-US" altLang="zh-CN" b="0" dirty="0"/>
              <a:t>Deadlock and Banker’s algorithm </a:t>
            </a:r>
            <a:endParaRPr lang="zh-CN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544724" y="1916832"/>
            <a:ext cx="8568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800" dirty="0"/>
              <a:t>Reference</a:t>
            </a:r>
            <a:r>
              <a:rPr lang="en-SG" altLang="zh-CN" sz="2800"/>
              <a:t>: </a:t>
            </a:r>
            <a:r>
              <a:rPr lang="en-SG" altLang="zh-CN" sz="2800" smtClean="0">
                <a:solidFill>
                  <a:srgbClr val="C00000"/>
                </a:solidFill>
              </a:rPr>
              <a:t>ch7-2017-release.pdf</a:t>
            </a:r>
            <a:endParaRPr lang="en-SG" altLang="zh-CN" sz="2800" dirty="0"/>
          </a:p>
          <a:p>
            <a:endParaRPr lang="en-SG" altLang="zh-CN" sz="2800" dirty="0"/>
          </a:p>
          <a:p>
            <a:r>
              <a:rPr lang="en-SG" altLang="zh-CN" sz="2800" dirty="0" smtClean="0"/>
              <a:t>What is Deadlock? </a:t>
            </a:r>
          </a:p>
          <a:p>
            <a:r>
              <a:rPr lang="en-SG" altLang="zh-CN" sz="2800" dirty="0"/>
              <a:t>	</a:t>
            </a:r>
            <a:r>
              <a:rPr lang="en-SG" altLang="zh-CN" sz="2800" dirty="0" smtClean="0"/>
              <a:t>slides </a:t>
            </a:r>
            <a:r>
              <a:rPr lang="en-SG" altLang="zh-CN" sz="2800" dirty="0"/>
              <a:t>7.5 –</a:t>
            </a:r>
            <a:r>
              <a:rPr lang="zh-CN" altLang="en-US" sz="2800" dirty="0" smtClean="0"/>
              <a:t> </a:t>
            </a:r>
            <a:r>
              <a:rPr lang="en-SG" altLang="zh-CN" sz="2800" dirty="0" smtClean="0"/>
              <a:t>7.16</a:t>
            </a:r>
            <a:endParaRPr lang="en-SG" altLang="zh-CN" sz="2800" dirty="0"/>
          </a:p>
          <a:p>
            <a:endParaRPr lang="en-SG" altLang="zh-CN" sz="2800" dirty="0"/>
          </a:p>
          <a:p>
            <a:r>
              <a:rPr lang="en-SG" altLang="zh-CN" sz="2800" dirty="0" smtClean="0"/>
              <a:t>What is Banker’s algorithm? </a:t>
            </a:r>
          </a:p>
          <a:p>
            <a:r>
              <a:rPr lang="en-SG" altLang="zh-CN" sz="2800" dirty="0"/>
              <a:t>	</a:t>
            </a:r>
            <a:r>
              <a:rPr lang="en-SG" altLang="zh-CN" sz="2800" dirty="0" smtClean="0"/>
              <a:t>slides 7.33 </a:t>
            </a:r>
            <a:r>
              <a:rPr lang="en-SG" altLang="zh-CN" sz="2800" dirty="0"/>
              <a:t>–</a:t>
            </a:r>
            <a:r>
              <a:rPr lang="en-SG" altLang="zh-CN" sz="2800" dirty="0" smtClean="0"/>
              <a:t> 7.37</a:t>
            </a:r>
          </a:p>
        </p:txBody>
      </p:sp>
    </p:spTree>
    <p:extLst>
      <p:ext uri="{BB962C8B-B14F-4D97-AF65-F5344CB8AC3E}">
        <p14:creationId xmlns:p14="http://schemas.microsoft.com/office/powerpoint/2010/main" val="17272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Tasks:</a:t>
            </a:r>
            <a:endParaRPr lang="zh-CN" altLang="en-US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1916832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1 . </a:t>
            </a:r>
            <a:r>
              <a:rPr lang="en-SG" altLang="zh-CN" sz="2800" dirty="0"/>
              <a:t>Implement a </a:t>
            </a:r>
            <a:r>
              <a:rPr lang="en-SG" altLang="zh-CN" sz="2800" dirty="0" smtClean="0"/>
              <a:t>basic Bank system</a:t>
            </a:r>
            <a:endParaRPr lang="en-SG" altLang="zh-CN" sz="2800" dirty="0"/>
          </a:p>
          <a:p>
            <a:endParaRPr lang="en-SG" altLang="zh-CN" sz="2800" dirty="0" smtClean="0"/>
          </a:p>
          <a:p>
            <a:endParaRPr lang="en-SG" altLang="zh-CN" sz="2800" dirty="0"/>
          </a:p>
          <a:p>
            <a:r>
              <a:rPr lang="en-SG" altLang="zh-CN" sz="2800" dirty="0"/>
              <a:t>2 . Implement </a:t>
            </a:r>
            <a:r>
              <a:rPr lang="en-SG" altLang="zh-CN" sz="2800" dirty="0" smtClean="0"/>
              <a:t>safety check </a:t>
            </a:r>
            <a:r>
              <a:rPr lang="en-SG" altLang="zh-CN" sz="2800" dirty="0"/>
              <a:t>algorithm</a:t>
            </a:r>
          </a:p>
          <a:p>
            <a:endParaRPr lang="en-SG" altLang="zh-CN" sz="2800" dirty="0" smtClean="0"/>
          </a:p>
          <a:p>
            <a:endParaRPr lang="en-SG" altLang="zh-CN" sz="2800" dirty="0"/>
          </a:p>
          <a:p>
            <a:r>
              <a:rPr lang="en-SG" altLang="zh-CN" sz="2800" dirty="0"/>
              <a:t>3 . </a:t>
            </a:r>
            <a:r>
              <a:rPr lang="en-SG" altLang="zh-CN" sz="2800" dirty="0" smtClean="0"/>
              <a:t>Analyse </a:t>
            </a:r>
            <a:r>
              <a:rPr lang="en-US" altLang="zh-CN" sz="2800" dirty="0" smtClean="0"/>
              <a:t>the complexity of banker’s algorithm</a:t>
            </a:r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27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Task 1:  Bank System</a:t>
            </a:r>
            <a:endParaRPr lang="zh-CN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916832"/>
            <a:ext cx="8316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1 . </a:t>
            </a:r>
            <a:r>
              <a:rPr lang="en-SG" altLang="zh-CN" sz="2800" dirty="0" smtClean="0"/>
              <a:t>Customers can request resources, while system can grant the request or deny it.</a:t>
            </a:r>
            <a:endParaRPr lang="en-SG" altLang="zh-CN" sz="2800" dirty="0"/>
          </a:p>
          <a:p>
            <a:endParaRPr lang="en-SG" altLang="zh-CN" sz="2800" dirty="0" smtClean="0"/>
          </a:p>
          <a:p>
            <a:endParaRPr lang="en-SG" altLang="zh-CN" sz="2800" dirty="0"/>
          </a:p>
          <a:p>
            <a:r>
              <a:rPr lang="en-SG" altLang="zh-CN" sz="2800" dirty="0"/>
              <a:t>2 . </a:t>
            </a:r>
            <a:r>
              <a:rPr lang="en-SG" altLang="zh-CN" sz="2800" dirty="0" smtClean="0"/>
              <a:t>Customers can release resources</a:t>
            </a:r>
            <a:endParaRPr lang="en-SG" altLang="zh-CN" sz="2800" dirty="0"/>
          </a:p>
          <a:p>
            <a:endParaRPr lang="en-SG" altLang="zh-CN" sz="2800" dirty="0" smtClean="0"/>
          </a:p>
          <a:p>
            <a:endParaRPr lang="en-SG" altLang="zh-CN" sz="2800" dirty="0"/>
          </a:p>
          <a:p>
            <a:r>
              <a:rPr lang="en-SG" altLang="zh-CN" sz="2800" dirty="0"/>
              <a:t>3 . </a:t>
            </a:r>
            <a:r>
              <a:rPr lang="en-US" altLang="zh-CN" sz="2800" dirty="0" smtClean="0"/>
              <a:t>System can print its states by invoke special function</a:t>
            </a:r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71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Task 2: Safety Check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Algorithm</a:t>
            </a:r>
            <a:r>
              <a:rPr lang="zh-CN" altLang="en-US" b="0" dirty="0" smtClean="0"/>
              <a:t> 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71333" y="522920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smtClean="0"/>
              <a:t>pseudo-code refer </a:t>
            </a:r>
            <a:r>
              <a:rPr lang="en-SG" sz="2400" dirty="0" smtClean="0"/>
              <a:t>to appendix II of </a:t>
            </a:r>
            <a:r>
              <a:rPr lang="en-SG" sz="2400" dirty="0" smtClean="0">
                <a:solidFill>
                  <a:srgbClr val="C00000"/>
                </a:solidFill>
              </a:rPr>
              <a:t>Lab3_bankerAlgorithm.pdf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329" y="1340768"/>
            <a:ext cx="3600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Safety Check: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a process requests an available resource, system must decide if granting the request will leave the system in a safe state.  </a:t>
            </a:r>
            <a:endParaRPr lang="en-US" sz="24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26" y="980728"/>
            <a:ext cx="4521647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Task 3: Complexity analysis</a:t>
            </a:r>
            <a:endParaRPr lang="zh-CN" alt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5989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Please analyze the time </a:t>
            </a:r>
            <a:r>
              <a:rPr lang="en-SG" sz="2400" dirty="0"/>
              <a:t>complexity</a:t>
            </a:r>
            <a:r>
              <a:rPr lang="en-US" sz="2400" dirty="0"/>
              <a:t> </a:t>
            </a:r>
            <a:r>
              <a:rPr lang="en-US" altLang="zh-CN" sz="2400" dirty="0" smtClean="0"/>
              <a:t>of Banker’s algorithm if: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  there is </a:t>
            </a:r>
            <a:r>
              <a:rPr lang="en-US" altLang="zh-CN" sz="2400" dirty="0" smtClean="0">
                <a:solidFill>
                  <a:srgbClr val="0432FF"/>
                </a:solidFill>
              </a:rPr>
              <a:t>n</a:t>
            </a:r>
            <a:r>
              <a:rPr lang="en-US" altLang="zh-CN" sz="2400" dirty="0" smtClean="0"/>
              <a:t> customers in total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2.  There is </a:t>
            </a:r>
            <a:r>
              <a:rPr lang="en-US" altLang="zh-CN" sz="2400" dirty="0" smtClean="0">
                <a:solidFill>
                  <a:srgbClr val="0432FF"/>
                </a:solidFill>
              </a:rPr>
              <a:t>m</a:t>
            </a:r>
            <a:r>
              <a:rPr lang="en-US" altLang="zh-CN" sz="2400" dirty="0" smtClean="0"/>
              <a:t> resources in total</a:t>
            </a:r>
            <a:endParaRPr lang="en-SG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8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data structure</a:t>
            </a:r>
            <a:endParaRPr lang="zh-CN" alt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28575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221088"/>
            <a:ext cx="7251700" cy="1917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012" y="1059215"/>
            <a:ext cx="128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Version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71709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Version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995936" y="2123232"/>
            <a:ext cx="3119164" cy="1440160"/>
          </a:xfrm>
          <a:prstGeom prst="wedgeRoundRectCallout">
            <a:avLst>
              <a:gd name="adj1" fmla="val -70445"/>
              <a:gd name="adj2" fmla="val -149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Maximum </a:t>
            </a:r>
            <a:r>
              <a:rPr lang="en-US" dirty="0" smtClean="0"/>
              <a:t>number of number of customers and resources are both set to 10.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(Java)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319852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 need to implement following functions: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sp>
        <p:nvSpPr>
          <p:cNvPr id="2" name="Rectangle 1"/>
          <p:cNvSpPr/>
          <p:nvPr/>
        </p:nvSpPr>
        <p:spPr>
          <a:xfrm>
            <a:off x="864096" y="2112946"/>
            <a:ext cx="73083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public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BankImpl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[] resources,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numberOfCustomers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constructor, initialize available and customer number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addCustomer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customerNumber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maximumDemand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);</a:t>
            </a:r>
            <a:endParaRPr lang="en-US" sz="1400" dirty="0" smtClean="0">
              <a:latin typeface="Courier New" charset="0"/>
              <a:ea typeface="ＭＳ 明朝" charset="-128"/>
              <a:cs typeface="Times New Roman" charset="0"/>
            </a:endParaRP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add a customer, with ID of customer and maximum demand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getState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();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Output system status, available/maximum/allocation/need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requestResources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customerNumber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[] request);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Request resources, print error message if it’s denied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releaseResources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customerNumber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[] release);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Release resources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endParaRPr lang="en-US" sz="20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charset="0"/>
                <a:ea typeface="ＭＳ 明朝" charset="-128"/>
                <a:cs typeface="Times New Roman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getNumberOfCustomers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  <a:ea typeface="ＭＳ 明朝" charset="-128"/>
                <a:cs typeface="Times New Roman" charset="0"/>
              </a:rPr>
              <a:t>();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//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ＭＳ 明朝" charset="-128"/>
                <a:cs typeface="Times New Roman" charset="0"/>
              </a:rPr>
              <a:t>return customer number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  <a:ea typeface="ＭＳ 明朝" charset="-128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1955" y="6464340"/>
            <a:ext cx="503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refer to starting code for detail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708</Words>
  <Application>Microsoft Macintosh PowerPoint</Application>
  <PresentationFormat>On-screen Show (4:3)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Courier New</vt:lpstr>
      <vt:lpstr>Gulim</vt:lpstr>
      <vt:lpstr>ＭＳ 明朝</vt:lpstr>
      <vt:lpstr>Times New Roman</vt:lpstr>
      <vt:lpstr>Wingdings 2</vt:lpstr>
      <vt:lpstr>宋体</vt:lpstr>
      <vt:lpstr>Arial</vt:lpstr>
      <vt:lpstr>Office 主题</vt:lpstr>
      <vt:lpstr>PowerPoint Presentation</vt:lpstr>
      <vt:lpstr>Objectives</vt:lpstr>
      <vt:lpstr>Deadlock and Banker’s algorithm </vt:lpstr>
      <vt:lpstr>Tasks:</vt:lpstr>
      <vt:lpstr>Task 1:  Bank System</vt:lpstr>
      <vt:lpstr>Task 2: Safety Check Algorithm </vt:lpstr>
      <vt:lpstr>Task 3: Complexity analysis</vt:lpstr>
      <vt:lpstr>Code: data structure</vt:lpstr>
      <vt:lpstr>Code: Q1-Bank System (Java)</vt:lpstr>
      <vt:lpstr>Code: Q1-Bank System (Java)</vt:lpstr>
      <vt:lpstr>Code: Q1-Bank System (Java)</vt:lpstr>
      <vt:lpstr>Code: Q1-Bank System (C)</vt:lpstr>
      <vt:lpstr>Code: Q1-Bank System (C)</vt:lpstr>
      <vt:lpstr>Code: Q1-Bank System (C)</vt:lpstr>
      <vt:lpstr>Code: Q2-Safety check (Java)</vt:lpstr>
      <vt:lpstr>Code: Q2-Safety check (C)</vt:lpstr>
      <vt:lpstr>Requirement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1001369</dc:creator>
  <cp:lastModifiedBy>PhD - Liang Shuailong</cp:lastModifiedBy>
  <cp:revision>1090</cp:revision>
  <cp:lastPrinted>2015-11-13T06:14:07Z</cp:lastPrinted>
  <dcterms:created xsi:type="dcterms:W3CDTF">2015-02-02T12:33:21Z</dcterms:created>
  <dcterms:modified xsi:type="dcterms:W3CDTF">2017-02-21T02:21:57Z</dcterms:modified>
</cp:coreProperties>
</file>