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0" r:id="rId2"/>
    <p:sldId id="261" r:id="rId3"/>
    <p:sldId id="262" r:id="rId4"/>
    <p:sldId id="263" r:id="rId5"/>
    <p:sldId id="260" r:id="rId6"/>
    <p:sldId id="258" r:id="rId7"/>
    <p:sldId id="265" r:id="rId8"/>
    <p:sldId id="281" r:id="rId9"/>
    <p:sldId id="290" r:id="rId10"/>
    <p:sldId id="278" r:id="rId11"/>
    <p:sldId id="279" r:id="rId12"/>
    <p:sldId id="273" r:id="rId13"/>
    <p:sldId id="274" r:id="rId14"/>
    <p:sldId id="275" r:id="rId15"/>
    <p:sldId id="276" r:id="rId16"/>
    <p:sldId id="277" r:id="rId17"/>
    <p:sldId id="282" r:id="rId18"/>
    <p:sldId id="283" r:id="rId19"/>
    <p:sldId id="284" r:id="rId20"/>
    <p:sldId id="285" r:id="rId21"/>
    <p:sldId id="286" r:id="rId22"/>
    <p:sldId id="287" r:id="rId23"/>
    <p:sldId id="2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2" autoAdjust="0"/>
    <p:restoredTop sz="94660"/>
  </p:normalViewPr>
  <p:slideViewPr>
    <p:cSldViewPr snapToGrid="0">
      <p:cViewPr varScale="1">
        <p:scale>
          <a:sx n="101" d="100"/>
          <a:sy n="101" d="100"/>
        </p:scale>
        <p:origin x="3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AD058-F821-4885-A1F6-69DEE675D60B}" type="datetimeFigureOut">
              <a:rPr lang="en-SG" smtClean="0"/>
              <a:t>15/10/2024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D8855B-CD4B-48C5-94BB-53A9CCD0785E}" type="slidenum">
              <a:rPr lang="en-SG" smtClean="0"/>
              <a:t>‹#›</a:t>
            </a:fld>
            <a:endParaRPr lang="en-SG"/>
          </a:p>
        </p:txBody>
      </p:sp>
    </p:spTree>
    <p:extLst>
      <p:ext uri="{BB962C8B-B14F-4D97-AF65-F5344CB8AC3E}">
        <p14:creationId xmlns:p14="http://schemas.microsoft.com/office/powerpoint/2010/main" val="3229617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7D8855B-CD4B-48C5-94BB-53A9CCD0785E}" type="slidenum">
              <a:rPr lang="en-SG" smtClean="0"/>
              <a:t>1</a:t>
            </a:fld>
            <a:endParaRPr lang="en-SG"/>
          </a:p>
        </p:txBody>
      </p:sp>
    </p:spTree>
    <p:extLst>
      <p:ext uri="{BB962C8B-B14F-4D97-AF65-F5344CB8AC3E}">
        <p14:creationId xmlns:p14="http://schemas.microsoft.com/office/powerpoint/2010/main" val="3252496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vl1pPr>
          </a:lstStyle>
          <a:p>
            <a:r>
              <a:rPr lang="en-US" dirty="0"/>
              <a:t>Click to edit Master title style</a:t>
            </a:r>
            <a:endParaRPr lang="en-SG"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SG" dirty="0"/>
          </a:p>
        </p:txBody>
      </p:sp>
      <p:sp>
        <p:nvSpPr>
          <p:cNvPr id="4" name="Date Placeholder 3"/>
          <p:cNvSpPr>
            <a:spLocks noGrp="1"/>
          </p:cNvSpPr>
          <p:nvPr>
            <p:ph type="dt" sz="half" idx="10"/>
          </p:nvPr>
        </p:nvSpPr>
        <p:spPr/>
        <p:txBody>
          <a:bodyPr/>
          <a:lstStyle/>
          <a:p>
            <a:fld id="{94217597-2A06-4E73-93BE-BA0A05AC191D}" type="datetime1">
              <a:rPr lang="en-SG" smtClean="0"/>
              <a:t>15/10/2024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DCD526C-248C-49C7-9B4A-CEC343477AF4}" type="slidenum">
              <a:rPr lang="en-SG" smtClean="0"/>
              <a:t>‹#›</a:t>
            </a:fld>
            <a:endParaRPr lang="en-SG"/>
          </a:p>
        </p:txBody>
      </p:sp>
    </p:spTree>
    <p:extLst>
      <p:ext uri="{BB962C8B-B14F-4D97-AF65-F5344CB8AC3E}">
        <p14:creationId xmlns:p14="http://schemas.microsoft.com/office/powerpoint/2010/main" val="1138856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C7A02FF1-F1CC-4E1B-8745-12C413D06E30}" type="datetime1">
              <a:rPr lang="en-SG" smtClean="0"/>
              <a:t>15/10/2024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DCD526C-248C-49C7-9B4A-CEC343477AF4}" type="slidenum">
              <a:rPr lang="en-SG" smtClean="0"/>
              <a:t>‹#›</a:t>
            </a:fld>
            <a:endParaRPr lang="en-SG"/>
          </a:p>
        </p:txBody>
      </p:sp>
    </p:spTree>
    <p:extLst>
      <p:ext uri="{BB962C8B-B14F-4D97-AF65-F5344CB8AC3E}">
        <p14:creationId xmlns:p14="http://schemas.microsoft.com/office/powerpoint/2010/main" val="11540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1874C672-4412-49F2-B24A-3BD4AA0ACFD0}" type="datetime1">
              <a:rPr lang="en-SG" smtClean="0"/>
              <a:t>15/10/2024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DCD526C-248C-49C7-9B4A-CEC343477AF4}" type="slidenum">
              <a:rPr lang="en-SG" smtClean="0"/>
              <a:t>‹#›</a:t>
            </a:fld>
            <a:endParaRPr lang="en-SG"/>
          </a:p>
        </p:txBody>
      </p:sp>
    </p:spTree>
    <p:extLst>
      <p:ext uri="{BB962C8B-B14F-4D97-AF65-F5344CB8AC3E}">
        <p14:creationId xmlns:p14="http://schemas.microsoft.com/office/powerpoint/2010/main" val="1464448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97C804-B765-4F8B-83F6-73C7D5EEF5B0}" type="datetime1">
              <a:rPr lang="en-SG" smtClean="0"/>
              <a:t>15/10/2024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DCD526C-248C-49C7-9B4A-CEC343477AF4}" type="slidenum">
              <a:rPr lang="en-SG" smtClean="0"/>
              <a:t>‹#›</a:t>
            </a:fld>
            <a:endParaRPr lang="en-SG"/>
          </a:p>
        </p:txBody>
      </p:sp>
    </p:spTree>
    <p:extLst>
      <p:ext uri="{BB962C8B-B14F-4D97-AF65-F5344CB8AC3E}">
        <p14:creationId xmlns:p14="http://schemas.microsoft.com/office/powerpoint/2010/main" val="195117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BB738F-75CF-4C3D-B18D-5C9FB1A5E893}" type="datetime1">
              <a:rPr lang="en-SG" smtClean="0"/>
              <a:t>15/10/2024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DCD526C-248C-49C7-9B4A-CEC343477AF4}" type="slidenum">
              <a:rPr lang="en-SG" smtClean="0"/>
              <a:t>‹#›</a:t>
            </a:fld>
            <a:endParaRPr lang="en-SG"/>
          </a:p>
        </p:txBody>
      </p:sp>
    </p:spTree>
    <p:extLst>
      <p:ext uri="{BB962C8B-B14F-4D97-AF65-F5344CB8AC3E}">
        <p14:creationId xmlns:p14="http://schemas.microsoft.com/office/powerpoint/2010/main" val="578022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A8D60907-A3A7-4941-87AD-483718090199}" type="datetime1">
              <a:rPr lang="en-SG" smtClean="0"/>
              <a:t>15/10/2024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DCD526C-248C-49C7-9B4A-CEC343477AF4}" type="slidenum">
              <a:rPr lang="en-SG" smtClean="0"/>
              <a:t>‹#›</a:t>
            </a:fld>
            <a:endParaRPr lang="en-SG"/>
          </a:p>
        </p:txBody>
      </p:sp>
    </p:spTree>
    <p:extLst>
      <p:ext uri="{BB962C8B-B14F-4D97-AF65-F5344CB8AC3E}">
        <p14:creationId xmlns:p14="http://schemas.microsoft.com/office/powerpoint/2010/main" val="19359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FC75B898-432F-4009-8C95-7D82F2A30B3F}" type="datetime1">
              <a:rPr lang="en-SG" smtClean="0"/>
              <a:t>15/10/2024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DCD526C-248C-49C7-9B4A-CEC343477AF4}" type="slidenum">
              <a:rPr lang="en-SG" smtClean="0"/>
              <a:t>‹#›</a:t>
            </a:fld>
            <a:endParaRPr lang="en-SG"/>
          </a:p>
        </p:txBody>
      </p:sp>
    </p:spTree>
    <p:extLst>
      <p:ext uri="{BB962C8B-B14F-4D97-AF65-F5344CB8AC3E}">
        <p14:creationId xmlns:p14="http://schemas.microsoft.com/office/powerpoint/2010/main" val="241568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347A4BF9-6577-451B-BCB0-56388B06B19F}" type="datetime1">
              <a:rPr lang="en-SG" smtClean="0"/>
              <a:t>15/10/2024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DCD526C-248C-49C7-9B4A-CEC343477AF4}" type="slidenum">
              <a:rPr lang="en-SG" smtClean="0"/>
              <a:t>‹#›</a:t>
            </a:fld>
            <a:endParaRPr lang="en-SG"/>
          </a:p>
        </p:txBody>
      </p:sp>
    </p:spTree>
    <p:extLst>
      <p:ext uri="{BB962C8B-B14F-4D97-AF65-F5344CB8AC3E}">
        <p14:creationId xmlns:p14="http://schemas.microsoft.com/office/powerpoint/2010/main" val="214563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E9E0EE-19C5-4540-ADF1-91A5C557269C}" type="datetime1">
              <a:rPr lang="en-SG" smtClean="0"/>
              <a:t>15/10/2024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DCD526C-248C-49C7-9B4A-CEC343477AF4}" type="slidenum">
              <a:rPr lang="en-SG" smtClean="0"/>
              <a:t>‹#›</a:t>
            </a:fld>
            <a:endParaRPr lang="en-SG"/>
          </a:p>
        </p:txBody>
      </p:sp>
    </p:spTree>
    <p:extLst>
      <p:ext uri="{BB962C8B-B14F-4D97-AF65-F5344CB8AC3E}">
        <p14:creationId xmlns:p14="http://schemas.microsoft.com/office/powerpoint/2010/main" val="2581671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C23879-2558-4C29-A048-FDC70F9358AD}" type="datetime1">
              <a:rPr lang="en-SG" smtClean="0"/>
              <a:t>15/10/2024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DCD526C-248C-49C7-9B4A-CEC343477AF4}" type="slidenum">
              <a:rPr lang="en-SG" smtClean="0"/>
              <a:t>‹#›</a:t>
            </a:fld>
            <a:endParaRPr lang="en-SG"/>
          </a:p>
        </p:txBody>
      </p:sp>
    </p:spTree>
    <p:extLst>
      <p:ext uri="{BB962C8B-B14F-4D97-AF65-F5344CB8AC3E}">
        <p14:creationId xmlns:p14="http://schemas.microsoft.com/office/powerpoint/2010/main" val="1729648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6994CB-1C2E-403B-A60C-4609DDB97054}" type="datetime1">
              <a:rPr lang="en-SG" smtClean="0"/>
              <a:t>15/10/2024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DCD526C-248C-49C7-9B4A-CEC343477AF4}" type="slidenum">
              <a:rPr lang="en-SG" smtClean="0"/>
              <a:t>‹#›</a:t>
            </a:fld>
            <a:endParaRPr lang="en-SG"/>
          </a:p>
        </p:txBody>
      </p:sp>
    </p:spTree>
    <p:extLst>
      <p:ext uri="{BB962C8B-B14F-4D97-AF65-F5344CB8AC3E}">
        <p14:creationId xmlns:p14="http://schemas.microsoft.com/office/powerpoint/2010/main" val="1588585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2192000" cy="651886"/>
          </a:xfrm>
          <a:prstGeom prst="rect">
            <a:avLst/>
          </a:prstGeom>
          <a:solidFill>
            <a:schemeClr val="bg1">
              <a:lumMod val="85000"/>
            </a:schemeClr>
          </a:solidFill>
        </p:spPr>
        <p:txBody>
          <a:bodyPr vert="horz" lIns="91440" tIns="45720" rIns="91440" bIns="45720" rtlCol="0" anchor="ctr">
            <a:normAutofit/>
          </a:bodyPr>
          <a:lstStyle/>
          <a:p>
            <a:r>
              <a:rPr lang="en-US" dirty="0"/>
              <a:t>Click to edit Master title style</a:t>
            </a:r>
            <a:endParaRPr lang="en-SG" dirty="0"/>
          </a:p>
        </p:txBody>
      </p:sp>
      <p:sp>
        <p:nvSpPr>
          <p:cNvPr id="3" name="Text Placeholder 2"/>
          <p:cNvSpPr>
            <a:spLocks noGrp="1"/>
          </p:cNvSpPr>
          <p:nvPr>
            <p:ph type="body" idx="1"/>
          </p:nvPr>
        </p:nvSpPr>
        <p:spPr>
          <a:xfrm>
            <a:off x="363416" y="831273"/>
            <a:ext cx="11465169" cy="554139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2"/>
          </p:nvPr>
        </p:nvSpPr>
        <p:spPr>
          <a:xfrm>
            <a:off x="363416" y="649287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F3622-7994-4B06-BE24-4B3931268A07}" type="datetime1">
              <a:rPr lang="en-SG" smtClean="0"/>
              <a:t>15/10/2024</a:t>
            </a:fld>
            <a:endParaRPr lang="en-SG"/>
          </a:p>
        </p:txBody>
      </p:sp>
      <p:sp>
        <p:nvSpPr>
          <p:cNvPr id="5" name="Footer Placeholder 4"/>
          <p:cNvSpPr>
            <a:spLocks noGrp="1"/>
          </p:cNvSpPr>
          <p:nvPr>
            <p:ph type="ftr" sz="quarter" idx="3"/>
          </p:nvPr>
        </p:nvSpPr>
        <p:spPr>
          <a:xfrm>
            <a:off x="4038600" y="649287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9085385"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D526C-248C-49C7-9B4A-CEC343477AF4}" type="slidenum">
              <a:rPr lang="en-SG" smtClean="0"/>
              <a:t>‹#›</a:t>
            </a:fld>
            <a:endParaRPr lang="en-SG"/>
          </a:p>
        </p:txBody>
      </p:sp>
    </p:spTree>
    <p:extLst>
      <p:ext uri="{BB962C8B-B14F-4D97-AF65-F5344CB8AC3E}">
        <p14:creationId xmlns:p14="http://schemas.microsoft.com/office/powerpoint/2010/main" val="1676017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6.x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6.x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oleObject" Target="../embeddings/oleObject4.bin"/><Relationship Id="rId2" Type="http://schemas.openxmlformats.org/officeDocument/2006/relationships/oleObject" Target="../embeddings/oleObject5.bin"/><Relationship Id="rId1" Type="http://schemas.openxmlformats.org/officeDocument/2006/relationships/slideLayout" Target="../slideLayouts/slideLayout6.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oleObject" Target="../embeddings/oleObject4.bin"/><Relationship Id="rId2" Type="http://schemas.openxmlformats.org/officeDocument/2006/relationships/oleObject" Target="../embeddings/oleObject6.bin"/><Relationship Id="rId1" Type="http://schemas.openxmlformats.org/officeDocument/2006/relationships/slideLayout" Target="../slideLayouts/slideLayout6.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Title 3">
            <a:extLst>
              <a:ext uri="{FF2B5EF4-FFF2-40B4-BE49-F238E27FC236}">
                <a16:creationId xmlns:a16="http://schemas.microsoft.com/office/drawing/2014/main" id="{18AB5EF5-1B18-521D-AA87-A4D2242A5614}"/>
              </a:ext>
            </a:extLst>
          </p:cNvPr>
          <p:cNvSpPr>
            <a:spLocks noGrp="1"/>
          </p:cNvSpPr>
          <p:nvPr>
            <p:ph type="ctrTitle"/>
          </p:nvPr>
        </p:nvSpPr>
        <p:spPr>
          <a:xfrm>
            <a:off x="2726279" y="1741337"/>
            <a:ext cx="6739136" cy="2387918"/>
          </a:xfrm>
          <a:solidFill>
            <a:srgbClr val="FF0000"/>
          </a:solidFill>
        </p:spPr>
        <p:txBody>
          <a:bodyPr anchor="ctr">
            <a:normAutofit/>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XAGF Code</a:t>
            </a:r>
            <a:endParaRPr lang="en-SG"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Subtitle 4">
            <a:extLst>
              <a:ext uri="{FF2B5EF4-FFF2-40B4-BE49-F238E27FC236}">
                <a16:creationId xmlns:a16="http://schemas.microsoft.com/office/drawing/2014/main" id="{B5C5817B-F00B-506B-1D7C-1F322F07BF2D}"/>
              </a:ext>
            </a:extLst>
          </p:cNvPr>
          <p:cNvSpPr>
            <a:spLocks noGrp="1"/>
          </p:cNvSpPr>
          <p:nvPr>
            <p:ph type="subTitle" idx="1"/>
          </p:nvPr>
        </p:nvSpPr>
        <p:spPr>
          <a:xfrm>
            <a:off x="2725505" y="4200522"/>
            <a:ext cx="6740685" cy="682079"/>
          </a:xfrm>
        </p:spPr>
        <p:txBody>
          <a:bodyPr>
            <a:normAutofit/>
          </a:bodyPr>
          <a:lstStyle/>
          <a:p>
            <a:r>
              <a:rPr lang="en-US">
                <a:solidFill>
                  <a:schemeClr val="tx2"/>
                </a:solidFill>
              </a:rPr>
              <a:t>By Zhun-Yong </a:t>
            </a:r>
            <a:r>
              <a:rPr lang="en-US" dirty="0">
                <a:solidFill>
                  <a:schemeClr val="tx2"/>
                </a:solidFill>
              </a:rPr>
              <a:t>Ong</a:t>
            </a:r>
            <a:endParaRPr lang="en-SG" dirty="0">
              <a:solidFill>
                <a:schemeClr val="tx2"/>
              </a:solidFill>
            </a:endParaRPr>
          </a:p>
        </p:txBody>
      </p:sp>
      <p:grpSp>
        <p:nvGrpSpPr>
          <p:cNvPr id="14" name="Group 13">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7" name="Freeform: Shape 6">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BD908306-D32C-5FF7-7CF1-39BA8972F8AE}"/>
              </a:ext>
            </a:extLst>
          </p:cNvPr>
          <p:cNvSpPr>
            <a:spLocks noGrp="1"/>
          </p:cNvSpPr>
          <p:nvPr>
            <p:ph type="sldNum" sz="quarter" idx="12"/>
          </p:nvPr>
        </p:nvSpPr>
        <p:spPr>
          <a:xfrm>
            <a:off x="8610600" y="6356350"/>
            <a:ext cx="2743200" cy="365125"/>
          </a:xfrm>
        </p:spPr>
        <p:txBody>
          <a:bodyPr>
            <a:normAutofit/>
          </a:bodyPr>
          <a:lstStyle/>
          <a:p>
            <a:pPr>
              <a:spcAft>
                <a:spcPts val="600"/>
              </a:spcAft>
            </a:pPr>
            <a:fld id="{ADCD526C-248C-49C7-9B4A-CEC343477AF4}" type="slidenum">
              <a:rPr lang="en-SG" smtClean="0"/>
              <a:pPr>
                <a:spcAft>
                  <a:spcPts val="600"/>
                </a:spcAft>
              </a:pPr>
              <a:t>1</a:t>
            </a:fld>
            <a:endParaRPr lang="en-SG"/>
          </a:p>
        </p:txBody>
      </p:sp>
      <p:grpSp>
        <p:nvGrpSpPr>
          <p:cNvPr id="13" name="Group 12">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25" name="Freeform: Shape 24">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12323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D7C33-8275-1418-3540-173260F08A7D}"/>
              </a:ext>
            </a:extLst>
          </p:cNvPr>
          <p:cNvSpPr>
            <a:spLocks noGrp="1"/>
          </p:cNvSpPr>
          <p:nvPr>
            <p:ph type="title"/>
          </p:nvPr>
        </p:nvSpPr>
        <p:spPr>
          <a:solidFill>
            <a:srgbClr val="7030A0"/>
          </a:solidFill>
        </p:spPr>
        <p:txBody>
          <a:bodyPr/>
          <a:lstStyle/>
          <a:p>
            <a:r>
              <a:rPr lang="en-US" dirty="0">
                <a:solidFill>
                  <a:schemeClr val="bg1"/>
                </a:solidFill>
              </a:rPr>
              <a:t>Input files for AGF calculations</a:t>
            </a:r>
            <a:endParaRPr lang="en-SG" dirty="0">
              <a:solidFill>
                <a:schemeClr val="bg1"/>
              </a:solidFill>
            </a:endParaRPr>
          </a:p>
        </p:txBody>
      </p:sp>
      <p:sp>
        <p:nvSpPr>
          <p:cNvPr id="3" name="Slide Number Placeholder 2">
            <a:extLst>
              <a:ext uri="{FF2B5EF4-FFF2-40B4-BE49-F238E27FC236}">
                <a16:creationId xmlns:a16="http://schemas.microsoft.com/office/drawing/2014/main" id="{0BCD4201-47D3-52F3-64C9-D95534F07950}"/>
              </a:ext>
            </a:extLst>
          </p:cNvPr>
          <p:cNvSpPr>
            <a:spLocks noGrp="1"/>
          </p:cNvSpPr>
          <p:nvPr>
            <p:ph type="sldNum" sz="quarter" idx="12"/>
          </p:nvPr>
        </p:nvSpPr>
        <p:spPr/>
        <p:txBody>
          <a:bodyPr/>
          <a:lstStyle/>
          <a:p>
            <a:fld id="{ADCD526C-248C-49C7-9B4A-CEC343477AF4}" type="slidenum">
              <a:rPr lang="en-SG" smtClean="0"/>
              <a:t>10</a:t>
            </a:fld>
            <a:endParaRPr lang="en-SG"/>
          </a:p>
        </p:txBody>
      </p:sp>
      <p:sp>
        <p:nvSpPr>
          <p:cNvPr id="4" name="TextBox 3">
            <a:extLst>
              <a:ext uri="{FF2B5EF4-FFF2-40B4-BE49-F238E27FC236}">
                <a16:creationId xmlns:a16="http://schemas.microsoft.com/office/drawing/2014/main" id="{A904E2F8-B000-C9A0-52F8-5DAA9BCA04FF}"/>
              </a:ext>
            </a:extLst>
          </p:cNvPr>
          <p:cNvSpPr txBox="1"/>
          <p:nvPr/>
        </p:nvSpPr>
        <p:spPr>
          <a:xfrm>
            <a:off x="1257300" y="1276350"/>
            <a:ext cx="10206912" cy="4278094"/>
          </a:xfrm>
          <a:prstGeom prst="rect">
            <a:avLst/>
          </a:prstGeom>
          <a:noFill/>
        </p:spPr>
        <p:txBody>
          <a:bodyPr wrap="square" rtlCol="0">
            <a:spAutoFit/>
          </a:bodyPr>
          <a:lstStyle/>
          <a:p>
            <a:r>
              <a:rPr lang="en-US" sz="1600" dirty="0" err="1">
                <a:solidFill>
                  <a:srgbClr val="FF0000"/>
                </a:solidFill>
              </a:rPr>
              <a:t>Left_Parameters.agf</a:t>
            </a:r>
            <a:r>
              <a:rPr lang="en-US" sz="1600" dirty="0"/>
              <a:t>: parameters describing the layered structure of the left lead (carbon nanotube)</a:t>
            </a:r>
          </a:p>
          <a:p>
            <a:endParaRPr lang="en-US" sz="1600" dirty="0"/>
          </a:p>
          <a:p>
            <a:r>
              <a:rPr lang="en-US" sz="1600" dirty="0" err="1">
                <a:solidFill>
                  <a:srgbClr val="FF0000"/>
                </a:solidFill>
              </a:rPr>
              <a:t>Left_KL.agf</a:t>
            </a:r>
            <a:r>
              <a:rPr lang="en-US" sz="1600" dirty="0"/>
              <a:t>: submatrix </a:t>
            </a:r>
            <a:r>
              <a:rPr lang="en-US" sz="1600" b="1" i="1" dirty="0"/>
              <a:t>K</a:t>
            </a:r>
            <a:r>
              <a:rPr lang="en-US" sz="1600" baseline="-25000" dirty="0"/>
              <a:t>1,0</a:t>
            </a:r>
            <a:r>
              <a:rPr lang="en-US" sz="1600" dirty="0"/>
              <a:t> </a:t>
            </a:r>
          </a:p>
          <a:p>
            <a:r>
              <a:rPr lang="en-US" sz="1600" dirty="0" err="1">
                <a:solidFill>
                  <a:srgbClr val="FF0000"/>
                </a:solidFill>
              </a:rPr>
              <a:t>Left_KC.agf</a:t>
            </a:r>
            <a:r>
              <a:rPr lang="en-US" sz="1600" dirty="0"/>
              <a:t>: submatrix </a:t>
            </a:r>
            <a:r>
              <a:rPr lang="en-US" sz="1600" b="1" i="1" dirty="0"/>
              <a:t>K</a:t>
            </a:r>
            <a:r>
              <a:rPr lang="en-US" sz="1600" baseline="-25000" dirty="0"/>
              <a:t>0,0</a:t>
            </a:r>
            <a:r>
              <a:rPr lang="en-US" sz="1600" dirty="0"/>
              <a:t> </a:t>
            </a:r>
          </a:p>
          <a:p>
            <a:r>
              <a:rPr lang="en-US" sz="1600" dirty="0" err="1">
                <a:solidFill>
                  <a:srgbClr val="FF0000"/>
                </a:solidFill>
              </a:rPr>
              <a:t>Left_KR.agf</a:t>
            </a:r>
            <a:r>
              <a:rPr lang="en-US" sz="1600" dirty="0"/>
              <a:t>: submatrix </a:t>
            </a:r>
            <a:r>
              <a:rPr lang="en-US" sz="1600" b="1" i="1" dirty="0"/>
              <a:t>K</a:t>
            </a:r>
            <a:r>
              <a:rPr lang="en-US" sz="1600" baseline="-25000" dirty="0"/>
              <a:t>0,1</a:t>
            </a:r>
          </a:p>
          <a:p>
            <a:r>
              <a:rPr lang="en-US" sz="1600" dirty="0" err="1">
                <a:solidFill>
                  <a:srgbClr val="FF0000"/>
                </a:solidFill>
              </a:rPr>
              <a:t>Left_M.agf</a:t>
            </a:r>
            <a:r>
              <a:rPr lang="en-US" sz="1600" dirty="0"/>
              <a:t>: submatrix </a:t>
            </a:r>
            <a:r>
              <a:rPr lang="en-US" sz="1600" b="1" i="1" dirty="0"/>
              <a:t>M</a:t>
            </a:r>
            <a:r>
              <a:rPr lang="en-US" sz="1600" baseline="-25000" dirty="0"/>
              <a:t>0,0</a:t>
            </a:r>
            <a:r>
              <a:rPr lang="en-US" sz="1600" dirty="0"/>
              <a:t> </a:t>
            </a:r>
          </a:p>
          <a:p>
            <a:endParaRPr lang="en-US" sz="1600" dirty="0"/>
          </a:p>
          <a:p>
            <a:r>
              <a:rPr lang="en-US" sz="1600" dirty="0" err="1">
                <a:solidFill>
                  <a:srgbClr val="FF0000"/>
                </a:solidFill>
              </a:rPr>
              <a:t>Left_Phonon_Parameters.agf</a:t>
            </a:r>
            <a:r>
              <a:rPr lang="en-US" sz="1600" dirty="0"/>
              <a:t>: parameters describing the mapping between the transverse unit cell and the primitive unit cell of the bulk phonons in left lead</a:t>
            </a:r>
          </a:p>
          <a:p>
            <a:endParaRPr lang="en-US" sz="1600" dirty="0"/>
          </a:p>
          <a:p>
            <a:r>
              <a:rPr lang="en-US" sz="1600" dirty="0">
                <a:solidFill>
                  <a:srgbClr val="FF0000"/>
                </a:solidFill>
              </a:rPr>
              <a:t>Left_Phonon_K1.agf</a:t>
            </a:r>
            <a:endParaRPr lang="en-US" sz="1600" dirty="0"/>
          </a:p>
          <a:p>
            <a:r>
              <a:rPr lang="en-US" sz="1600" dirty="0">
                <a:solidFill>
                  <a:srgbClr val="FF0000"/>
                </a:solidFill>
              </a:rPr>
              <a:t>Left_Phonon_K2.agf</a:t>
            </a:r>
          </a:p>
          <a:p>
            <a:r>
              <a:rPr lang="en-US" sz="1600" dirty="0">
                <a:solidFill>
                  <a:srgbClr val="FF0000"/>
                </a:solidFill>
              </a:rPr>
              <a:t>Left_Phonon_K3.agf</a:t>
            </a:r>
          </a:p>
          <a:p>
            <a:r>
              <a:rPr lang="en-US" sz="1600" dirty="0" err="1">
                <a:solidFill>
                  <a:srgbClr val="FF0000"/>
                </a:solidFill>
              </a:rPr>
              <a:t>Left_Phonon_M.agf</a:t>
            </a:r>
            <a:endParaRPr lang="en-US" sz="1600" dirty="0">
              <a:solidFill>
                <a:srgbClr val="FF0000"/>
              </a:solidFill>
            </a:endParaRPr>
          </a:p>
          <a:p>
            <a:endParaRPr lang="en-US" sz="1600" dirty="0"/>
          </a:p>
          <a:p>
            <a:r>
              <a:rPr lang="en-US" sz="1600" dirty="0"/>
              <a:t>The same goes for the </a:t>
            </a:r>
            <a:r>
              <a:rPr lang="en-US" sz="1600" dirty="0">
                <a:solidFill>
                  <a:srgbClr val="FF0000"/>
                </a:solidFill>
              </a:rPr>
              <a:t>Right_*.</a:t>
            </a:r>
            <a:r>
              <a:rPr lang="en-US" sz="1600" dirty="0" err="1">
                <a:solidFill>
                  <a:srgbClr val="FF0000"/>
                </a:solidFill>
              </a:rPr>
              <a:t>agf</a:t>
            </a:r>
            <a:r>
              <a:rPr lang="en-US" sz="1600" dirty="0"/>
              <a:t> files that describe the right lead (carbon nanotube)</a:t>
            </a:r>
          </a:p>
          <a:p>
            <a:endParaRPr lang="en-SG" sz="1600" dirty="0"/>
          </a:p>
        </p:txBody>
      </p:sp>
      <p:sp>
        <p:nvSpPr>
          <p:cNvPr id="5" name="Right Brace 4">
            <a:extLst>
              <a:ext uri="{FF2B5EF4-FFF2-40B4-BE49-F238E27FC236}">
                <a16:creationId xmlns:a16="http://schemas.microsoft.com/office/drawing/2014/main" id="{9F1A0CF5-006F-43CE-AE3D-097B2664B695}"/>
              </a:ext>
            </a:extLst>
          </p:cNvPr>
          <p:cNvSpPr/>
          <p:nvPr/>
        </p:nvSpPr>
        <p:spPr>
          <a:xfrm>
            <a:off x="3309257" y="3800669"/>
            <a:ext cx="199053" cy="895739"/>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SG"/>
          </a:p>
        </p:txBody>
      </p:sp>
      <p:sp>
        <p:nvSpPr>
          <p:cNvPr id="6" name="TextBox 5">
            <a:extLst>
              <a:ext uri="{FF2B5EF4-FFF2-40B4-BE49-F238E27FC236}">
                <a16:creationId xmlns:a16="http://schemas.microsoft.com/office/drawing/2014/main" id="{56E50E43-525E-F811-569D-594BCFEECCF0}"/>
              </a:ext>
            </a:extLst>
          </p:cNvPr>
          <p:cNvSpPr txBox="1"/>
          <p:nvPr/>
        </p:nvSpPr>
        <p:spPr>
          <a:xfrm>
            <a:off x="3539418" y="4080592"/>
            <a:ext cx="8117415" cy="338554"/>
          </a:xfrm>
          <a:prstGeom prst="rect">
            <a:avLst/>
          </a:prstGeom>
          <a:noFill/>
        </p:spPr>
        <p:txBody>
          <a:bodyPr wrap="none" rtlCol="0">
            <a:spAutoFit/>
          </a:bodyPr>
          <a:lstStyle/>
          <a:p>
            <a:r>
              <a:rPr lang="en-US" sz="1600" dirty="0"/>
              <a:t>Submatrices describing the </a:t>
            </a:r>
            <a:r>
              <a:rPr lang="en-US" sz="1600" i="1" dirty="0"/>
              <a:t>bulk phonons</a:t>
            </a:r>
            <a:r>
              <a:rPr lang="en-US" sz="1600" dirty="0"/>
              <a:t> in the left lead. The number of files is variable</a:t>
            </a:r>
            <a:endParaRPr lang="en-SG" sz="1600" dirty="0"/>
          </a:p>
        </p:txBody>
      </p:sp>
    </p:spTree>
    <p:extLst>
      <p:ext uri="{BB962C8B-B14F-4D97-AF65-F5344CB8AC3E}">
        <p14:creationId xmlns:p14="http://schemas.microsoft.com/office/powerpoint/2010/main" val="395503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D7C33-8275-1418-3540-173260F08A7D}"/>
              </a:ext>
            </a:extLst>
          </p:cNvPr>
          <p:cNvSpPr>
            <a:spLocks noGrp="1"/>
          </p:cNvSpPr>
          <p:nvPr>
            <p:ph type="title"/>
          </p:nvPr>
        </p:nvSpPr>
        <p:spPr>
          <a:solidFill>
            <a:srgbClr val="7030A0"/>
          </a:solidFill>
        </p:spPr>
        <p:txBody>
          <a:bodyPr/>
          <a:lstStyle/>
          <a:p>
            <a:r>
              <a:rPr lang="en-US" dirty="0">
                <a:solidFill>
                  <a:schemeClr val="bg1"/>
                </a:solidFill>
              </a:rPr>
              <a:t>Input files for AGF calculations</a:t>
            </a:r>
            <a:endParaRPr lang="en-SG" dirty="0">
              <a:solidFill>
                <a:schemeClr val="bg1"/>
              </a:solidFill>
            </a:endParaRPr>
          </a:p>
        </p:txBody>
      </p:sp>
      <p:sp>
        <p:nvSpPr>
          <p:cNvPr id="3" name="Slide Number Placeholder 2">
            <a:extLst>
              <a:ext uri="{FF2B5EF4-FFF2-40B4-BE49-F238E27FC236}">
                <a16:creationId xmlns:a16="http://schemas.microsoft.com/office/drawing/2014/main" id="{0BCD4201-47D3-52F3-64C9-D95534F07950}"/>
              </a:ext>
            </a:extLst>
          </p:cNvPr>
          <p:cNvSpPr>
            <a:spLocks noGrp="1"/>
          </p:cNvSpPr>
          <p:nvPr>
            <p:ph type="sldNum" sz="quarter" idx="12"/>
          </p:nvPr>
        </p:nvSpPr>
        <p:spPr/>
        <p:txBody>
          <a:bodyPr/>
          <a:lstStyle/>
          <a:p>
            <a:fld id="{ADCD526C-248C-49C7-9B4A-CEC343477AF4}" type="slidenum">
              <a:rPr lang="en-SG" smtClean="0"/>
              <a:t>11</a:t>
            </a:fld>
            <a:endParaRPr lang="en-SG"/>
          </a:p>
        </p:txBody>
      </p:sp>
      <p:sp>
        <p:nvSpPr>
          <p:cNvPr id="4" name="TextBox 3">
            <a:extLst>
              <a:ext uri="{FF2B5EF4-FFF2-40B4-BE49-F238E27FC236}">
                <a16:creationId xmlns:a16="http://schemas.microsoft.com/office/drawing/2014/main" id="{A904E2F8-B000-C9A0-52F8-5DAA9BCA04FF}"/>
              </a:ext>
            </a:extLst>
          </p:cNvPr>
          <p:cNvSpPr txBox="1"/>
          <p:nvPr/>
        </p:nvSpPr>
        <p:spPr>
          <a:xfrm>
            <a:off x="1257300" y="1276350"/>
            <a:ext cx="10206912" cy="2554545"/>
          </a:xfrm>
          <a:prstGeom prst="rect">
            <a:avLst/>
          </a:prstGeom>
          <a:noFill/>
        </p:spPr>
        <p:txBody>
          <a:bodyPr wrap="square" rtlCol="0">
            <a:spAutoFit/>
          </a:bodyPr>
          <a:lstStyle/>
          <a:p>
            <a:r>
              <a:rPr lang="en-US" sz="1600" dirty="0" err="1">
                <a:solidFill>
                  <a:srgbClr val="FF0000"/>
                </a:solidFill>
              </a:rPr>
              <a:t>Input_Frequency.agf</a:t>
            </a:r>
            <a:r>
              <a:rPr lang="en-US" sz="1600" dirty="0"/>
              <a:t>: frequency points for AGF calculations</a:t>
            </a:r>
          </a:p>
          <a:p>
            <a:endParaRPr lang="en-US" sz="1600" dirty="0"/>
          </a:p>
          <a:p>
            <a:r>
              <a:rPr lang="en-US" sz="1600" dirty="0" err="1">
                <a:solidFill>
                  <a:srgbClr val="FF0000"/>
                </a:solidFill>
              </a:rPr>
              <a:t>Scattering_Output_Frequency.agf</a:t>
            </a:r>
            <a:r>
              <a:rPr lang="en-US" sz="1600" dirty="0"/>
              <a:t>: frequency points for S-matrix calculations</a:t>
            </a:r>
          </a:p>
          <a:p>
            <a:endParaRPr lang="en-US" sz="1600" dirty="0"/>
          </a:p>
          <a:p>
            <a:r>
              <a:rPr lang="en-SG" sz="1600" dirty="0" err="1">
                <a:solidFill>
                  <a:srgbClr val="FF0000"/>
                </a:solidFill>
              </a:rPr>
              <a:t>Center_KL</a:t>
            </a:r>
            <a:r>
              <a:rPr lang="en-SG" sz="1600" i="1" dirty="0" err="1">
                <a:solidFill>
                  <a:srgbClr val="FF0000"/>
                </a:solidFill>
              </a:rPr>
              <a:t>n</a:t>
            </a:r>
            <a:r>
              <a:rPr lang="en-SG" sz="1600" dirty="0" err="1">
                <a:solidFill>
                  <a:srgbClr val="FF0000"/>
                </a:solidFill>
              </a:rPr>
              <a:t>.agf</a:t>
            </a:r>
            <a:r>
              <a:rPr lang="en-SG" sz="1600" dirty="0"/>
              <a:t>: </a:t>
            </a:r>
            <a:r>
              <a:rPr lang="en-US" sz="1600" dirty="0"/>
              <a:t>submatrix </a:t>
            </a:r>
            <a:r>
              <a:rPr lang="en-US" sz="1600" b="1" i="1" dirty="0"/>
              <a:t>K</a:t>
            </a:r>
            <a:r>
              <a:rPr lang="en-US" sz="1600" baseline="-25000" dirty="0"/>
              <a:t>n,n-1</a:t>
            </a:r>
            <a:r>
              <a:rPr lang="en-US" sz="1600" dirty="0"/>
              <a:t> </a:t>
            </a:r>
            <a:endParaRPr lang="en-SG" sz="1600" dirty="0"/>
          </a:p>
          <a:p>
            <a:r>
              <a:rPr lang="en-SG" sz="1600" dirty="0" err="1">
                <a:solidFill>
                  <a:srgbClr val="FF0000"/>
                </a:solidFill>
              </a:rPr>
              <a:t>Center_KC</a:t>
            </a:r>
            <a:r>
              <a:rPr lang="en-SG" sz="1600" i="1" dirty="0" err="1">
                <a:solidFill>
                  <a:srgbClr val="FF0000"/>
                </a:solidFill>
              </a:rPr>
              <a:t>n</a:t>
            </a:r>
            <a:r>
              <a:rPr lang="en-SG" sz="1600" dirty="0" err="1">
                <a:solidFill>
                  <a:srgbClr val="FF0000"/>
                </a:solidFill>
              </a:rPr>
              <a:t>.agf</a:t>
            </a:r>
            <a:r>
              <a:rPr lang="en-SG" sz="1600" dirty="0"/>
              <a:t>: </a:t>
            </a:r>
            <a:r>
              <a:rPr lang="en-US" sz="1600" dirty="0"/>
              <a:t>submatrix </a:t>
            </a:r>
            <a:r>
              <a:rPr lang="en-US" sz="1600" b="1" i="1" dirty="0" err="1"/>
              <a:t>K</a:t>
            </a:r>
            <a:r>
              <a:rPr lang="en-US" sz="1600" baseline="-25000" dirty="0" err="1"/>
              <a:t>n,n</a:t>
            </a:r>
            <a:endParaRPr lang="en-SG" sz="1600" dirty="0"/>
          </a:p>
          <a:p>
            <a:r>
              <a:rPr lang="en-SG" sz="1600" dirty="0" err="1">
                <a:solidFill>
                  <a:srgbClr val="FF0000"/>
                </a:solidFill>
              </a:rPr>
              <a:t>Center_KR</a:t>
            </a:r>
            <a:r>
              <a:rPr lang="en-SG" sz="1600" i="1" dirty="0" err="1">
                <a:solidFill>
                  <a:srgbClr val="FF0000"/>
                </a:solidFill>
              </a:rPr>
              <a:t>n</a:t>
            </a:r>
            <a:r>
              <a:rPr lang="en-SG" sz="1600" dirty="0" err="1">
                <a:solidFill>
                  <a:srgbClr val="FF0000"/>
                </a:solidFill>
              </a:rPr>
              <a:t>.agf</a:t>
            </a:r>
            <a:r>
              <a:rPr lang="en-SG" sz="1600" dirty="0"/>
              <a:t>: </a:t>
            </a:r>
            <a:r>
              <a:rPr lang="en-US" sz="1600" dirty="0"/>
              <a:t>submatrix </a:t>
            </a:r>
            <a:r>
              <a:rPr lang="en-US" sz="1600" b="1" i="1" dirty="0"/>
              <a:t>K</a:t>
            </a:r>
            <a:r>
              <a:rPr lang="en-US" sz="1600" baseline="-25000" dirty="0"/>
              <a:t>n,n+1</a:t>
            </a:r>
            <a:r>
              <a:rPr lang="en-US" sz="1600" dirty="0"/>
              <a:t> </a:t>
            </a:r>
            <a:endParaRPr lang="en-SG" sz="1600" dirty="0"/>
          </a:p>
          <a:p>
            <a:r>
              <a:rPr lang="en-SG" sz="1600" dirty="0" err="1">
                <a:solidFill>
                  <a:srgbClr val="FF0000"/>
                </a:solidFill>
              </a:rPr>
              <a:t>Center_M</a:t>
            </a:r>
            <a:r>
              <a:rPr lang="en-SG" sz="1600" i="1" dirty="0" err="1">
                <a:solidFill>
                  <a:srgbClr val="FF0000"/>
                </a:solidFill>
              </a:rPr>
              <a:t>n</a:t>
            </a:r>
            <a:r>
              <a:rPr lang="en-SG" sz="1600" dirty="0" err="1">
                <a:solidFill>
                  <a:srgbClr val="FF0000"/>
                </a:solidFill>
              </a:rPr>
              <a:t>.agf</a:t>
            </a:r>
            <a:r>
              <a:rPr lang="en-SG" sz="1600" dirty="0"/>
              <a:t>: </a:t>
            </a:r>
            <a:r>
              <a:rPr lang="en-US" sz="1600" dirty="0"/>
              <a:t>submatrix </a:t>
            </a:r>
            <a:r>
              <a:rPr lang="en-US" sz="1600" b="1" i="1" dirty="0" err="1"/>
              <a:t>M</a:t>
            </a:r>
            <a:r>
              <a:rPr lang="en-US" sz="1600" baseline="-25000" dirty="0" err="1"/>
              <a:t>n,n</a:t>
            </a:r>
            <a:endParaRPr lang="en-SG" sz="1600" dirty="0"/>
          </a:p>
          <a:p>
            <a:endParaRPr lang="en-SG" sz="1600" dirty="0"/>
          </a:p>
          <a:p>
            <a:endParaRPr lang="en-SG" sz="1600" dirty="0"/>
          </a:p>
        </p:txBody>
      </p:sp>
      <p:sp>
        <p:nvSpPr>
          <p:cNvPr id="5" name="Right Brace 4">
            <a:extLst>
              <a:ext uri="{FF2B5EF4-FFF2-40B4-BE49-F238E27FC236}">
                <a16:creationId xmlns:a16="http://schemas.microsoft.com/office/drawing/2014/main" id="{9F1A0CF5-006F-43CE-AE3D-097B2664B695}"/>
              </a:ext>
            </a:extLst>
          </p:cNvPr>
          <p:cNvSpPr/>
          <p:nvPr/>
        </p:nvSpPr>
        <p:spPr>
          <a:xfrm>
            <a:off x="4516620" y="2335854"/>
            <a:ext cx="199053" cy="895739"/>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SG"/>
          </a:p>
        </p:txBody>
      </p:sp>
      <p:sp>
        <p:nvSpPr>
          <p:cNvPr id="6" name="TextBox 5">
            <a:extLst>
              <a:ext uri="{FF2B5EF4-FFF2-40B4-BE49-F238E27FC236}">
                <a16:creationId xmlns:a16="http://schemas.microsoft.com/office/drawing/2014/main" id="{56E50E43-525E-F811-569D-594BCFEECCF0}"/>
              </a:ext>
            </a:extLst>
          </p:cNvPr>
          <p:cNvSpPr txBox="1"/>
          <p:nvPr/>
        </p:nvSpPr>
        <p:spPr>
          <a:xfrm>
            <a:off x="4927394" y="2384345"/>
            <a:ext cx="5097870" cy="584775"/>
          </a:xfrm>
          <a:prstGeom prst="rect">
            <a:avLst/>
          </a:prstGeom>
          <a:noFill/>
        </p:spPr>
        <p:txBody>
          <a:bodyPr wrap="none" rtlCol="0">
            <a:spAutoFit/>
          </a:bodyPr>
          <a:lstStyle/>
          <a:p>
            <a:r>
              <a:rPr lang="en-US" sz="1600" dirty="0"/>
              <a:t>Submatrices describing the layers in the device region</a:t>
            </a:r>
          </a:p>
          <a:p>
            <a:r>
              <a:rPr lang="en-US" sz="1600" dirty="0"/>
              <a:t>The index </a:t>
            </a:r>
            <a:r>
              <a:rPr lang="en-US" sz="1600" i="1" dirty="0"/>
              <a:t>n</a:t>
            </a:r>
            <a:r>
              <a:rPr lang="en-US" sz="1600" dirty="0"/>
              <a:t> runs from 1 to N </a:t>
            </a:r>
            <a:endParaRPr lang="en-SG" sz="1600" dirty="0"/>
          </a:p>
        </p:txBody>
      </p:sp>
    </p:spTree>
    <p:extLst>
      <p:ext uri="{BB962C8B-B14F-4D97-AF65-F5344CB8AC3E}">
        <p14:creationId xmlns:p14="http://schemas.microsoft.com/office/powerpoint/2010/main" val="1959387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D319BF-DB4A-56D9-2761-33081489FA90}"/>
              </a:ext>
            </a:extLst>
          </p:cNvPr>
          <p:cNvSpPr>
            <a:spLocks noGrp="1"/>
          </p:cNvSpPr>
          <p:nvPr>
            <p:ph type="title"/>
          </p:nvPr>
        </p:nvSpPr>
        <p:spPr>
          <a:solidFill>
            <a:schemeClr val="accent1"/>
          </a:solidFill>
        </p:spPr>
        <p:txBody>
          <a:bodyPr/>
          <a:lstStyle/>
          <a:p>
            <a:r>
              <a:rPr lang="en-US" dirty="0" err="1">
                <a:solidFill>
                  <a:schemeClr val="bg1"/>
                </a:solidFill>
              </a:rPr>
              <a:t>Input_Frequency.agf</a:t>
            </a:r>
            <a:endParaRPr lang="en-SG" dirty="0">
              <a:solidFill>
                <a:schemeClr val="bg1"/>
              </a:solidFill>
            </a:endParaRPr>
          </a:p>
        </p:txBody>
      </p:sp>
      <p:sp>
        <p:nvSpPr>
          <p:cNvPr id="2" name="Slide Number Placeholder 1">
            <a:extLst>
              <a:ext uri="{FF2B5EF4-FFF2-40B4-BE49-F238E27FC236}">
                <a16:creationId xmlns:a16="http://schemas.microsoft.com/office/drawing/2014/main" id="{71EC0AB3-A5E0-DC8C-5202-1A03A7A279B6}"/>
              </a:ext>
            </a:extLst>
          </p:cNvPr>
          <p:cNvSpPr>
            <a:spLocks noGrp="1"/>
          </p:cNvSpPr>
          <p:nvPr>
            <p:ph type="sldNum" sz="quarter" idx="12"/>
          </p:nvPr>
        </p:nvSpPr>
        <p:spPr/>
        <p:txBody>
          <a:bodyPr/>
          <a:lstStyle/>
          <a:p>
            <a:fld id="{ADCD526C-248C-49C7-9B4A-CEC343477AF4}" type="slidenum">
              <a:rPr lang="en-SG" smtClean="0"/>
              <a:t>12</a:t>
            </a:fld>
            <a:endParaRPr lang="en-SG"/>
          </a:p>
        </p:txBody>
      </p:sp>
      <p:pic>
        <p:nvPicPr>
          <p:cNvPr id="7" name="Picture 6">
            <a:extLst>
              <a:ext uri="{FF2B5EF4-FFF2-40B4-BE49-F238E27FC236}">
                <a16:creationId xmlns:a16="http://schemas.microsoft.com/office/drawing/2014/main" id="{22B6C1D7-47EF-6318-0501-A4449EC5F39A}"/>
              </a:ext>
            </a:extLst>
          </p:cNvPr>
          <p:cNvPicPr>
            <a:picLocks noChangeAspect="1"/>
          </p:cNvPicPr>
          <p:nvPr/>
        </p:nvPicPr>
        <p:blipFill>
          <a:blip r:embed="rId2"/>
          <a:stretch>
            <a:fillRect/>
          </a:stretch>
        </p:blipFill>
        <p:spPr>
          <a:xfrm>
            <a:off x="3959874" y="1611607"/>
            <a:ext cx="4272252" cy="2057010"/>
          </a:xfrm>
          <a:prstGeom prst="rect">
            <a:avLst/>
          </a:prstGeom>
        </p:spPr>
      </p:pic>
      <p:sp>
        <p:nvSpPr>
          <p:cNvPr id="8" name="TextBox 7">
            <a:extLst>
              <a:ext uri="{FF2B5EF4-FFF2-40B4-BE49-F238E27FC236}">
                <a16:creationId xmlns:a16="http://schemas.microsoft.com/office/drawing/2014/main" id="{FA7758F4-239B-F8D3-CFCE-9262733513A4}"/>
              </a:ext>
            </a:extLst>
          </p:cNvPr>
          <p:cNvSpPr txBox="1"/>
          <p:nvPr/>
        </p:nvSpPr>
        <p:spPr>
          <a:xfrm>
            <a:off x="4090323" y="4153359"/>
            <a:ext cx="2005677" cy="369332"/>
          </a:xfrm>
          <a:prstGeom prst="rect">
            <a:avLst/>
          </a:prstGeom>
          <a:solidFill>
            <a:srgbClr val="FFC000"/>
          </a:solidFill>
        </p:spPr>
        <p:txBody>
          <a:bodyPr wrap="none" rtlCol="0">
            <a:spAutoFit/>
          </a:bodyPr>
          <a:lstStyle/>
          <a:p>
            <a:r>
              <a:rPr lang="en-US" dirty="0"/>
              <a:t>Frequency (rad/s)</a:t>
            </a:r>
            <a:endParaRPr lang="en-SG" dirty="0"/>
          </a:p>
        </p:txBody>
      </p:sp>
      <p:sp>
        <p:nvSpPr>
          <p:cNvPr id="9" name="TextBox 8">
            <a:extLst>
              <a:ext uri="{FF2B5EF4-FFF2-40B4-BE49-F238E27FC236}">
                <a16:creationId xmlns:a16="http://schemas.microsoft.com/office/drawing/2014/main" id="{6C1F5E76-DA88-F938-7DA2-346EA665C08A}"/>
              </a:ext>
            </a:extLst>
          </p:cNvPr>
          <p:cNvSpPr txBox="1"/>
          <p:nvPr/>
        </p:nvSpPr>
        <p:spPr>
          <a:xfrm>
            <a:off x="6766276" y="4153359"/>
            <a:ext cx="723275" cy="369332"/>
          </a:xfrm>
          <a:prstGeom prst="rect">
            <a:avLst/>
          </a:prstGeom>
          <a:solidFill>
            <a:srgbClr val="FFC000"/>
          </a:solidFill>
        </p:spPr>
        <p:txBody>
          <a:bodyPr wrap="none" rtlCol="0">
            <a:spAutoFit/>
          </a:bodyPr>
          <a:lstStyle/>
          <a:p>
            <a:r>
              <a:rPr lang="en-US" dirty="0"/>
              <a:t>Delta</a:t>
            </a:r>
            <a:endParaRPr lang="en-SG" dirty="0"/>
          </a:p>
        </p:txBody>
      </p:sp>
      <p:sp>
        <p:nvSpPr>
          <p:cNvPr id="10" name="TextBox 9">
            <a:extLst>
              <a:ext uri="{FF2B5EF4-FFF2-40B4-BE49-F238E27FC236}">
                <a16:creationId xmlns:a16="http://schemas.microsoft.com/office/drawing/2014/main" id="{EB954F16-4F2F-7134-58DC-6F9B1B040E5C}"/>
              </a:ext>
            </a:extLst>
          </p:cNvPr>
          <p:cNvSpPr txBox="1"/>
          <p:nvPr/>
        </p:nvSpPr>
        <p:spPr>
          <a:xfrm>
            <a:off x="6904178" y="4684267"/>
            <a:ext cx="3850908" cy="923330"/>
          </a:xfrm>
          <a:prstGeom prst="rect">
            <a:avLst/>
          </a:prstGeom>
          <a:noFill/>
        </p:spPr>
        <p:txBody>
          <a:bodyPr wrap="square" rtlCol="0">
            <a:spAutoFit/>
          </a:bodyPr>
          <a:lstStyle/>
          <a:p>
            <a:r>
              <a:rPr lang="en-US" dirty="0"/>
              <a:t>This is some dimensionless number that should be small, used for setting retarded functions</a:t>
            </a:r>
            <a:endParaRPr lang="en-SG" dirty="0"/>
          </a:p>
        </p:txBody>
      </p:sp>
      <p:sp>
        <p:nvSpPr>
          <p:cNvPr id="11" name="TextBox 10">
            <a:extLst>
              <a:ext uri="{FF2B5EF4-FFF2-40B4-BE49-F238E27FC236}">
                <a16:creationId xmlns:a16="http://schemas.microsoft.com/office/drawing/2014/main" id="{CDD7FB0B-B4F9-3EE6-037F-319C61A6E304}"/>
              </a:ext>
            </a:extLst>
          </p:cNvPr>
          <p:cNvSpPr txBox="1"/>
          <p:nvPr/>
        </p:nvSpPr>
        <p:spPr>
          <a:xfrm>
            <a:off x="3126603" y="4728952"/>
            <a:ext cx="3193134" cy="646331"/>
          </a:xfrm>
          <a:prstGeom prst="rect">
            <a:avLst/>
          </a:prstGeom>
          <a:noFill/>
        </p:spPr>
        <p:txBody>
          <a:bodyPr wrap="square" rtlCol="0">
            <a:spAutoFit/>
          </a:bodyPr>
          <a:lstStyle/>
          <a:p>
            <a:r>
              <a:rPr lang="en-US" dirty="0"/>
              <a:t>Frequency points for AGF computation </a:t>
            </a:r>
            <a:endParaRPr lang="en-SG" dirty="0"/>
          </a:p>
        </p:txBody>
      </p:sp>
    </p:spTree>
    <p:extLst>
      <p:ext uri="{BB962C8B-B14F-4D97-AF65-F5344CB8AC3E}">
        <p14:creationId xmlns:p14="http://schemas.microsoft.com/office/powerpoint/2010/main" val="149002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BA3A-DC4D-B374-D81D-2BC482D57995}"/>
              </a:ext>
            </a:extLst>
          </p:cNvPr>
          <p:cNvSpPr>
            <a:spLocks noGrp="1"/>
          </p:cNvSpPr>
          <p:nvPr>
            <p:ph type="title"/>
          </p:nvPr>
        </p:nvSpPr>
        <p:spPr>
          <a:solidFill>
            <a:schemeClr val="accent1"/>
          </a:solidFill>
        </p:spPr>
        <p:txBody>
          <a:bodyPr/>
          <a:lstStyle/>
          <a:p>
            <a:r>
              <a:rPr lang="en-US" dirty="0" err="1">
                <a:solidFill>
                  <a:schemeClr val="bg1"/>
                </a:solidFill>
              </a:rPr>
              <a:t>Scattering_Output_Frequency.agf</a:t>
            </a:r>
            <a:endParaRPr lang="en-SG" dirty="0">
              <a:solidFill>
                <a:schemeClr val="bg1"/>
              </a:solidFill>
            </a:endParaRPr>
          </a:p>
        </p:txBody>
      </p:sp>
      <p:sp>
        <p:nvSpPr>
          <p:cNvPr id="3" name="Slide Number Placeholder 2">
            <a:extLst>
              <a:ext uri="{FF2B5EF4-FFF2-40B4-BE49-F238E27FC236}">
                <a16:creationId xmlns:a16="http://schemas.microsoft.com/office/drawing/2014/main" id="{8AD334C9-DFEE-26C9-447A-A5B30AAAEBD4}"/>
              </a:ext>
            </a:extLst>
          </p:cNvPr>
          <p:cNvSpPr>
            <a:spLocks noGrp="1"/>
          </p:cNvSpPr>
          <p:nvPr>
            <p:ph type="sldNum" sz="quarter" idx="12"/>
          </p:nvPr>
        </p:nvSpPr>
        <p:spPr/>
        <p:txBody>
          <a:bodyPr/>
          <a:lstStyle/>
          <a:p>
            <a:fld id="{ADCD526C-248C-49C7-9B4A-CEC343477AF4}" type="slidenum">
              <a:rPr lang="en-SG" smtClean="0"/>
              <a:t>13</a:t>
            </a:fld>
            <a:endParaRPr lang="en-SG"/>
          </a:p>
        </p:txBody>
      </p:sp>
      <p:pic>
        <p:nvPicPr>
          <p:cNvPr id="5" name="Picture 4">
            <a:extLst>
              <a:ext uri="{FF2B5EF4-FFF2-40B4-BE49-F238E27FC236}">
                <a16:creationId xmlns:a16="http://schemas.microsoft.com/office/drawing/2014/main" id="{D2D970FF-8635-05FB-55C9-295945617DE1}"/>
              </a:ext>
            </a:extLst>
          </p:cNvPr>
          <p:cNvPicPr>
            <a:picLocks noChangeAspect="1"/>
          </p:cNvPicPr>
          <p:nvPr/>
        </p:nvPicPr>
        <p:blipFill>
          <a:blip r:embed="rId2"/>
          <a:stretch>
            <a:fillRect/>
          </a:stretch>
        </p:blipFill>
        <p:spPr>
          <a:xfrm>
            <a:off x="4783045" y="1131295"/>
            <a:ext cx="2894489" cy="2638514"/>
          </a:xfrm>
          <a:prstGeom prst="rect">
            <a:avLst/>
          </a:prstGeom>
        </p:spPr>
      </p:pic>
      <p:sp>
        <p:nvSpPr>
          <p:cNvPr id="6" name="TextBox 5">
            <a:extLst>
              <a:ext uri="{FF2B5EF4-FFF2-40B4-BE49-F238E27FC236}">
                <a16:creationId xmlns:a16="http://schemas.microsoft.com/office/drawing/2014/main" id="{A858F84C-53F9-4239-365F-E7E612055925}"/>
              </a:ext>
            </a:extLst>
          </p:cNvPr>
          <p:cNvSpPr txBox="1"/>
          <p:nvPr/>
        </p:nvSpPr>
        <p:spPr>
          <a:xfrm>
            <a:off x="5227450" y="3429000"/>
            <a:ext cx="2005677" cy="369332"/>
          </a:xfrm>
          <a:prstGeom prst="rect">
            <a:avLst/>
          </a:prstGeom>
          <a:solidFill>
            <a:srgbClr val="FFC000"/>
          </a:solidFill>
        </p:spPr>
        <p:txBody>
          <a:bodyPr wrap="none" rtlCol="0">
            <a:spAutoFit/>
          </a:bodyPr>
          <a:lstStyle/>
          <a:p>
            <a:r>
              <a:rPr lang="en-US" dirty="0"/>
              <a:t>Frequency (rad/s)</a:t>
            </a:r>
            <a:endParaRPr lang="en-SG" dirty="0"/>
          </a:p>
        </p:txBody>
      </p:sp>
      <p:sp>
        <p:nvSpPr>
          <p:cNvPr id="7" name="TextBox 6">
            <a:extLst>
              <a:ext uri="{FF2B5EF4-FFF2-40B4-BE49-F238E27FC236}">
                <a16:creationId xmlns:a16="http://schemas.microsoft.com/office/drawing/2014/main" id="{2B7D12B3-A098-4073-187D-DBE98FC5C8E7}"/>
              </a:ext>
            </a:extLst>
          </p:cNvPr>
          <p:cNvSpPr txBox="1"/>
          <p:nvPr/>
        </p:nvSpPr>
        <p:spPr>
          <a:xfrm>
            <a:off x="4484400" y="4167092"/>
            <a:ext cx="3193134" cy="646331"/>
          </a:xfrm>
          <a:prstGeom prst="rect">
            <a:avLst/>
          </a:prstGeom>
          <a:noFill/>
        </p:spPr>
        <p:txBody>
          <a:bodyPr wrap="square" rtlCol="0">
            <a:spAutoFit/>
          </a:bodyPr>
          <a:lstStyle/>
          <a:p>
            <a:r>
              <a:rPr lang="en-US" dirty="0"/>
              <a:t>Frequency points for AGF S-matrix computation </a:t>
            </a:r>
            <a:endParaRPr lang="en-SG" dirty="0"/>
          </a:p>
        </p:txBody>
      </p:sp>
    </p:spTree>
    <p:extLst>
      <p:ext uri="{BB962C8B-B14F-4D97-AF65-F5344CB8AC3E}">
        <p14:creationId xmlns:p14="http://schemas.microsoft.com/office/powerpoint/2010/main" val="1216412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76C0-111A-4D0D-B8EB-F82A2D9D0BBE}"/>
              </a:ext>
            </a:extLst>
          </p:cNvPr>
          <p:cNvSpPr>
            <a:spLocks noGrp="1"/>
          </p:cNvSpPr>
          <p:nvPr>
            <p:ph type="title"/>
          </p:nvPr>
        </p:nvSpPr>
        <p:spPr>
          <a:solidFill>
            <a:schemeClr val="accent1"/>
          </a:solidFill>
        </p:spPr>
        <p:txBody>
          <a:bodyPr/>
          <a:lstStyle/>
          <a:p>
            <a:r>
              <a:rPr lang="en-US" dirty="0" err="1">
                <a:solidFill>
                  <a:schemeClr val="bg1"/>
                </a:solidFill>
              </a:rPr>
              <a:t>Left_Parameters.agf</a:t>
            </a:r>
            <a:endParaRPr lang="en-SG" dirty="0">
              <a:solidFill>
                <a:schemeClr val="bg1"/>
              </a:solidFill>
            </a:endParaRPr>
          </a:p>
        </p:txBody>
      </p:sp>
      <p:sp>
        <p:nvSpPr>
          <p:cNvPr id="3" name="Slide Number Placeholder 2">
            <a:extLst>
              <a:ext uri="{FF2B5EF4-FFF2-40B4-BE49-F238E27FC236}">
                <a16:creationId xmlns:a16="http://schemas.microsoft.com/office/drawing/2014/main" id="{6473305D-4DA5-CE6D-A4A4-654A19E36084}"/>
              </a:ext>
            </a:extLst>
          </p:cNvPr>
          <p:cNvSpPr>
            <a:spLocks noGrp="1"/>
          </p:cNvSpPr>
          <p:nvPr>
            <p:ph type="sldNum" sz="quarter" idx="12"/>
          </p:nvPr>
        </p:nvSpPr>
        <p:spPr/>
        <p:txBody>
          <a:bodyPr/>
          <a:lstStyle/>
          <a:p>
            <a:fld id="{ADCD526C-248C-49C7-9B4A-CEC343477AF4}" type="slidenum">
              <a:rPr lang="en-SG" smtClean="0"/>
              <a:t>14</a:t>
            </a:fld>
            <a:endParaRPr lang="en-SG"/>
          </a:p>
        </p:txBody>
      </p:sp>
      <p:pic>
        <p:nvPicPr>
          <p:cNvPr id="5" name="Picture 4">
            <a:extLst>
              <a:ext uri="{FF2B5EF4-FFF2-40B4-BE49-F238E27FC236}">
                <a16:creationId xmlns:a16="http://schemas.microsoft.com/office/drawing/2014/main" id="{9E7A0E99-B8F4-DF6E-4ACC-0C1A52DFB30C}"/>
              </a:ext>
            </a:extLst>
          </p:cNvPr>
          <p:cNvPicPr>
            <a:picLocks noChangeAspect="1"/>
          </p:cNvPicPr>
          <p:nvPr/>
        </p:nvPicPr>
        <p:blipFill rotWithShape="1">
          <a:blip r:embed="rId2"/>
          <a:srcRect b="35637"/>
          <a:stretch/>
        </p:blipFill>
        <p:spPr>
          <a:xfrm>
            <a:off x="837283" y="862171"/>
            <a:ext cx="5673686" cy="3624104"/>
          </a:xfrm>
          <a:prstGeom prst="rect">
            <a:avLst/>
          </a:prstGeom>
        </p:spPr>
      </p:pic>
      <p:sp>
        <p:nvSpPr>
          <p:cNvPr id="6" name="TextBox 5">
            <a:extLst>
              <a:ext uri="{FF2B5EF4-FFF2-40B4-BE49-F238E27FC236}">
                <a16:creationId xmlns:a16="http://schemas.microsoft.com/office/drawing/2014/main" id="{9526310F-1531-A3DF-0171-23C9D433DBF6}"/>
              </a:ext>
            </a:extLst>
          </p:cNvPr>
          <p:cNvSpPr txBox="1"/>
          <p:nvPr/>
        </p:nvSpPr>
        <p:spPr>
          <a:xfrm>
            <a:off x="7076272" y="872271"/>
            <a:ext cx="4570482" cy="307777"/>
          </a:xfrm>
          <a:prstGeom prst="rect">
            <a:avLst/>
          </a:prstGeom>
          <a:solidFill>
            <a:srgbClr val="FFC000"/>
          </a:solidFill>
        </p:spPr>
        <p:txBody>
          <a:bodyPr wrap="none" rtlCol="0">
            <a:spAutoFit/>
          </a:bodyPr>
          <a:lstStyle/>
          <a:p>
            <a:r>
              <a:rPr lang="en-US" sz="1400" dirty="0"/>
              <a:t>Lattice vector in longitudinal (x) direction (in angstroms)</a:t>
            </a:r>
            <a:endParaRPr lang="en-SG" sz="1400" dirty="0"/>
          </a:p>
        </p:txBody>
      </p:sp>
      <p:cxnSp>
        <p:nvCxnSpPr>
          <p:cNvPr id="8" name="Straight Arrow Connector 7">
            <a:extLst>
              <a:ext uri="{FF2B5EF4-FFF2-40B4-BE49-F238E27FC236}">
                <a16:creationId xmlns:a16="http://schemas.microsoft.com/office/drawing/2014/main" id="{A51E3CAC-66AC-F0DF-3BF2-2C2A2368B0CE}"/>
              </a:ext>
            </a:extLst>
          </p:cNvPr>
          <p:cNvCxnSpPr>
            <a:stCxn id="6" idx="1"/>
          </p:cNvCxnSpPr>
          <p:nvPr/>
        </p:nvCxnSpPr>
        <p:spPr>
          <a:xfrm flipH="1">
            <a:off x="5953125" y="1026160"/>
            <a:ext cx="1123147" cy="2787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75C8033-D56B-2984-E192-8AD18F8C92B2}"/>
              </a:ext>
            </a:extLst>
          </p:cNvPr>
          <p:cNvSpPr txBox="1"/>
          <p:nvPr/>
        </p:nvSpPr>
        <p:spPr>
          <a:xfrm>
            <a:off x="7076272" y="1333052"/>
            <a:ext cx="4549643" cy="307777"/>
          </a:xfrm>
          <a:prstGeom prst="rect">
            <a:avLst/>
          </a:prstGeom>
          <a:solidFill>
            <a:srgbClr val="FFC000"/>
          </a:solidFill>
        </p:spPr>
        <p:txBody>
          <a:bodyPr wrap="none" rtlCol="0">
            <a:spAutoFit/>
          </a:bodyPr>
          <a:lstStyle/>
          <a:p>
            <a:r>
              <a:rPr lang="en-US" sz="1400" dirty="0"/>
              <a:t>Lattice vector in transverse (y) direction (in angstroms)</a:t>
            </a:r>
            <a:endParaRPr lang="en-SG" sz="1400" dirty="0"/>
          </a:p>
        </p:txBody>
      </p:sp>
      <p:sp>
        <p:nvSpPr>
          <p:cNvPr id="10" name="TextBox 9">
            <a:extLst>
              <a:ext uri="{FF2B5EF4-FFF2-40B4-BE49-F238E27FC236}">
                <a16:creationId xmlns:a16="http://schemas.microsoft.com/office/drawing/2014/main" id="{945C90EB-96DB-0352-29D5-C0721CF32FEC}"/>
              </a:ext>
            </a:extLst>
          </p:cNvPr>
          <p:cNvSpPr txBox="1"/>
          <p:nvPr/>
        </p:nvSpPr>
        <p:spPr>
          <a:xfrm>
            <a:off x="7076272" y="1793833"/>
            <a:ext cx="4549643" cy="307777"/>
          </a:xfrm>
          <a:prstGeom prst="rect">
            <a:avLst/>
          </a:prstGeom>
          <a:solidFill>
            <a:srgbClr val="FFC000"/>
          </a:solidFill>
        </p:spPr>
        <p:txBody>
          <a:bodyPr wrap="none" rtlCol="0">
            <a:spAutoFit/>
          </a:bodyPr>
          <a:lstStyle/>
          <a:p>
            <a:r>
              <a:rPr lang="en-US" sz="1400" dirty="0"/>
              <a:t>Lattice vector in transverse (z) direction (in angstroms)</a:t>
            </a:r>
            <a:endParaRPr lang="en-SG" sz="1400" dirty="0"/>
          </a:p>
        </p:txBody>
      </p:sp>
      <p:cxnSp>
        <p:nvCxnSpPr>
          <p:cNvPr id="12" name="Straight Arrow Connector 11">
            <a:extLst>
              <a:ext uri="{FF2B5EF4-FFF2-40B4-BE49-F238E27FC236}">
                <a16:creationId xmlns:a16="http://schemas.microsoft.com/office/drawing/2014/main" id="{AF75957F-8B6D-769D-F531-018F5BF7E956}"/>
              </a:ext>
            </a:extLst>
          </p:cNvPr>
          <p:cNvCxnSpPr>
            <a:stCxn id="9" idx="1"/>
          </p:cNvCxnSpPr>
          <p:nvPr/>
        </p:nvCxnSpPr>
        <p:spPr>
          <a:xfrm flipH="1">
            <a:off x="5886450" y="1486941"/>
            <a:ext cx="1189822" cy="700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EA1039A-915B-F944-F9C0-1A98D1FC7E9D}"/>
              </a:ext>
            </a:extLst>
          </p:cNvPr>
          <p:cNvCxnSpPr>
            <a:stCxn id="10" idx="1"/>
          </p:cNvCxnSpPr>
          <p:nvPr/>
        </p:nvCxnSpPr>
        <p:spPr>
          <a:xfrm flipH="1" flipV="1">
            <a:off x="5953125" y="1881890"/>
            <a:ext cx="1123147" cy="658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397C2FA-CE2A-B6EB-E187-5A11552E9A41}"/>
              </a:ext>
            </a:extLst>
          </p:cNvPr>
          <p:cNvSpPr txBox="1"/>
          <p:nvPr/>
        </p:nvSpPr>
        <p:spPr>
          <a:xfrm>
            <a:off x="4513464" y="2311142"/>
            <a:ext cx="5838458" cy="523220"/>
          </a:xfrm>
          <a:prstGeom prst="rect">
            <a:avLst/>
          </a:prstGeom>
          <a:solidFill>
            <a:srgbClr val="FFC000"/>
          </a:solidFill>
        </p:spPr>
        <p:txBody>
          <a:bodyPr wrap="none" rtlCol="0">
            <a:spAutoFit/>
          </a:bodyPr>
          <a:lstStyle/>
          <a:p>
            <a:r>
              <a:rPr lang="en-US" sz="1400" i="1" dirty="0"/>
              <a:t>N</a:t>
            </a:r>
            <a:r>
              <a:rPr lang="en-US" sz="1400" i="1" baseline="-25000" dirty="0"/>
              <a:t>y</a:t>
            </a:r>
            <a:r>
              <a:rPr lang="en-US" sz="1400" dirty="0"/>
              <a:t> = number of repeating units in transverse (y) direction in each layer; </a:t>
            </a:r>
          </a:p>
          <a:p>
            <a:r>
              <a:rPr lang="en-US" sz="1400" dirty="0"/>
              <a:t>equals 1 in a pure 1D system</a:t>
            </a:r>
            <a:endParaRPr lang="en-SG" sz="1400" dirty="0"/>
          </a:p>
        </p:txBody>
      </p:sp>
      <p:sp>
        <p:nvSpPr>
          <p:cNvPr id="16" name="TextBox 15">
            <a:extLst>
              <a:ext uri="{FF2B5EF4-FFF2-40B4-BE49-F238E27FC236}">
                <a16:creationId xmlns:a16="http://schemas.microsoft.com/office/drawing/2014/main" id="{0551E521-FC4A-81D0-F2F8-19A9AE57B74D}"/>
              </a:ext>
            </a:extLst>
          </p:cNvPr>
          <p:cNvSpPr txBox="1"/>
          <p:nvPr/>
        </p:nvSpPr>
        <p:spPr>
          <a:xfrm>
            <a:off x="4513464" y="2941622"/>
            <a:ext cx="5838458" cy="523220"/>
          </a:xfrm>
          <a:prstGeom prst="rect">
            <a:avLst/>
          </a:prstGeom>
          <a:solidFill>
            <a:srgbClr val="FFC000"/>
          </a:solidFill>
        </p:spPr>
        <p:txBody>
          <a:bodyPr wrap="none" rtlCol="0">
            <a:spAutoFit/>
          </a:bodyPr>
          <a:lstStyle/>
          <a:p>
            <a:r>
              <a:rPr lang="en-US" sz="1400" i="1" dirty="0" err="1"/>
              <a:t>N</a:t>
            </a:r>
            <a:r>
              <a:rPr lang="en-US" sz="1400" i="1" baseline="-25000" dirty="0" err="1"/>
              <a:t>z</a:t>
            </a:r>
            <a:r>
              <a:rPr lang="en-US" sz="1400" baseline="-25000" dirty="0"/>
              <a:t> </a:t>
            </a:r>
            <a:r>
              <a:rPr lang="en-US" sz="1400" dirty="0"/>
              <a:t>= Number of repeating units in transverse (z) direction in each layer; </a:t>
            </a:r>
          </a:p>
          <a:p>
            <a:r>
              <a:rPr lang="en-US" sz="1400" dirty="0"/>
              <a:t>equals 1 in a pure 1D system</a:t>
            </a:r>
            <a:endParaRPr lang="en-SG" sz="1400" dirty="0"/>
          </a:p>
        </p:txBody>
      </p:sp>
      <p:cxnSp>
        <p:nvCxnSpPr>
          <p:cNvPr id="18" name="Straight Arrow Connector 17">
            <a:extLst>
              <a:ext uri="{FF2B5EF4-FFF2-40B4-BE49-F238E27FC236}">
                <a16:creationId xmlns:a16="http://schemas.microsoft.com/office/drawing/2014/main" id="{613F8728-10B7-6540-7678-5710F883D089}"/>
              </a:ext>
            </a:extLst>
          </p:cNvPr>
          <p:cNvCxnSpPr>
            <a:cxnSpLocks/>
            <a:stCxn id="15" idx="1"/>
          </p:cNvCxnSpPr>
          <p:nvPr/>
        </p:nvCxnSpPr>
        <p:spPr>
          <a:xfrm flipH="1">
            <a:off x="2133600" y="2572752"/>
            <a:ext cx="2379864" cy="2556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318D28-43E0-4B5C-90CC-7B1FACF3E059}"/>
              </a:ext>
            </a:extLst>
          </p:cNvPr>
          <p:cNvCxnSpPr>
            <a:stCxn id="16" idx="1"/>
          </p:cNvCxnSpPr>
          <p:nvPr/>
        </p:nvCxnSpPr>
        <p:spPr>
          <a:xfrm flipH="1" flipV="1">
            <a:off x="2781300" y="2941622"/>
            <a:ext cx="1732164" cy="2616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04D4EF0-630C-0787-250F-110FD50EAD9E}"/>
              </a:ext>
            </a:extLst>
          </p:cNvPr>
          <p:cNvSpPr txBox="1"/>
          <p:nvPr/>
        </p:nvSpPr>
        <p:spPr>
          <a:xfrm>
            <a:off x="584950" y="6317189"/>
            <a:ext cx="4562467" cy="307777"/>
          </a:xfrm>
          <a:prstGeom prst="rect">
            <a:avLst/>
          </a:prstGeom>
          <a:solidFill>
            <a:srgbClr val="FFC000"/>
          </a:solidFill>
        </p:spPr>
        <p:txBody>
          <a:bodyPr wrap="none" rtlCol="0">
            <a:spAutoFit/>
          </a:bodyPr>
          <a:lstStyle/>
          <a:p>
            <a:r>
              <a:rPr lang="en-US" sz="1400" dirty="0"/>
              <a:t>Index of transverse unit cell in each layer (1, …, </a:t>
            </a:r>
            <a:r>
              <a:rPr lang="en-US" sz="1400" i="1" dirty="0" err="1"/>
              <a:t>N</a:t>
            </a:r>
            <a:r>
              <a:rPr lang="en-US" sz="1400" i="1" baseline="-25000" dirty="0" err="1"/>
              <a:t>y</a:t>
            </a:r>
            <a:r>
              <a:rPr lang="en-US" sz="1400" i="1" dirty="0" err="1"/>
              <a:t>N</a:t>
            </a:r>
            <a:r>
              <a:rPr lang="en-US" sz="1400" i="1" baseline="-25000" dirty="0" err="1"/>
              <a:t>z</a:t>
            </a:r>
            <a:r>
              <a:rPr lang="en-US" sz="1400" dirty="0"/>
              <a:t>) </a:t>
            </a:r>
            <a:endParaRPr lang="en-SG" sz="1400" dirty="0"/>
          </a:p>
        </p:txBody>
      </p:sp>
      <p:sp>
        <p:nvSpPr>
          <p:cNvPr id="27" name="TextBox 26">
            <a:extLst>
              <a:ext uri="{FF2B5EF4-FFF2-40B4-BE49-F238E27FC236}">
                <a16:creationId xmlns:a16="http://schemas.microsoft.com/office/drawing/2014/main" id="{D127268F-0BF7-E711-3356-47AA124D8F52}"/>
              </a:ext>
            </a:extLst>
          </p:cNvPr>
          <p:cNvSpPr txBox="1"/>
          <p:nvPr/>
        </p:nvSpPr>
        <p:spPr>
          <a:xfrm>
            <a:off x="2665044" y="5485042"/>
            <a:ext cx="8117255" cy="523220"/>
          </a:xfrm>
          <a:prstGeom prst="rect">
            <a:avLst/>
          </a:prstGeom>
          <a:solidFill>
            <a:srgbClr val="FFC000"/>
          </a:solidFill>
        </p:spPr>
        <p:txBody>
          <a:bodyPr wrap="square" rtlCol="0">
            <a:spAutoFit/>
          </a:bodyPr>
          <a:lstStyle/>
          <a:p>
            <a:r>
              <a:rPr lang="en-US" sz="1400" dirty="0"/>
              <a:t>Number of atoms in transverse unit cell. In a pure 1D system, it is the number of atoms in each layer of the left lead. There are 64 atoms in each layer of the (16,0) carbon nanotube</a:t>
            </a:r>
            <a:endParaRPr lang="en-SG" sz="1400" dirty="0"/>
          </a:p>
        </p:txBody>
      </p:sp>
      <p:cxnSp>
        <p:nvCxnSpPr>
          <p:cNvPr id="29" name="Straight Arrow Connector 28">
            <a:extLst>
              <a:ext uri="{FF2B5EF4-FFF2-40B4-BE49-F238E27FC236}">
                <a16:creationId xmlns:a16="http://schemas.microsoft.com/office/drawing/2014/main" id="{DBE52875-8C7F-B9F5-4FEC-1800CB48B27B}"/>
              </a:ext>
            </a:extLst>
          </p:cNvPr>
          <p:cNvCxnSpPr>
            <a:cxnSpLocks/>
            <a:stCxn id="27" idx="0"/>
          </p:cNvCxnSpPr>
          <p:nvPr/>
        </p:nvCxnSpPr>
        <p:spPr>
          <a:xfrm flipH="1" flipV="1">
            <a:off x="2057400" y="4008547"/>
            <a:ext cx="4666272" cy="14764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E477EF9-AF1E-F900-C9B2-461403493B01}"/>
              </a:ext>
            </a:extLst>
          </p:cNvPr>
          <p:cNvCxnSpPr>
            <a:stCxn id="24" idx="0"/>
          </p:cNvCxnSpPr>
          <p:nvPr/>
        </p:nvCxnSpPr>
        <p:spPr>
          <a:xfrm flipH="1" flipV="1">
            <a:off x="1251700" y="4288323"/>
            <a:ext cx="1614484" cy="2028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5A8362FA-F23E-7FD5-A1C8-18686A641832}"/>
              </a:ext>
            </a:extLst>
          </p:cNvPr>
          <p:cNvSpPr/>
          <p:nvPr/>
        </p:nvSpPr>
        <p:spPr>
          <a:xfrm>
            <a:off x="2397725" y="3725821"/>
            <a:ext cx="4204983" cy="37228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TextBox 35">
            <a:extLst>
              <a:ext uri="{FF2B5EF4-FFF2-40B4-BE49-F238E27FC236}">
                <a16:creationId xmlns:a16="http://schemas.microsoft.com/office/drawing/2014/main" id="{F8FFB601-5E30-42F2-CB9E-DCEC5177A162}"/>
              </a:ext>
            </a:extLst>
          </p:cNvPr>
          <p:cNvSpPr txBox="1"/>
          <p:nvPr/>
        </p:nvSpPr>
        <p:spPr>
          <a:xfrm>
            <a:off x="7063842" y="3752492"/>
            <a:ext cx="3438762" cy="307777"/>
          </a:xfrm>
          <a:prstGeom prst="rect">
            <a:avLst/>
          </a:prstGeom>
          <a:solidFill>
            <a:srgbClr val="FFC000"/>
          </a:solidFill>
        </p:spPr>
        <p:txBody>
          <a:bodyPr wrap="none" rtlCol="0">
            <a:spAutoFit/>
          </a:bodyPr>
          <a:lstStyle/>
          <a:p>
            <a:r>
              <a:rPr lang="en-US" sz="1400" dirty="0"/>
              <a:t>Each row describes a transverse unit cell</a:t>
            </a:r>
            <a:endParaRPr lang="en-SG" sz="1400" dirty="0"/>
          </a:p>
        </p:txBody>
      </p:sp>
      <p:sp>
        <p:nvSpPr>
          <p:cNvPr id="37" name="TextBox 36">
            <a:extLst>
              <a:ext uri="{FF2B5EF4-FFF2-40B4-BE49-F238E27FC236}">
                <a16:creationId xmlns:a16="http://schemas.microsoft.com/office/drawing/2014/main" id="{5CEA32A9-2406-3E69-7176-7FAD94463572}"/>
              </a:ext>
            </a:extLst>
          </p:cNvPr>
          <p:cNvSpPr txBox="1"/>
          <p:nvPr/>
        </p:nvSpPr>
        <p:spPr>
          <a:xfrm>
            <a:off x="5953125" y="4620693"/>
            <a:ext cx="5765399" cy="523220"/>
          </a:xfrm>
          <a:prstGeom prst="rect">
            <a:avLst/>
          </a:prstGeom>
          <a:solidFill>
            <a:srgbClr val="FFC000"/>
          </a:solidFill>
        </p:spPr>
        <p:txBody>
          <a:bodyPr wrap="square" rtlCol="0">
            <a:spAutoFit/>
          </a:bodyPr>
          <a:lstStyle/>
          <a:p>
            <a:r>
              <a:rPr lang="en-US" sz="1400" dirty="0"/>
              <a:t>Relative position of transverse unit cell in layer. In a pure 1D system, they are just set to “0 0 0” because there is only one entry. </a:t>
            </a:r>
            <a:endParaRPr lang="en-SG" sz="1400" dirty="0"/>
          </a:p>
        </p:txBody>
      </p:sp>
      <p:cxnSp>
        <p:nvCxnSpPr>
          <p:cNvPr id="39" name="Straight Arrow Connector 38">
            <a:extLst>
              <a:ext uri="{FF2B5EF4-FFF2-40B4-BE49-F238E27FC236}">
                <a16:creationId xmlns:a16="http://schemas.microsoft.com/office/drawing/2014/main" id="{60803026-8711-1D29-29FE-0236C2CCCF15}"/>
              </a:ext>
            </a:extLst>
          </p:cNvPr>
          <p:cNvCxnSpPr>
            <a:cxnSpLocks/>
            <a:stCxn id="37" idx="1"/>
          </p:cNvCxnSpPr>
          <p:nvPr/>
        </p:nvCxnSpPr>
        <p:spPr>
          <a:xfrm flipH="1" flipV="1">
            <a:off x="4657725" y="4138301"/>
            <a:ext cx="1295400" cy="7440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AC0532D-2C40-2721-877A-A9948D9EB9F2}"/>
              </a:ext>
            </a:extLst>
          </p:cNvPr>
          <p:cNvSpPr txBox="1"/>
          <p:nvPr/>
        </p:nvSpPr>
        <p:spPr>
          <a:xfrm>
            <a:off x="677097" y="662115"/>
            <a:ext cx="4362092" cy="307777"/>
          </a:xfrm>
          <a:prstGeom prst="rect">
            <a:avLst/>
          </a:prstGeom>
          <a:noFill/>
        </p:spPr>
        <p:txBody>
          <a:bodyPr wrap="none" rtlCol="0">
            <a:spAutoFit/>
          </a:bodyPr>
          <a:lstStyle/>
          <a:p>
            <a:r>
              <a:rPr lang="en-US" sz="1400" dirty="0">
                <a:solidFill>
                  <a:srgbClr val="FF0000"/>
                </a:solidFill>
              </a:rPr>
              <a:t>These describe the </a:t>
            </a:r>
            <a:r>
              <a:rPr lang="en-US" sz="1400" u="sng" dirty="0">
                <a:solidFill>
                  <a:srgbClr val="FF0000"/>
                </a:solidFill>
              </a:rPr>
              <a:t>non-primitive</a:t>
            </a:r>
            <a:r>
              <a:rPr lang="en-US" sz="1400" dirty="0">
                <a:solidFill>
                  <a:srgbClr val="FF0000"/>
                </a:solidFill>
              </a:rPr>
              <a:t> unit cell in the layer</a:t>
            </a:r>
            <a:endParaRPr lang="en-SG" sz="1400" dirty="0">
              <a:solidFill>
                <a:srgbClr val="FF0000"/>
              </a:solidFill>
            </a:endParaRPr>
          </a:p>
        </p:txBody>
      </p:sp>
    </p:spTree>
    <p:extLst>
      <p:ext uri="{BB962C8B-B14F-4D97-AF65-F5344CB8AC3E}">
        <p14:creationId xmlns:p14="http://schemas.microsoft.com/office/powerpoint/2010/main" val="319615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73305D-4DA5-CE6D-A4A4-654A19E36084}"/>
              </a:ext>
            </a:extLst>
          </p:cNvPr>
          <p:cNvSpPr>
            <a:spLocks noGrp="1"/>
          </p:cNvSpPr>
          <p:nvPr>
            <p:ph type="sldNum" sz="quarter" idx="12"/>
          </p:nvPr>
        </p:nvSpPr>
        <p:spPr/>
        <p:txBody>
          <a:bodyPr/>
          <a:lstStyle/>
          <a:p>
            <a:fld id="{ADCD526C-248C-49C7-9B4A-CEC343477AF4}" type="slidenum">
              <a:rPr lang="en-SG" smtClean="0"/>
              <a:t>15</a:t>
            </a:fld>
            <a:endParaRPr lang="en-SG"/>
          </a:p>
        </p:txBody>
      </p:sp>
      <p:sp>
        <p:nvSpPr>
          <p:cNvPr id="7" name="Title 6">
            <a:extLst>
              <a:ext uri="{FF2B5EF4-FFF2-40B4-BE49-F238E27FC236}">
                <a16:creationId xmlns:a16="http://schemas.microsoft.com/office/drawing/2014/main" id="{19F2F6A6-BCAD-F7DF-E6A5-144E88C0D11A}"/>
              </a:ext>
            </a:extLst>
          </p:cNvPr>
          <p:cNvSpPr>
            <a:spLocks noGrp="1"/>
          </p:cNvSpPr>
          <p:nvPr>
            <p:ph type="title"/>
          </p:nvPr>
        </p:nvSpPr>
        <p:spPr>
          <a:solidFill>
            <a:schemeClr val="accent1"/>
          </a:solidFill>
        </p:spPr>
        <p:txBody>
          <a:bodyPr/>
          <a:lstStyle/>
          <a:p>
            <a:r>
              <a:rPr lang="en-US" dirty="0" err="1">
                <a:solidFill>
                  <a:schemeClr val="bg1"/>
                </a:solidFill>
              </a:rPr>
              <a:t>Left_Phonon_Parameters.agf</a:t>
            </a:r>
            <a:endParaRPr lang="en-SG" dirty="0">
              <a:solidFill>
                <a:schemeClr val="bg1"/>
              </a:solidFill>
            </a:endParaRPr>
          </a:p>
        </p:txBody>
      </p:sp>
      <p:pic>
        <p:nvPicPr>
          <p:cNvPr id="13" name="Picture 12">
            <a:extLst>
              <a:ext uri="{FF2B5EF4-FFF2-40B4-BE49-F238E27FC236}">
                <a16:creationId xmlns:a16="http://schemas.microsoft.com/office/drawing/2014/main" id="{D31FD7B0-ECC7-0AAE-0D98-4E0C17A53C11}"/>
              </a:ext>
            </a:extLst>
          </p:cNvPr>
          <p:cNvPicPr>
            <a:picLocks noChangeAspect="1"/>
          </p:cNvPicPr>
          <p:nvPr/>
        </p:nvPicPr>
        <p:blipFill>
          <a:blip r:embed="rId2"/>
          <a:stretch>
            <a:fillRect/>
          </a:stretch>
        </p:blipFill>
        <p:spPr>
          <a:xfrm>
            <a:off x="523686" y="864796"/>
            <a:ext cx="5080738" cy="2958058"/>
          </a:xfrm>
          <a:prstGeom prst="rect">
            <a:avLst/>
          </a:prstGeom>
        </p:spPr>
      </p:pic>
      <p:sp>
        <p:nvSpPr>
          <p:cNvPr id="17" name="TextBox 16">
            <a:extLst>
              <a:ext uri="{FF2B5EF4-FFF2-40B4-BE49-F238E27FC236}">
                <a16:creationId xmlns:a16="http://schemas.microsoft.com/office/drawing/2014/main" id="{7988777A-C10E-4918-BCE9-B3F77A4C5FA7}"/>
              </a:ext>
            </a:extLst>
          </p:cNvPr>
          <p:cNvSpPr txBox="1"/>
          <p:nvPr/>
        </p:nvSpPr>
        <p:spPr>
          <a:xfrm>
            <a:off x="6690682" y="864796"/>
            <a:ext cx="5003293" cy="307777"/>
          </a:xfrm>
          <a:prstGeom prst="rect">
            <a:avLst/>
          </a:prstGeom>
          <a:solidFill>
            <a:srgbClr val="FFC000"/>
          </a:solidFill>
        </p:spPr>
        <p:txBody>
          <a:bodyPr wrap="none" rtlCol="0">
            <a:spAutoFit/>
          </a:bodyPr>
          <a:lstStyle/>
          <a:p>
            <a:r>
              <a:rPr lang="en-US" sz="1400" b="1" i="1" dirty="0"/>
              <a:t>R</a:t>
            </a:r>
            <a:r>
              <a:rPr lang="en-US" sz="1400" baseline="-25000" dirty="0"/>
              <a:t>1</a:t>
            </a:r>
            <a:r>
              <a:rPr lang="en-US" sz="1400" dirty="0"/>
              <a:t> = lattice vector in longitudinal (x) direction (in angstroms)</a:t>
            </a:r>
            <a:endParaRPr lang="en-SG" sz="1400" dirty="0"/>
          </a:p>
        </p:txBody>
      </p:sp>
      <p:cxnSp>
        <p:nvCxnSpPr>
          <p:cNvPr id="19" name="Straight Arrow Connector 18">
            <a:extLst>
              <a:ext uri="{FF2B5EF4-FFF2-40B4-BE49-F238E27FC236}">
                <a16:creationId xmlns:a16="http://schemas.microsoft.com/office/drawing/2014/main" id="{89303F28-BA97-4E2D-A840-63E7B854319B}"/>
              </a:ext>
            </a:extLst>
          </p:cNvPr>
          <p:cNvCxnSpPr>
            <a:stCxn id="17" idx="1"/>
          </p:cNvCxnSpPr>
          <p:nvPr/>
        </p:nvCxnSpPr>
        <p:spPr>
          <a:xfrm flipH="1">
            <a:off x="5567535" y="1018685"/>
            <a:ext cx="1123147" cy="2787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DFDC2FE-DFEE-7982-EE8F-5875D46B180C}"/>
              </a:ext>
            </a:extLst>
          </p:cNvPr>
          <p:cNvSpPr txBox="1"/>
          <p:nvPr/>
        </p:nvSpPr>
        <p:spPr>
          <a:xfrm>
            <a:off x="6690682" y="1325577"/>
            <a:ext cx="4650632" cy="307777"/>
          </a:xfrm>
          <a:prstGeom prst="rect">
            <a:avLst/>
          </a:prstGeom>
          <a:solidFill>
            <a:srgbClr val="FFC000"/>
          </a:solidFill>
        </p:spPr>
        <p:txBody>
          <a:bodyPr wrap="none" rtlCol="0">
            <a:spAutoFit/>
          </a:bodyPr>
          <a:lstStyle/>
          <a:p>
            <a:r>
              <a:rPr lang="en-US" sz="1400" b="1" i="1" dirty="0"/>
              <a:t>R</a:t>
            </a:r>
            <a:r>
              <a:rPr lang="en-US" sz="1400" baseline="-25000" dirty="0"/>
              <a:t>2</a:t>
            </a:r>
            <a:r>
              <a:rPr lang="en-US" sz="1400" dirty="0"/>
              <a:t> = lattice vector in transverse direction (in angstroms)</a:t>
            </a:r>
            <a:endParaRPr lang="en-SG" sz="1400" dirty="0"/>
          </a:p>
        </p:txBody>
      </p:sp>
      <p:sp>
        <p:nvSpPr>
          <p:cNvPr id="21" name="TextBox 20">
            <a:extLst>
              <a:ext uri="{FF2B5EF4-FFF2-40B4-BE49-F238E27FC236}">
                <a16:creationId xmlns:a16="http://schemas.microsoft.com/office/drawing/2014/main" id="{559D27D0-E426-552C-EC32-797EC2B4A42C}"/>
              </a:ext>
            </a:extLst>
          </p:cNvPr>
          <p:cNvSpPr txBox="1"/>
          <p:nvPr/>
        </p:nvSpPr>
        <p:spPr>
          <a:xfrm>
            <a:off x="6690682" y="1786358"/>
            <a:ext cx="4650632" cy="307777"/>
          </a:xfrm>
          <a:prstGeom prst="rect">
            <a:avLst/>
          </a:prstGeom>
          <a:solidFill>
            <a:srgbClr val="FFC000"/>
          </a:solidFill>
        </p:spPr>
        <p:txBody>
          <a:bodyPr wrap="none" rtlCol="0">
            <a:spAutoFit/>
          </a:bodyPr>
          <a:lstStyle/>
          <a:p>
            <a:r>
              <a:rPr lang="en-US" sz="1400" b="1" i="1" dirty="0"/>
              <a:t>R</a:t>
            </a:r>
            <a:r>
              <a:rPr lang="en-US" sz="1400" baseline="-25000" dirty="0"/>
              <a:t>3</a:t>
            </a:r>
            <a:r>
              <a:rPr lang="en-US" sz="1400" dirty="0"/>
              <a:t> = lattice vector in transverse direction (in angstroms)</a:t>
            </a:r>
            <a:endParaRPr lang="en-SG" sz="1400" dirty="0"/>
          </a:p>
        </p:txBody>
      </p:sp>
      <p:cxnSp>
        <p:nvCxnSpPr>
          <p:cNvPr id="23" name="Straight Arrow Connector 22">
            <a:extLst>
              <a:ext uri="{FF2B5EF4-FFF2-40B4-BE49-F238E27FC236}">
                <a16:creationId xmlns:a16="http://schemas.microsoft.com/office/drawing/2014/main" id="{4662A7E6-3B1B-289E-AE71-245B8F0AFB93}"/>
              </a:ext>
            </a:extLst>
          </p:cNvPr>
          <p:cNvCxnSpPr>
            <a:stCxn id="20" idx="1"/>
          </p:cNvCxnSpPr>
          <p:nvPr/>
        </p:nvCxnSpPr>
        <p:spPr>
          <a:xfrm flipH="1">
            <a:off x="5500860" y="1479466"/>
            <a:ext cx="1189822" cy="700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C5048C8-4078-DD72-90F4-4A94918E1403}"/>
              </a:ext>
            </a:extLst>
          </p:cNvPr>
          <p:cNvCxnSpPr>
            <a:stCxn id="21" idx="1"/>
          </p:cNvCxnSpPr>
          <p:nvPr/>
        </p:nvCxnSpPr>
        <p:spPr>
          <a:xfrm flipH="1" flipV="1">
            <a:off x="5567535" y="1874415"/>
            <a:ext cx="1123147" cy="658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1076E62-DE12-6237-10A5-754803DF725A}"/>
              </a:ext>
            </a:extLst>
          </p:cNvPr>
          <p:cNvSpPr txBox="1"/>
          <p:nvPr/>
        </p:nvSpPr>
        <p:spPr>
          <a:xfrm>
            <a:off x="6853386" y="2159159"/>
            <a:ext cx="3079689" cy="307777"/>
          </a:xfrm>
          <a:prstGeom prst="rect">
            <a:avLst/>
          </a:prstGeom>
          <a:noFill/>
        </p:spPr>
        <p:txBody>
          <a:bodyPr wrap="none" rtlCol="0">
            <a:spAutoFit/>
          </a:bodyPr>
          <a:lstStyle/>
          <a:p>
            <a:r>
              <a:rPr lang="en-US" sz="1400" dirty="0">
                <a:solidFill>
                  <a:srgbClr val="FF0000"/>
                </a:solidFill>
              </a:rPr>
              <a:t>These describe the </a:t>
            </a:r>
            <a:r>
              <a:rPr lang="en-US" sz="1400" u="sng" dirty="0">
                <a:solidFill>
                  <a:srgbClr val="FF0000"/>
                </a:solidFill>
              </a:rPr>
              <a:t>primitive unit cell</a:t>
            </a:r>
            <a:endParaRPr lang="en-SG" sz="1400" u="sng" dirty="0">
              <a:solidFill>
                <a:srgbClr val="FF0000"/>
              </a:solidFill>
            </a:endParaRPr>
          </a:p>
        </p:txBody>
      </p:sp>
      <p:sp>
        <p:nvSpPr>
          <p:cNvPr id="30" name="TextBox 29">
            <a:extLst>
              <a:ext uri="{FF2B5EF4-FFF2-40B4-BE49-F238E27FC236}">
                <a16:creationId xmlns:a16="http://schemas.microsoft.com/office/drawing/2014/main" id="{44BF976F-1108-A134-A7C9-A6458854152D}"/>
              </a:ext>
            </a:extLst>
          </p:cNvPr>
          <p:cNvSpPr txBox="1"/>
          <p:nvPr/>
        </p:nvSpPr>
        <p:spPr>
          <a:xfrm>
            <a:off x="595461" y="4502309"/>
            <a:ext cx="7923964" cy="307777"/>
          </a:xfrm>
          <a:prstGeom prst="rect">
            <a:avLst/>
          </a:prstGeom>
          <a:noFill/>
        </p:spPr>
        <p:txBody>
          <a:bodyPr wrap="none" rtlCol="0">
            <a:spAutoFit/>
          </a:bodyPr>
          <a:lstStyle/>
          <a:p>
            <a:r>
              <a:rPr lang="en-US" sz="1400" dirty="0">
                <a:solidFill>
                  <a:srgbClr val="FF0000"/>
                </a:solidFill>
              </a:rPr>
              <a:t>Index of phonon matrix files (Left_Phonon_K1.agf, Left_Phonon_K2.agf, and Left_Phonon_K3.agf)</a:t>
            </a:r>
            <a:endParaRPr lang="en-SG" sz="1400" u="sng" dirty="0">
              <a:solidFill>
                <a:srgbClr val="FF0000"/>
              </a:solidFill>
            </a:endParaRPr>
          </a:p>
        </p:txBody>
      </p:sp>
      <p:sp>
        <p:nvSpPr>
          <p:cNvPr id="2" name="TextBox 1">
            <a:extLst>
              <a:ext uri="{FF2B5EF4-FFF2-40B4-BE49-F238E27FC236}">
                <a16:creationId xmlns:a16="http://schemas.microsoft.com/office/drawing/2014/main" id="{6C9DA325-90E9-4700-FD4C-91A70AD2A072}"/>
              </a:ext>
            </a:extLst>
          </p:cNvPr>
          <p:cNvSpPr txBox="1"/>
          <p:nvPr/>
        </p:nvSpPr>
        <p:spPr>
          <a:xfrm>
            <a:off x="6307285" y="2587461"/>
            <a:ext cx="4950394" cy="307777"/>
          </a:xfrm>
          <a:prstGeom prst="rect">
            <a:avLst/>
          </a:prstGeom>
          <a:solidFill>
            <a:srgbClr val="FFC000"/>
          </a:solidFill>
        </p:spPr>
        <p:txBody>
          <a:bodyPr wrap="none" rtlCol="0">
            <a:spAutoFit/>
          </a:bodyPr>
          <a:lstStyle/>
          <a:p>
            <a:r>
              <a:rPr lang="en-US" sz="1400" dirty="0"/>
              <a:t>Position of K1 submatrix = -1.00×</a:t>
            </a:r>
            <a:r>
              <a:rPr lang="en-US" sz="1400" b="1" i="1" dirty="0"/>
              <a:t>R</a:t>
            </a:r>
            <a:r>
              <a:rPr lang="en-US" sz="1400" baseline="-25000" dirty="0"/>
              <a:t>1</a:t>
            </a:r>
            <a:r>
              <a:rPr lang="en-US" sz="1400" dirty="0"/>
              <a:t> + 0.00×</a:t>
            </a:r>
            <a:r>
              <a:rPr lang="en-US" sz="1400" b="1" i="1" dirty="0"/>
              <a:t>R</a:t>
            </a:r>
            <a:r>
              <a:rPr lang="en-US" sz="1400" baseline="-25000" dirty="0"/>
              <a:t>2</a:t>
            </a:r>
            <a:r>
              <a:rPr lang="en-US" sz="1400" dirty="0"/>
              <a:t> + 0.00×</a:t>
            </a:r>
            <a:r>
              <a:rPr lang="en-US" sz="1400" b="1" i="1" dirty="0"/>
              <a:t>R</a:t>
            </a:r>
            <a:r>
              <a:rPr lang="en-US" sz="1400" baseline="-25000" dirty="0"/>
              <a:t>3</a:t>
            </a:r>
            <a:r>
              <a:rPr lang="en-US" sz="1400" dirty="0"/>
              <a:t> </a:t>
            </a:r>
            <a:endParaRPr lang="en-SG" sz="1400" dirty="0"/>
          </a:p>
        </p:txBody>
      </p:sp>
      <p:sp>
        <p:nvSpPr>
          <p:cNvPr id="4" name="Oval 3">
            <a:extLst>
              <a:ext uri="{FF2B5EF4-FFF2-40B4-BE49-F238E27FC236}">
                <a16:creationId xmlns:a16="http://schemas.microsoft.com/office/drawing/2014/main" id="{C646F7C7-5AB4-57A1-CE98-06CBBABDC72F}"/>
              </a:ext>
            </a:extLst>
          </p:cNvPr>
          <p:cNvSpPr/>
          <p:nvPr/>
        </p:nvSpPr>
        <p:spPr>
          <a:xfrm>
            <a:off x="1312994" y="2653296"/>
            <a:ext cx="4204983" cy="30777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 name="Straight Arrow Connector 4">
            <a:extLst>
              <a:ext uri="{FF2B5EF4-FFF2-40B4-BE49-F238E27FC236}">
                <a16:creationId xmlns:a16="http://schemas.microsoft.com/office/drawing/2014/main" id="{355A8897-4EBE-4862-D007-19685FF5E9A2}"/>
              </a:ext>
            </a:extLst>
          </p:cNvPr>
          <p:cNvCxnSpPr>
            <a:cxnSpLocks/>
            <a:stCxn id="2" idx="1"/>
          </p:cNvCxnSpPr>
          <p:nvPr/>
        </p:nvCxnSpPr>
        <p:spPr>
          <a:xfrm flipH="1">
            <a:off x="5567535" y="2741350"/>
            <a:ext cx="739750" cy="658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4D3AF5-2F4D-4DCC-7782-EAF0EA2A7B8A}"/>
              </a:ext>
            </a:extLst>
          </p:cNvPr>
          <p:cNvSpPr txBox="1"/>
          <p:nvPr/>
        </p:nvSpPr>
        <p:spPr>
          <a:xfrm>
            <a:off x="6307285" y="2992502"/>
            <a:ext cx="4724370" cy="307777"/>
          </a:xfrm>
          <a:prstGeom prst="rect">
            <a:avLst/>
          </a:prstGeom>
          <a:solidFill>
            <a:srgbClr val="FFC000"/>
          </a:solidFill>
        </p:spPr>
        <p:txBody>
          <a:bodyPr wrap="none" rtlCol="0">
            <a:spAutoFit/>
          </a:bodyPr>
          <a:lstStyle/>
          <a:p>
            <a:r>
              <a:rPr lang="en-US" sz="1400" dirty="0"/>
              <a:t>Position of K2 submatrix = 0.00×</a:t>
            </a:r>
            <a:r>
              <a:rPr lang="en-US" sz="1400" b="1" i="1" dirty="0"/>
              <a:t>R</a:t>
            </a:r>
            <a:r>
              <a:rPr lang="en-US" sz="1400" baseline="-25000" dirty="0"/>
              <a:t>1</a:t>
            </a:r>
            <a:r>
              <a:rPr lang="en-US" sz="1400" dirty="0"/>
              <a:t> + 0.00×</a:t>
            </a:r>
            <a:r>
              <a:rPr lang="en-US" sz="1400" b="1" i="1" dirty="0"/>
              <a:t>R</a:t>
            </a:r>
            <a:r>
              <a:rPr lang="en-US" sz="1400" baseline="-25000" dirty="0"/>
              <a:t>2</a:t>
            </a:r>
            <a:r>
              <a:rPr lang="en-US" sz="1400" dirty="0"/>
              <a:t> + 0.00×</a:t>
            </a:r>
            <a:r>
              <a:rPr lang="en-US" sz="1400" b="1" i="1" dirty="0"/>
              <a:t>R</a:t>
            </a:r>
            <a:r>
              <a:rPr lang="en-US" sz="1400" baseline="-25000" dirty="0"/>
              <a:t>3</a:t>
            </a:r>
            <a:r>
              <a:rPr lang="en-US" sz="1400" dirty="0"/>
              <a:t> </a:t>
            </a:r>
            <a:endParaRPr lang="en-SG" sz="1400" dirty="0"/>
          </a:p>
        </p:txBody>
      </p:sp>
      <p:sp>
        <p:nvSpPr>
          <p:cNvPr id="10" name="TextBox 9">
            <a:extLst>
              <a:ext uri="{FF2B5EF4-FFF2-40B4-BE49-F238E27FC236}">
                <a16:creationId xmlns:a16="http://schemas.microsoft.com/office/drawing/2014/main" id="{218594D2-5C38-29FE-22E6-F1D0267D34F4}"/>
              </a:ext>
            </a:extLst>
          </p:cNvPr>
          <p:cNvSpPr txBox="1"/>
          <p:nvPr/>
        </p:nvSpPr>
        <p:spPr>
          <a:xfrm>
            <a:off x="6307285" y="3454399"/>
            <a:ext cx="4724370" cy="307777"/>
          </a:xfrm>
          <a:prstGeom prst="rect">
            <a:avLst/>
          </a:prstGeom>
          <a:solidFill>
            <a:srgbClr val="FFC000"/>
          </a:solidFill>
        </p:spPr>
        <p:txBody>
          <a:bodyPr wrap="none" rtlCol="0">
            <a:spAutoFit/>
          </a:bodyPr>
          <a:lstStyle/>
          <a:p>
            <a:r>
              <a:rPr lang="en-US" sz="1400" dirty="0"/>
              <a:t>Position of K3 submatrix = 1.00×</a:t>
            </a:r>
            <a:r>
              <a:rPr lang="en-US" sz="1400" b="1" i="1" dirty="0"/>
              <a:t>R</a:t>
            </a:r>
            <a:r>
              <a:rPr lang="en-US" sz="1400" baseline="-25000" dirty="0"/>
              <a:t>1</a:t>
            </a:r>
            <a:r>
              <a:rPr lang="en-US" sz="1400" dirty="0"/>
              <a:t> + 0.00×</a:t>
            </a:r>
            <a:r>
              <a:rPr lang="en-US" sz="1400" b="1" i="1" dirty="0"/>
              <a:t>R</a:t>
            </a:r>
            <a:r>
              <a:rPr lang="en-US" sz="1400" baseline="-25000" dirty="0"/>
              <a:t>2</a:t>
            </a:r>
            <a:r>
              <a:rPr lang="en-US" sz="1400" dirty="0"/>
              <a:t> + 0.00×</a:t>
            </a:r>
            <a:r>
              <a:rPr lang="en-US" sz="1400" b="1" i="1" dirty="0"/>
              <a:t>R</a:t>
            </a:r>
            <a:r>
              <a:rPr lang="en-US" sz="1400" baseline="-25000" dirty="0"/>
              <a:t>3</a:t>
            </a:r>
            <a:r>
              <a:rPr lang="en-US" sz="1400" dirty="0"/>
              <a:t> </a:t>
            </a:r>
            <a:endParaRPr lang="en-SG" sz="1400" dirty="0"/>
          </a:p>
        </p:txBody>
      </p:sp>
    </p:spTree>
    <p:extLst>
      <p:ext uri="{BB962C8B-B14F-4D97-AF65-F5344CB8AC3E}">
        <p14:creationId xmlns:p14="http://schemas.microsoft.com/office/powerpoint/2010/main" val="4044540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EB79BB1-FBD2-BDE3-000D-4985A196D35C}"/>
              </a:ext>
            </a:extLst>
          </p:cNvPr>
          <p:cNvSpPr>
            <a:spLocks noGrp="1"/>
          </p:cNvSpPr>
          <p:nvPr>
            <p:ph type="sldNum" sz="quarter" idx="12"/>
          </p:nvPr>
        </p:nvSpPr>
        <p:spPr/>
        <p:txBody>
          <a:bodyPr/>
          <a:lstStyle/>
          <a:p>
            <a:fld id="{ADCD526C-248C-49C7-9B4A-CEC343477AF4}" type="slidenum">
              <a:rPr lang="en-SG" smtClean="0"/>
              <a:t>16</a:t>
            </a:fld>
            <a:endParaRPr lang="en-SG"/>
          </a:p>
        </p:txBody>
      </p:sp>
      <p:pic>
        <p:nvPicPr>
          <p:cNvPr id="5" name="Picture 4">
            <a:extLst>
              <a:ext uri="{FF2B5EF4-FFF2-40B4-BE49-F238E27FC236}">
                <a16:creationId xmlns:a16="http://schemas.microsoft.com/office/drawing/2014/main" id="{66C4BFB5-9B1F-A08B-6517-DDBB8208E518}"/>
              </a:ext>
            </a:extLst>
          </p:cNvPr>
          <p:cNvPicPr>
            <a:picLocks noChangeAspect="1"/>
          </p:cNvPicPr>
          <p:nvPr/>
        </p:nvPicPr>
        <p:blipFill>
          <a:blip r:embed="rId2"/>
          <a:stretch>
            <a:fillRect/>
          </a:stretch>
        </p:blipFill>
        <p:spPr>
          <a:xfrm>
            <a:off x="772217" y="768999"/>
            <a:ext cx="5411102" cy="5143730"/>
          </a:xfrm>
          <a:prstGeom prst="rect">
            <a:avLst/>
          </a:prstGeom>
        </p:spPr>
      </p:pic>
      <p:sp>
        <p:nvSpPr>
          <p:cNvPr id="6" name="TextBox 5">
            <a:extLst>
              <a:ext uri="{FF2B5EF4-FFF2-40B4-BE49-F238E27FC236}">
                <a16:creationId xmlns:a16="http://schemas.microsoft.com/office/drawing/2014/main" id="{61795909-1F83-7E0E-D64B-2C3199ABBB18}"/>
              </a:ext>
            </a:extLst>
          </p:cNvPr>
          <p:cNvSpPr txBox="1"/>
          <p:nvPr/>
        </p:nvSpPr>
        <p:spPr>
          <a:xfrm>
            <a:off x="6370259" y="1156681"/>
            <a:ext cx="5411102" cy="2031325"/>
          </a:xfrm>
          <a:prstGeom prst="rect">
            <a:avLst/>
          </a:prstGeom>
          <a:solidFill>
            <a:srgbClr val="FFC000"/>
          </a:solidFill>
        </p:spPr>
        <p:txBody>
          <a:bodyPr wrap="square" rtlCol="0">
            <a:spAutoFit/>
          </a:bodyPr>
          <a:lstStyle/>
          <a:p>
            <a:r>
              <a:rPr lang="en-US" sz="1400" dirty="0"/>
              <a:t>Column 1: Index of atoms in transverse unit cell of AGF layer. In the (16,0) carbon, it runs from 1 to 64 because there are 64 atoms in the transverse unit cell</a:t>
            </a:r>
          </a:p>
          <a:p>
            <a:endParaRPr lang="en-US" sz="1400" dirty="0"/>
          </a:p>
          <a:p>
            <a:r>
              <a:rPr lang="en-US" sz="1400" dirty="0"/>
              <a:t>Column 2: Index of atoms in primitive unit cell</a:t>
            </a:r>
          </a:p>
          <a:p>
            <a:endParaRPr lang="en-US" sz="1400" dirty="0"/>
          </a:p>
          <a:p>
            <a:r>
              <a:rPr lang="en-US" sz="1400" dirty="0"/>
              <a:t>Columns 3 to 5: Relative position of the atoms in the primitive unit cell with respect to the transverse unit cell. This only matters if the primitive unit cell is different from the transverse unit cell.</a:t>
            </a:r>
            <a:endParaRPr lang="en-SG" sz="1400" dirty="0"/>
          </a:p>
        </p:txBody>
      </p:sp>
    </p:spTree>
    <p:extLst>
      <p:ext uri="{BB962C8B-B14F-4D97-AF65-F5344CB8AC3E}">
        <p14:creationId xmlns:p14="http://schemas.microsoft.com/office/powerpoint/2010/main" val="468027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1B6AA3-D027-90C3-610C-DC22A57EFF34}"/>
              </a:ext>
            </a:extLst>
          </p:cNvPr>
          <p:cNvSpPr>
            <a:spLocks noGrp="1"/>
          </p:cNvSpPr>
          <p:nvPr>
            <p:ph type="title"/>
          </p:nvPr>
        </p:nvSpPr>
        <p:spPr>
          <a:xfrm>
            <a:off x="3045368" y="2043663"/>
            <a:ext cx="6105194" cy="2031055"/>
          </a:xfrm>
          <a:solidFill>
            <a:srgbClr val="7030A0"/>
          </a:solidFill>
        </p:spPr>
        <p:txBody>
          <a:bodyPr vert="horz" lIns="91440" tIns="45720" rIns="91440" bIns="45720" rtlCol="0" anchor="ctr">
            <a:normAutofit/>
          </a:bodyPr>
          <a:lstStyle/>
          <a:p>
            <a:r>
              <a:rPr lang="en-US" sz="4000" kern="1200" dirty="0">
                <a:solidFill>
                  <a:schemeClr val="bg1"/>
                </a:solidFill>
                <a:latin typeface="+mj-lt"/>
                <a:ea typeface="+mj-ea"/>
                <a:cs typeface="+mj-cs"/>
              </a:rPr>
              <a:t>Output files</a:t>
            </a:r>
          </a:p>
        </p:txBody>
      </p:sp>
      <p:sp>
        <p:nvSpPr>
          <p:cNvPr id="6" name="Text Placeholder 5">
            <a:extLst>
              <a:ext uri="{FF2B5EF4-FFF2-40B4-BE49-F238E27FC236}">
                <a16:creationId xmlns:a16="http://schemas.microsoft.com/office/drawing/2014/main" id="{7803F578-244D-DADA-E075-483B494BDAEA}"/>
              </a:ext>
            </a:extLst>
          </p:cNvPr>
          <p:cNvSpPr>
            <a:spLocks noGrp="1"/>
          </p:cNvSpPr>
          <p:nvPr>
            <p:ph type="body" idx="1"/>
          </p:nvPr>
        </p:nvSpPr>
        <p:spPr>
          <a:xfrm>
            <a:off x="3045368" y="4155103"/>
            <a:ext cx="6105194" cy="682079"/>
          </a:xfrm>
        </p:spPr>
        <p:txBody>
          <a:bodyPr vert="horz" lIns="91440" tIns="45720" rIns="91440" bIns="45720" rtlCol="0">
            <a:normAutofit/>
          </a:bodyPr>
          <a:lstStyle/>
          <a:p>
            <a:pPr algn="ctr"/>
            <a:endParaRPr lang="en-US" sz="2400" kern="1200">
              <a:solidFill>
                <a:schemeClr val="tx2"/>
              </a:solidFill>
              <a:latin typeface="+mn-lt"/>
              <a:ea typeface="+mn-ea"/>
              <a:cs typeface="+mn-cs"/>
            </a:endParaRPr>
          </a:p>
        </p:txBody>
      </p:sp>
      <p:sp>
        <p:nvSpPr>
          <p:cNvPr id="4" name="Slide Number Placeholder 3">
            <a:extLst>
              <a:ext uri="{FF2B5EF4-FFF2-40B4-BE49-F238E27FC236}">
                <a16:creationId xmlns:a16="http://schemas.microsoft.com/office/drawing/2014/main" id="{1362165B-26C6-26E9-0B2D-C7646FC09F4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DCD526C-248C-49C7-9B4A-CEC343477AF4}" type="slidenum">
              <a:rPr lang="en-US" smtClean="0"/>
              <a:pPr>
                <a:spcAft>
                  <a:spcPts val="600"/>
                </a:spcAft>
              </a:pPr>
              <a:t>17</a:t>
            </a:fld>
            <a:endParaRPr lang="en-US"/>
          </a:p>
        </p:txBody>
      </p:sp>
    </p:spTree>
    <p:extLst>
      <p:ext uri="{BB962C8B-B14F-4D97-AF65-F5344CB8AC3E}">
        <p14:creationId xmlns:p14="http://schemas.microsoft.com/office/powerpoint/2010/main" val="4062827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D7C33-8275-1418-3540-173260F08A7D}"/>
              </a:ext>
            </a:extLst>
          </p:cNvPr>
          <p:cNvSpPr>
            <a:spLocks noGrp="1"/>
          </p:cNvSpPr>
          <p:nvPr>
            <p:ph type="title"/>
          </p:nvPr>
        </p:nvSpPr>
        <p:spPr>
          <a:solidFill>
            <a:srgbClr val="7030A0"/>
          </a:solidFill>
        </p:spPr>
        <p:txBody>
          <a:bodyPr/>
          <a:lstStyle/>
          <a:p>
            <a:r>
              <a:rPr lang="en-US" dirty="0">
                <a:solidFill>
                  <a:schemeClr val="bg1"/>
                </a:solidFill>
              </a:rPr>
              <a:t>Output files for AGF calculations</a:t>
            </a:r>
            <a:endParaRPr lang="en-SG" dirty="0">
              <a:solidFill>
                <a:schemeClr val="bg1"/>
              </a:solidFill>
            </a:endParaRPr>
          </a:p>
        </p:txBody>
      </p:sp>
      <p:sp>
        <p:nvSpPr>
          <p:cNvPr id="3" name="Slide Number Placeholder 2">
            <a:extLst>
              <a:ext uri="{FF2B5EF4-FFF2-40B4-BE49-F238E27FC236}">
                <a16:creationId xmlns:a16="http://schemas.microsoft.com/office/drawing/2014/main" id="{0BCD4201-47D3-52F3-64C9-D95534F07950}"/>
              </a:ext>
            </a:extLst>
          </p:cNvPr>
          <p:cNvSpPr>
            <a:spLocks noGrp="1"/>
          </p:cNvSpPr>
          <p:nvPr>
            <p:ph type="sldNum" sz="quarter" idx="12"/>
          </p:nvPr>
        </p:nvSpPr>
        <p:spPr/>
        <p:txBody>
          <a:bodyPr/>
          <a:lstStyle/>
          <a:p>
            <a:fld id="{ADCD526C-248C-49C7-9B4A-CEC343477AF4}" type="slidenum">
              <a:rPr lang="en-SG" smtClean="0"/>
              <a:t>18</a:t>
            </a:fld>
            <a:endParaRPr lang="en-SG"/>
          </a:p>
        </p:txBody>
      </p:sp>
      <p:sp>
        <p:nvSpPr>
          <p:cNvPr id="4" name="TextBox 3">
            <a:extLst>
              <a:ext uri="{FF2B5EF4-FFF2-40B4-BE49-F238E27FC236}">
                <a16:creationId xmlns:a16="http://schemas.microsoft.com/office/drawing/2014/main" id="{A904E2F8-B000-C9A0-52F8-5DAA9BCA04FF}"/>
              </a:ext>
            </a:extLst>
          </p:cNvPr>
          <p:cNvSpPr txBox="1"/>
          <p:nvPr/>
        </p:nvSpPr>
        <p:spPr>
          <a:xfrm>
            <a:off x="1257300" y="1276350"/>
            <a:ext cx="10206912" cy="4278094"/>
          </a:xfrm>
          <a:prstGeom prst="rect">
            <a:avLst/>
          </a:prstGeom>
          <a:noFill/>
        </p:spPr>
        <p:txBody>
          <a:bodyPr wrap="square" rtlCol="0">
            <a:spAutoFit/>
          </a:bodyPr>
          <a:lstStyle/>
          <a:p>
            <a:r>
              <a:rPr lang="en-US" sz="1600" dirty="0">
                <a:solidFill>
                  <a:srgbClr val="FF0000"/>
                </a:solidFill>
              </a:rPr>
              <a:t>Output_Transmission.dat</a:t>
            </a:r>
            <a:r>
              <a:rPr lang="en-US" sz="1600" dirty="0"/>
              <a:t>: Standard </a:t>
            </a:r>
            <a:r>
              <a:rPr lang="en-US" sz="1600" u="sng" dirty="0"/>
              <a:t>total transmission</a:t>
            </a:r>
            <a:r>
              <a:rPr lang="en-US" sz="1600" dirty="0"/>
              <a:t> results for AGF calculations</a:t>
            </a:r>
          </a:p>
          <a:p>
            <a:endParaRPr lang="en-US" sz="1600" dirty="0"/>
          </a:p>
          <a:p>
            <a:r>
              <a:rPr lang="en-US" sz="1600" dirty="0">
                <a:solidFill>
                  <a:srgbClr val="FF0000"/>
                </a:solidFill>
              </a:rPr>
              <a:t>Output_Left_Transmission.dat</a:t>
            </a:r>
            <a:r>
              <a:rPr lang="en-US" sz="1600" dirty="0"/>
              <a:t>: Mode-resolved transmission coefficients results for left lead</a:t>
            </a:r>
          </a:p>
          <a:p>
            <a:r>
              <a:rPr lang="en-US" sz="1600" dirty="0">
                <a:solidFill>
                  <a:srgbClr val="FF0000"/>
                </a:solidFill>
              </a:rPr>
              <a:t>Output_Right_Transmission.dat</a:t>
            </a:r>
            <a:r>
              <a:rPr lang="en-US" sz="1600" dirty="0"/>
              <a:t>: Mode-resolved transmission coefficients results for right lead</a:t>
            </a:r>
          </a:p>
          <a:p>
            <a:endParaRPr lang="en-US" sz="1600" dirty="0"/>
          </a:p>
          <a:p>
            <a:r>
              <a:rPr lang="en-US" sz="1600" dirty="0">
                <a:solidFill>
                  <a:srgbClr val="FF0000"/>
                </a:solidFill>
              </a:rPr>
              <a:t>Output_Left_Reflection.dat</a:t>
            </a:r>
            <a:r>
              <a:rPr lang="en-US" sz="1600" dirty="0"/>
              <a:t>: Mode-resolved reflection coefficients results for left lead</a:t>
            </a:r>
          </a:p>
          <a:p>
            <a:r>
              <a:rPr lang="en-US" sz="1600" dirty="0">
                <a:solidFill>
                  <a:srgbClr val="FF0000"/>
                </a:solidFill>
              </a:rPr>
              <a:t>Output_Right_Reflection.dat</a:t>
            </a:r>
            <a:r>
              <a:rPr lang="en-US" sz="1600" dirty="0"/>
              <a:t>: Mode-resolved reflection coefficients results for right lead</a:t>
            </a:r>
          </a:p>
          <a:p>
            <a:endParaRPr lang="en-US" sz="1600" dirty="0"/>
          </a:p>
          <a:p>
            <a:r>
              <a:rPr lang="en-US" sz="1600" dirty="0">
                <a:solidFill>
                  <a:srgbClr val="FF0000"/>
                </a:solidFill>
              </a:rPr>
              <a:t>Output_Channels_</a:t>
            </a:r>
            <a:r>
              <a:rPr lang="en-US" sz="1600" i="1" dirty="0">
                <a:solidFill>
                  <a:srgbClr val="FF0000"/>
                </a:solidFill>
              </a:rPr>
              <a:t>n</a:t>
            </a:r>
            <a:r>
              <a:rPr lang="en-US" sz="1600" dirty="0">
                <a:solidFill>
                  <a:srgbClr val="FF0000"/>
                </a:solidFill>
              </a:rPr>
              <a:t>.dat</a:t>
            </a:r>
            <a:r>
              <a:rPr lang="en-US" sz="1600" dirty="0"/>
              <a:t>: Information on phonon modes at </a:t>
            </a:r>
            <a:r>
              <a:rPr lang="en-US" sz="1600" i="1" dirty="0"/>
              <a:t>n</a:t>
            </a:r>
            <a:r>
              <a:rPr lang="en-US" sz="1600" dirty="0"/>
              <a:t>th frequency (from </a:t>
            </a:r>
            <a:r>
              <a:rPr lang="en-US" sz="1600" dirty="0" err="1"/>
              <a:t>Scattering_Output_Frequency.agf</a:t>
            </a:r>
            <a:r>
              <a:rPr lang="en-US" sz="1600" dirty="0"/>
              <a:t>)</a:t>
            </a:r>
          </a:p>
          <a:p>
            <a:endParaRPr lang="en-US" sz="1600" dirty="0"/>
          </a:p>
          <a:p>
            <a:r>
              <a:rPr lang="en-US" sz="1600" dirty="0">
                <a:solidFill>
                  <a:srgbClr val="FF0000"/>
                </a:solidFill>
              </a:rPr>
              <a:t>Output_Smatrix_</a:t>
            </a:r>
            <a:r>
              <a:rPr lang="en-US" sz="1600" i="1" dirty="0">
                <a:solidFill>
                  <a:srgbClr val="FF0000"/>
                </a:solidFill>
              </a:rPr>
              <a:t>n</a:t>
            </a:r>
            <a:r>
              <a:rPr lang="en-US" sz="1600" dirty="0">
                <a:solidFill>
                  <a:srgbClr val="FF0000"/>
                </a:solidFill>
              </a:rPr>
              <a:t>.dat</a:t>
            </a:r>
            <a:r>
              <a:rPr lang="en-US" sz="1600" dirty="0"/>
              <a:t>: Transpose of S matrix at </a:t>
            </a:r>
            <a:r>
              <a:rPr lang="en-US" sz="1600" i="1" dirty="0"/>
              <a:t>n</a:t>
            </a:r>
            <a:r>
              <a:rPr lang="en-US" sz="1600" dirty="0"/>
              <a:t>th frequency </a:t>
            </a:r>
          </a:p>
          <a:p>
            <a:endParaRPr lang="en-US" sz="1600" dirty="0"/>
          </a:p>
          <a:p>
            <a:r>
              <a:rPr lang="en-US" sz="1600" dirty="0">
                <a:solidFill>
                  <a:srgbClr val="FF0000"/>
                </a:solidFill>
              </a:rPr>
              <a:t>Output_Scattering_</a:t>
            </a:r>
            <a:r>
              <a:rPr lang="en-US" sz="1600" i="1" dirty="0">
                <a:solidFill>
                  <a:srgbClr val="FF0000"/>
                </a:solidFill>
              </a:rPr>
              <a:t>n</a:t>
            </a:r>
            <a:r>
              <a:rPr lang="en-US" sz="1600" dirty="0">
                <a:solidFill>
                  <a:srgbClr val="FF0000"/>
                </a:solidFill>
              </a:rPr>
              <a:t>.dat</a:t>
            </a:r>
            <a:r>
              <a:rPr lang="en-US" sz="1600" dirty="0"/>
              <a:t>: Table of transition probabilities for forward and backward scattering at </a:t>
            </a:r>
            <a:r>
              <a:rPr lang="en-US" sz="1600" i="1" dirty="0"/>
              <a:t>n</a:t>
            </a:r>
            <a:r>
              <a:rPr lang="en-US" sz="1600" dirty="0"/>
              <a:t>th frequency </a:t>
            </a:r>
          </a:p>
          <a:p>
            <a:endParaRPr lang="en-US" sz="1600" dirty="0"/>
          </a:p>
          <a:p>
            <a:endParaRPr lang="en-US" sz="1600" dirty="0"/>
          </a:p>
          <a:p>
            <a:endParaRPr lang="en-SG" sz="1600" dirty="0"/>
          </a:p>
        </p:txBody>
      </p:sp>
    </p:spTree>
    <p:extLst>
      <p:ext uri="{BB962C8B-B14F-4D97-AF65-F5344CB8AC3E}">
        <p14:creationId xmlns:p14="http://schemas.microsoft.com/office/powerpoint/2010/main" val="732208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D319BF-DB4A-56D9-2761-33081489FA90}"/>
              </a:ext>
            </a:extLst>
          </p:cNvPr>
          <p:cNvSpPr>
            <a:spLocks noGrp="1"/>
          </p:cNvSpPr>
          <p:nvPr>
            <p:ph type="title"/>
          </p:nvPr>
        </p:nvSpPr>
        <p:spPr>
          <a:solidFill>
            <a:schemeClr val="accent1"/>
          </a:solidFill>
        </p:spPr>
        <p:txBody>
          <a:bodyPr/>
          <a:lstStyle/>
          <a:p>
            <a:r>
              <a:rPr lang="en-US" dirty="0">
                <a:solidFill>
                  <a:schemeClr val="bg1"/>
                </a:solidFill>
              </a:rPr>
              <a:t>Output_Transmission.dat</a:t>
            </a:r>
            <a:endParaRPr lang="en-SG" dirty="0">
              <a:solidFill>
                <a:schemeClr val="bg1"/>
              </a:solidFill>
            </a:endParaRPr>
          </a:p>
        </p:txBody>
      </p:sp>
      <p:sp>
        <p:nvSpPr>
          <p:cNvPr id="2" name="Slide Number Placeholder 1">
            <a:extLst>
              <a:ext uri="{FF2B5EF4-FFF2-40B4-BE49-F238E27FC236}">
                <a16:creationId xmlns:a16="http://schemas.microsoft.com/office/drawing/2014/main" id="{71EC0AB3-A5E0-DC8C-5202-1A03A7A279B6}"/>
              </a:ext>
            </a:extLst>
          </p:cNvPr>
          <p:cNvSpPr>
            <a:spLocks noGrp="1"/>
          </p:cNvSpPr>
          <p:nvPr>
            <p:ph type="sldNum" sz="quarter" idx="12"/>
          </p:nvPr>
        </p:nvSpPr>
        <p:spPr/>
        <p:txBody>
          <a:bodyPr/>
          <a:lstStyle/>
          <a:p>
            <a:fld id="{ADCD526C-248C-49C7-9B4A-CEC343477AF4}" type="slidenum">
              <a:rPr lang="en-SG" smtClean="0"/>
              <a:t>19</a:t>
            </a:fld>
            <a:endParaRPr lang="en-SG"/>
          </a:p>
        </p:txBody>
      </p:sp>
      <p:sp>
        <p:nvSpPr>
          <p:cNvPr id="8" name="TextBox 7">
            <a:extLst>
              <a:ext uri="{FF2B5EF4-FFF2-40B4-BE49-F238E27FC236}">
                <a16:creationId xmlns:a16="http://schemas.microsoft.com/office/drawing/2014/main" id="{FA7758F4-239B-F8D3-CFCE-9262733513A4}"/>
              </a:ext>
            </a:extLst>
          </p:cNvPr>
          <p:cNvSpPr txBox="1"/>
          <p:nvPr/>
        </p:nvSpPr>
        <p:spPr>
          <a:xfrm>
            <a:off x="1413798" y="1377415"/>
            <a:ext cx="441146" cy="369332"/>
          </a:xfrm>
          <a:prstGeom prst="rect">
            <a:avLst/>
          </a:prstGeom>
          <a:solidFill>
            <a:srgbClr val="FFC000"/>
          </a:solidFill>
        </p:spPr>
        <p:txBody>
          <a:bodyPr wrap="none" rtlCol="0">
            <a:spAutoFit/>
          </a:bodyPr>
          <a:lstStyle/>
          <a:p>
            <a:r>
              <a:rPr lang="en-US" dirty="0"/>
              <a:t>[1]</a:t>
            </a:r>
            <a:endParaRPr lang="en-SG" dirty="0"/>
          </a:p>
        </p:txBody>
      </p:sp>
      <p:pic>
        <p:nvPicPr>
          <p:cNvPr id="5" name="Picture 4">
            <a:extLst>
              <a:ext uri="{FF2B5EF4-FFF2-40B4-BE49-F238E27FC236}">
                <a16:creationId xmlns:a16="http://schemas.microsoft.com/office/drawing/2014/main" id="{F2FD36B0-8EEB-AAFD-6616-88646D6D6F32}"/>
              </a:ext>
            </a:extLst>
          </p:cNvPr>
          <p:cNvPicPr>
            <a:picLocks noChangeAspect="1"/>
          </p:cNvPicPr>
          <p:nvPr/>
        </p:nvPicPr>
        <p:blipFill>
          <a:blip r:embed="rId2"/>
          <a:stretch>
            <a:fillRect/>
          </a:stretch>
        </p:blipFill>
        <p:spPr>
          <a:xfrm>
            <a:off x="547937" y="1746747"/>
            <a:ext cx="11096125" cy="1609801"/>
          </a:xfrm>
          <a:prstGeom prst="rect">
            <a:avLst/>
          </a:prstGeom>
        </p:spPr>
      </p:pic>
      <p:sp>
        <p:nvSpPr>
          <p:cNvPr id="14" name="TextBox 13">
            <a:extLst>
              <a:ext uri="{FF2B5EF4-FFF2-40B4-BE49-F238E27FC236}">
                <a16:creationId xmlns:a16="http://schemas.microsoft.com/office/drawing/2014/main" id="{7F4ADA7D-78F0-6A21-7750-BFCC0E9A123F}"/>
              </a:ext>
            </a:extLst>
          </p:cNvPr>
          <p:cNvSpPr txBox="1"/>
          <p:nvPr/>
        </p:nvSpPr>
        <p:spPr>
          <a:xfrm>
            <a:off x="3709323" y="1377415"/>
            <a:ext cx="441146" cy="369332"/>
          </a:xfrm>
          <a:prstGeom prst="rect">
            <a:avLst/>
          </a:prstGeom>
          <a:solidFill>
            <a:srgbClr val="FFC000"/>
          </a:solidFill>
        </p:spPr>
        <p:txBody>
          <a:bodyPr wrap="none" rtlCol="0">
            <a:spAutoFit/>
          </a:bodyPr>
          <a:lstStyle/>
          <a:p>
            <a:r>
              <a:rPr lang="en-US" dirty="0"/>
              <a:t>[2]</a:t>
            </a:r>
            <a:endParaRPr lang="en-SG" dirty="0"/>
          </a:p>
        </p:txBody>
      </p:sp>
      <p:sp>
        <p:nvSpPr>
          <p:cNvPr id="15" name="TextBox 14">
            <a:extLst>
              <a:ext uri="{FF2B5EF4-FFF2-40B4-BE49-F238E27FC236}">
                <a16:creationId xmlns:a16="http://schemas.microsoft.com/office/drawing/2014/main" id="{1CB5B20A-6F12-BB43-C8A7-E5313EDAE853}"/>
              </a:ext>
            </a:extLst>
          </p:cNvPr>
          <p:cNvSpPr txBox="1"/>
          <p:nvPr/>
        </p:nvSpPr>
        <p:spPr>
          <a:xfrm>
            <a:off x="5938173" y="1377415"/>
            <a:ext cx="441146" cy="369332"/>
          </a:xfrm>
          <a:prstGeom prst="rect">
            <a:avLst/>
          </a:prstGeom>
          <a:solidFill>
            <a:srgbClr val="FFC000"/>
          </a:solidFill>
        </p:spPr>
        <p:txBody>
          <a:bodyPr wrap="none" rtlCol="0">
            <a:spAutoFit/>
          </a:bodyPr>
          <a:lstStyle/>
          <a:p>
            <a:r>
              <a:rPr lang="en-US" dirty="0"/>
              <a:t>[3]</a:t>
            </a:r>
            <a:endParaRPr lang="en-SG" dirty="0"/>
          </a:p>
        </p:txBody>
      </p:sp>
      <p:sp>
        <p:nvSpPr>
          <p:cNvPr id="16" name="TextBox 15">
            <a:extLst>
              <a:ext uri="{FF2B5EF4-FFF2-40B4-BE49-F238E27FC236}">
                <a16:creationId xmlns:a16="http://schemas.microsoft.com/office/drawing/2014/main" id="{32D2AD74-CB6B-C35C-C90E-590700CAC855}"/>
              </a:ext>
            </a:extLst>
          </p:cNvPr>
          <p:cNvSpPr txBox="1"/>
          <p:nvPr/>
        </p:nvSpPr>
        <p:spPr>
          <a:xfrm>
            <a:off x="8014623" y="1377415"/>
            <a:ext cx="441146" cy="369332"/>
          </a:xfrm>
          <a:prstGeom prst="rect">
            <a:avLst/>
          </a:prstGeom>
          <a:solidFill>
            <a:srgbClr val="FFC000"/>
          </a:solidFill>
        </p:spPr>
        <p:txBody>
          <a:bodyPr wrap="none" rtlCol="0">
            <a:spAutoFit/>
          </a:bodyPr>
          <a:lstStyle/>
          <a:p>
            <a:r>
              <a:rPr lang="en-US" dirty="0"/>
              <a:t>[4]</a:t>
            </a:r>
            <a:endParaRPr lang="en-SG" dirty="0"/>
          </a:p>
        </p:txBody>
      </p:sp>
      <p:sp>
        <p:nvSpPr>
          <p:cNvPr id="17" name="TextBox 16">
            <a:extLst>
              <a:ext uri="{FF2B5EF4-FFF2-40B4-BE49-F238E27FC236}">
                <a16:creationId xmlns:a16="http://schemas.microsoft.com/office/drawing/2014/main" id="{BD4714E7-D215-0053-DC86-1B1833C6485C}"/>
              </a:ext>
            </a:extLst>
          </p:cNvPr>
          <p:cNvSpPr txBox="1"/>
          <p:nvPr/>
        </p:nvSpPr>
        <p:spPr>
          <a:xfrm>
            <a:off x="10337056" y="1377415"/>
            <a:ext cx="441146" cy="369332"/>
          </a:xfrm>
          <a:prstGeom prst="rect">
            <a:avLst/>
          </a:prstGeom>
          <a:solidFill>
            <a:srgbClr val="FFC000"/>
          </a:solidFill>
        </p:spPr>
        <p:txBody>
          <a:bodyPr wrap="none" rtlCol="0">
            <a:spAutoFit/>
          </a:bodyPr>
          <a:lstStyle/>
          <a:p>
            <a:r>
              <a:rPr lang="en-US" dirty="0"/>
              <a:t>[5]</a:t>
            </a:r>
            <a:endParaRPr lang="en-SG" dirty="0"/>
          </a:p>
        </p:txBody>
      </p:sp>
      <p:sp>
        <p:nvSpPr>
          <p:cNvPr id="18" name="TextBox 17">
            <a:extLst>
              <a:ext uri="{FF2B5EF4-FFF2-40B4-BE49-F238E27FC236}">
                <a16:creationId xmlns:a16="http://schemas.microsoft.com/office/drawing/2014/main" id="{88630D21-F39F-1451-244E-46A1117AC575}"/>
              </a:ext>
            </a:extLst>
          </p:cNvPr>
          <p:cNvSpPr txBox="1"/>
          <p:nvPr/>
        </p:nvSpPr>
        <p:spPr>
          <a:xfrm>
            <a:off x="895350" y="4125930"/>
            <a:ext cx="10610850" cy="1477328"/>
          </a:xfrm>
          <a:prstGeom prst="rect">
            <a:avLst/>
          </a:prstGeom>
          <a:solidFill>
            <a:srgbClr val="FFC000"/>
          </a:solidFill>
        </p:spPr>
        <p:txBody>
          <a:bodyPr wrap="square" rtlCol="0">
            <a:spAutoFit/>
          </a:bodyPr>
          <a:lstStyle/>
          <a:p>
            <a:r>
              <a:rPr lang="en-US" dirty="0"/>
              <a:t>Column [1]: Frequency (rad/s)</a:t>
            </a:r>
          </a:p>
          <a:p>
            <a:r>
              <a:rPr lang="en-US" dirty="0"/>
              <a:t>Column [2]: Maximum left-lead transmission (ideally equal to number of left-lead modes, an integer)</a:t>
            </a:r>
          </a:p>
          <a:p>
            <a:r>
              <a:rPr lang="en-US" dirty="0"/>
              <a:t>Column [3]: Maximum right-lead transmission (ideally equal to number of right-lead modes, an integer)</a:t>
            </a:r>
          </a:p>
          <a:p>
            <a:r>
              <a:rPr lang="en-SG" dirty="0"/>
              <a:t>Column [4]: Total transmission (Caroli formula)</a:t>
            </a:r>
          </a:p>
          <a:p>
            <a:r>
              <a:rPr lang="en-SG" dirty="0"/>
              <a:t>Column [5]: Total transmission (sum of mode-resolved transmission </a:t>
            </a:r>
            <a:r>
              <a:rPr lang="en-SG" dirty="0" err="1"/>
              <a:t>coefficietns</a:t>
            </a:r>
            <a:r>
              <a:rPr lang="en-SG" dirty="0"/>
              <a:t>)</a:t>
            </a:r>
          </a:p>
        </p:txBody>
      </p:sp>
    </p:spTree>
    <p:extLst>
      <p:ext uri="{BB962C8B-B14F-4D97-AF65-F5344CB8AC3E}">
        <p14:creationId xmlns:p14="http://schemas.microsoft.com/office/powerpoint/2010/main" val="128123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Equation of motion for atoms in AGF system</a:t>
            </a:r>
            <a:endParaRPr lang="en-SG" dirty="0"/>
          </a:p>
        </p:txBody>
      </p:sp>
      <p:sp>
        <p:nvSpPr>
          <p:cNvPr id="51" name="Content Placeholder 50"/>
          <p:cNvSpPr>
            <a:spLocks noGrp="1"/>
          </p:cNvSpPr>
          <p:nvPr>
            <p:ph idx="4294967295"/>
          </p:nvPr>
        </p:nvSpPr>
        <p:spPr>
          <a:xfrm>
            <a:off x="363538" y="3492500"/>
            <a:ext cx="11464925" cy="2879725"/>
          </a:xfrm>
        </p:spPr>
        <p:txBody>
          <a:bodyPr>
            <a:normAutofit/>
          </a:bodyPr>
          <a:lstStyle/>
          <a:p>
            <a:r>
              <a:rPr lang="en-US" dirty="0"/>
              <a:t>The traditional AGF method models the system as comprising the semi-infinite left lead, the finite-volume center and the semi-infinite right lead</a:t>
            </a:r>
            <a:endParaRPr lang="en-US" sz="2000" dirty="0"/>
          </a:p>
          <a:p>
            <a:r>
              <a:rPr lang="en-US" sz="2000" dirty="0"/>
              <a:t>The equation of motion describes the time dependence of the atomic displacement degrees of freedom and depends on the mass and interatomic force constant (IFC) matrices </a:t>
            </a:r>
          </a:p>
          <a:p>
            <a:r>
              <a:rPr lang="en-US" sz="2000" dirty="0"/>
              <a:t>In principle, we are describing an </a:t>
            </a:r>
            <a:r>
              <a:rPr lang="en-US" sz="2000" u="sng" dirty="0"/>
              <a:t>open</a:t>
            </a:r>
            <a:r>
              <a:rPr lang="en-US" sz="2000" dirty="0"/>
              <a:t> quantum system with an </a:t>
            </a:r>
            <a:r>
              <a:rPr lang="en-US" sz="2000" u="sng" dirty="0"/>
              <a:t>infinite</a:t>
            </a:r>
            <a:r>
              <a:rPr lang="en-US" sz="2000" dirty="0"/>
              <a:t> number of degrees of freedom</a:t>
            </a:r>
          </a:p>
          <a:p>
            <a:r>
              <a:rPr lang="en-US" sz="2000" dirty="0"/>
              <a:t>To utilize the AGF method, we partition system into </a:t>
            </a:r>
            <a:r>
              <a:rPr lang="en-US" sz="2000" u="sng" dirty="0"/>
              <a:t>slices</a:t>
            </a:r>
            <a:r>
              <a:rPr lang="en-US" sz="2000" dirty="0"/>
              <a:t> or </a:t>
            </a:r>
            <a:r>
              <a:rPr lang="en-US" sz="2000" u="sng" dirty="0"/>
              <a:t>principal layers</a:t>
            </a:r>
            <a:endParaRPr lang="en-SG" sz="2000" u="sng" dirty="0"/>
          </a:p>
        </p:txBody>
      </p:sp>
      <p:graphicFrame>
        <p:nvGraphicFramePr>
          <p:cNvPr id="32" name="Object 31"/>
          <p:cNvGraphicFramePr>
            <a:graphicFrameLocks noChangeAspect="1"/>
          </p:cNvGraphicFramePr>
          <p:nvPr>
            <p:extLst>
              <p:ext uri="{D42A27DB-BD31-4B8C-83A1-F6EECF244321}">
                <p14:modId xmlns:p14="http://schemas.microsoft.com/office/powerpoint/2010/main" val="1364068332"/>
              </p:ext>
            </p:extLst>
          </p:nvPr>
        </p:nvGraphicFramePr>
        <p:xfrm>
          <a:off x="4577064" y="1615367"/>
          <a:ext cx="1955520" cy="838080"/>
        </p:xfrm>
        <a:graphic>
          <a:graphicData uri="http://schemas.openxmlformats.org/presentationml/2006/ole">
            <mc:AlternateContent xmlns:mc="http://schemas.openxmlformats.org/markup-compatibility/2006">
              <mc:Choice xmlns:v="urn:schemas-microsoft-com:vml" Requires="v">
                <p:oleObj name="Equation" r:id="rId2" imgW="977760" imgH="419040" progId="Equation.DSMT4">
                  <p:embed/>
                </p:oleObj>
              </mc:Choice>
              <mc:Fallback>
                <p:oleObj name="Equation" r:id="rId2" imgW="977760" imgH="419040" progId="Equation.DSMT4">
                  <p:embed/>
                  <p:pic>
                    <p:nvPicPr>
                      <p:cNvPr id="0" name=""/>
                      <p:cNvPicPr/>
                      <p:nvPr/>
                    </p:nvPicPr>
                    <p:blipFill>
                      <a:blip r:embed="rId3"/>
                      <a:stretch>
                        <a:fillRect/>
                      </a:stretch>
                    </p:blipFill>
                    <p:spPr>
                      <a:xfrm>
                        <a:off x="4577064" y="1615367"/>
                        <a:ext cx="1955520" cy="838080"/>
                      </a:xfrm>
                      <a:prstGeom prst="rect">
                        <a:avLst/>
                      </a:prstGeom>
                    </p:spPr>
                  </p:pic>
                </p:oleObj>
              </mc:Fallback>
            </mc:AlternateContent>
          </a:graphicData>
        </a:graphic>
      </p:graphicFrame>
      <p:sp>
        <p:nvSpPr>
          <p:cNvPr id="33" name="TextBox 32"/>
          <p:cNvSpPr txBox="1"/>
          <p:nvPr/>
        </p:nvSpPr>
        <p:spPr>
          <a:xfrm>
            <a:off x="3559773" y="2649629"/>
            <a:ext cx="1428596" cy="369332"/>
          </a:xfrm>
          <a:prstGeom prst="rect">
            <a:avLst/>
          </a:prstGeom>
          <a:noFill/>
        </p:spPr>
        <p:txBody>
          <a:bodyPr wrap="none" rtlCol="0">
            <a:spAutoFit/>
          </a:bodyPr>
          <a:lstStyle/>
          <a:p>
            <a:r>
              <a:rPr lang="en-US" dirty="0"/>
              <a:t>Mass matrix</a:t>
            </a:r>
            <a:endParaRPr lang="en-SG" dirty="0"/>
          </a:p>
        </p:txBody>
      </p:sp>
      <p:sp>
        <p:nvSpPr>
          <p:cNvPr id="34" name="TextBox 33"/>
          <p:cNvSpPr txBox="1"/>
          <p:nvPr/>
        </p:nvSpPr>
        <p:spPr>
          <a:xfrm>
            <a:off x="4839933" y="905604"/>
            <a:ext cx="2313454" cy="369332"/>
          </a:xfrm>
          <a:prstGeom prst="rect">
            <a:avLst/>
          </a:prstGeom>
          <a:noFill/>
        </p:spPr>
        <p:txBody>
          <a:bodyPr wrap="none" rtlCol="0">
            <a:spAutoFit/>
          </a:bodyPr>
          <a:lstStyle/>
          <a:p>
            <a:r>
              <a:rPr lang="en-US" dirty="0"/>
              <a:t>Atomic displacement</a:t>
            </a:r>
            <a:endParaRPr lang="en-SG" dirty="0"/>
          </a:p>
        </p:txBody>
      </p:sp>
      <p:sp>
        <p:nvSpPr>
          <p:cNvPr id="35" name="TextBox 34"/>
          <p:cNvSpPr txBox="1"/>
          <p:nvPr/>
        </p:nvSpPr>
        <p:spPr>
          <a:xfrm>
            <a:off x="6012021" y="2649629"/>
            <a:ext cx="2867889" cy="646331"/>
          </a:xfrm>
          <a:prstGeom prst="rect">
            <a:avLst/>
          </a:prstGeom>
          <a:noFill/>
        </p:spPr>
        <p:txBody>
          <a:bodyPr wrap="square" rtlCol="0">
            <a:spAutoFit/>
          </a:bodyPr>
          <a:lstStyle/>
          <a:p>
            <a:r>
              <a:rPr lang="en-US" dirty="0"/>
              <a:t>Interatomic force constant (IFC) matrix</a:t>
            </a:r>
            <a:endParaRPr lang="en-SG" dirty="0"/>
          </a:p>
        </p:txBody>
      </p:sp>
      <p:cxnSp>
        <p:nvCxnSpPr>
          <p:cNvPr id="37" name="Straight Arrow Connector 36"/>
          <p:cNvCxnSpPr>
            <a:stCxn id="34" idx="2"/>
          </p:cNvCxnSpPr>
          <p:nvPr/>
        </p:nvCxnSpPr>
        <p:spPr>
          <a:xfrm flipH="1">
            <a:off x="5554824" y="1274936"/>
            <a:ext cx="441836" cy="657725"/>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2"/>
          </p:cNvCxnSpPr>
          <p:nvPr/>
        </p:nvCxnSpPr>
        <p:spPr>
          <a:xfrm>
            <a:off x="5996660" y="1274936"/>
            <a:ext cx="455489" cy="649106"/>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577064" y="2226985"/>
            <a:ext cx="143077" cy="422644"/>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6221812" y="2226985"/>
            <a:ext cx="230337" cy="422644"/>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ADCD526C-248C-49C7-9B4A-CEC343477AF4}" type="slidenum">
              <a:rPr lang="en-SG" smtClean="0"/>
              <a:t>2</a:t>
            </a:fld>
            <a:endParaRPr lang="en-SG"/>
          </a:p>
        </p:txBody>
      </p:sp>
    </p:spTree>
    <p:extLst>
      <p:ext uri="{BB962C8B-B14F-4D97-AF65-F5344CB8AC3E}">
        <p14:creationId xmlns:p14="http://schemas.microsoft.com/office/powerpoint/2010/main" val="2107356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D319BF-DB4A-56D9-2761-33081489FA90}"/>
              </a:ext>
            </a:extLst>
          </p:cNvPr>
          <p:cNvSpPr>
            <a:spLocks noGrp="1"/>
          </p:cNvSpPr>
          <p:nvPr>
            <p:ph type="title"/>
          </p:nvPr>
        </p:nvSpPr>
        <p:spPr>
          <a:solidFill>
            <a:schemeClr val="accent1"/>
          </a:solidFill>
        </p:spPr>
        <p:txBody>
          <a:bodyPr/>
          <a:lstStyle/>
          <a:p>
            <a:r>
              <a:rPr lang="en-US" dirty="0">
                <a:solidFill>
                  <a:schemeClr val="bg1"/>
                </a:solidFill>
              </a:rPr>
              <a:t>Output_Left_Transmission.dat</a:t>
            </a:r>
            <a:endParaRPr lang="en-SG" dirty="0">
              <a:solidFill>
                <a:schemeClr val="bg1"/>
              </a:solidFill>
            </a:endParaRPr>
          </a:p>
        </p:txBody>
      </p:sp>
      <p:sp>
        <p:nvSpPr>
          <p:cNvPr id="2" name="Slide Number Placeholder 1">
            <a:extLst>
              <a:ext uri="{FF2B5EF4-FFF2-40B4-BE49-F238E27FC236}">
                <a16:creationId xmlns:a16="http://schemas.microsoft.com/office/drawing/2014/main" id="{71EC0AB3-A5E0-DC8C-5202-1A03A7A279B6}"/>
              </a:ext>
            </a:extLst>
          </p:cNvPr>
          <p:cNvSpPr>
            <a:spLocks noGrp="1"/>
          </p:cNvSpPr>
          <p:nvPr>
            <p:ph type="sldNum" sz="quarter" idx="12"/>
          </p:nvPr>
        </p:nvSpPr>
        <p:spPr/>
        <p:txBody>
          <a:bodyPr/>
          <a:lstStyle/>
          <a:p>
            <a:fld id="{ADCD526C-248C-49C7-9B4A-CEC343477AF4}" type="slidenum">
              <a:rPr lang="en-SG" smtClean="0"/>
              <a:t>20</a:t>
            </a:fld>
            <a:endParaRPr lang="en-SG"/>
          </a:p>
        </p:txBody>
      </p:sp>
      <p:pic>
        <p:nvPicPr>
          <p:cNvPr id="6" name="Picture 5">
            <a:extLst>
              <a:ext uri="{FF2B5EF4-FFF2-40B4-BE49-F238E27FC236}">
                <a16:creationId xmlns:a16="http://schemas.microsoft.com/office/drawing/2014/main" id="{C954827A-9716-3E5C-02BC-424CC0AE2700}"/>
              </a:ext>
            </a:extLst>
          </p:cNvPr>
          <p:cNvPicPr>
            <a:picLocks noChangeAspect="1"/>
          </p:cNvPicPr>
          <p:nvPr/>
        </p:nvPicPr>
        <p:blipFill>
          <a:blip r:embed="rId2"/>
          <a:stretch>
            <a:fillRect/>
          </a:stretch>
        </p:blipFill>
        <p:spPr>
          <a:xfrm>
            <a:off x="203965" y="1133154"/>
            <a:ext cx="11784070" cy="4591691"/>
          </a:xfrm>
          <a:prstGeom prst="rect">
            <a:avLst/>
          </a:prstGeom>
        </p:spPr>
      </p:pic>
      <p:sp>
        <p:nvSpPr>
          <p:cNvPr id="7" name="TextBox 6">
            <a:extLst>
              <a:ext uri="{FF2B5EF4-FFF2-40B4-BE49-F238E27FC236}">
                <a16:creationId xmlns:a16="http://schemas.microsoft.com/office/drawing/2014/main" id="{798DA5AD-C8B0-CB2F-08CA-3417F134B4D6}"/>
              </a:ext>
            </a:extLst>
          </p:cNvPr>
          <p:cNvSpPr txBox="1"/>
          <p:nvPr/>
        </p:nvSpPr>
        <p:spPr>
          <a:xfrm>
            <a:off x="499398" y="701140"/>
            <a:ext cx="441146" cy="369332"/>
          </a:xfrm>
          <a:prstGeom prst="rect">
            <a:avLst/>
          </a:prstGeom>
          <a:solidFill>
            <a:srgbClr val="FFC000"/>
          </a:solidFill>
        </p:spPr>
        <p:txBody>
          <a:bodyPr wrap="none" rtlCol="0">
            <a:spAutoFit/>
          </a:bodyPr>
          <a:lstStyle/>
          <a:p>
            <a:r>
              <a:rPr lang="en-US" dirty="0"/>
              <a:t>[1]</a:t>
            </a:r>
            <a:endParaRPr lang="en-SG" dirty="0"/>
          </a:p>
        </p:txBody>
      </p:sp>
      <p:sp>
        <p:nvSpPr>
          <p:cNvPr id="9" name="TextBox 8">
            <a:extLst>
              <a:ext uri="{FF2B5EF4-FFF2-40B4-BE49-F238E27FC236}">
                <a16:creationId xmlns:a16="http://schemas.microsoft.com/office/drawing/2014/main" id="{6DD9D8BB-C0CF-4320-66B5-61A91CD51887}"/>
              </a:ext>
            </a:extLst>
          </p:cNvPr>
          <p:cNvSpPr txBox="1"/>
          <p:nvPr/>
        </p:nvSpPr>
        <p:spPr>
          <a:xfrm>
            <a:off x="1242348" y="701140"/>
            <a:ext cx="441146" cy="369332"/>
          </a:xfrm>
          <a:prstGeom prst="rect">
            <a:avLst/>
          </a:prstGeom>
          <a:solidFill>
            <a:srgbClr val="FFC000"/>
          </a:solidFill>
        </p:spPr>
        <p:txBody>
          <a:bodyPr wrap="none" rtlCol="0">
            <a:spAutoFit/>
          </a:bodyPr>
          <a:lstStyle/>
          <a:p>
            <a:r>
              <a:rPr lang="en-US" dirty="0"/>
              <a:t>[2]</a:t>
            </a:r>
            <a:endParaRPr lang="en-SG" dirty="0"/>
          </a:p>
        </p:txBody>
      </p:sp>
      <p:sp>
        <p:nvSpPr>
          <p:cNvPr id="10" name="TextBox 9">
            <a:extLst>
              <a:ext uri="{FF2B5EF4-FFF2-40B4-BE49-F238E27FC236}">
                <a16:creationId xmlns:a16="http://schemas.microsoft.com/office/drawing/2014/main" id="{B09B7002-D4A1-3F56-F7E8-1AE40E93FBFF}"/>
              </a:ext>
            </a:extLst>
          </p:cNvPr>
          <p:cNvSpPr txBox="1"/>
          <p:nvPr/>
        </p:nvSpPr>
        <p:spPr>
          <a:xfrm>
            <a:off x="1985298" y="701140"/>
            <a:ext cx="441146" cy="369332"/>
          </a:xfrm>
          <a:prstGeom prst="rect">
            <a:avLst/>
          </a:prstGeom>
          <a:solidFill>
            <a:srgbClr val="FFC000"/>
          </a:solidFill>
        </p:spPr>
        <p:txBody>
          <a:bodyPr wrap="none" rtlCol="0">
            <a:spAutoFit/>
          </a:bodyPr>
          <a:lstStyle/>
          <a:p>
            <a:r>
              <a:rPr lang="en-US" dirty="0"/>
              <a:t>[3]</a:t>
            </a:r>
            <a:endParaRPr lang="en-SG" dirty="0"/>
          </a:p>
        </p:txBody>
      </p:sp>
      <p:sp>
        <p:nvSpPr>
          <p:cNvPr id="11" name="TextBox 10">
            <a:extLst>
              <a:ext uri="{FF2B5EF4-FFF2-40B4-BE49-F238E27FC236}">
                <a16:creationId xmlns:a16="http://schemas.microsoft.com/office/drawing/2014/main" id="{5F5114A3-A767-8C98-B014-F91A934CC979}"/>
              </a:ext>
            </a:extLst>
          </p:cNvPr>
          <p:cNvSpPr txBox="1"/>
          <p:nvPr/>
        </p:nvSpPr>
        <p:spPr>
          <a:xfrm>
            <a:off x="3147348" y="701140"/>
            <a:ext cx="441146" cy="369332"/>
          </a:xfrm>
          <a:prstGeom prst="rect">
            <a:avLst/>
          </a:prstGeom>
          <a:solidFill>
            <a:srgbClr val="FFC000"/>
          </a:solidFill>
        </p:spPr>
        <p:txBody>
          <a:bodyPr wrap="none" rtlCol="0">
            <a:spAutoFit/>
          </a:bodyPr>
          <a:lstStyle/>
          <a:p>
            <a:r>
              <a:rPr lang="en-US" dirty="0"/>
              <a:t>[4]</a:t>
            </a:r>
            <a:endParaRPr lang="en-SG" dirty="0"/>
          </a:p>
        </p:txBody>
      </p:sp>
      <p:sp>
        <p:nvSpPr>
          <p:cNvPr id="12" name="TextBox 11">
            <a:extLst>
              <a:ext uri="{FF2B5EF4-FFF2-40B4-BE49-F238E27FC236}">
                <a16:creationId xmlns:a16="http://schemas.microsoft.com/office/drawing/2014/main" id="{FDAF8E9B-45F5-3FC1-7D58-09B8F067D85E}"/>
              </a:ext>
            </a:extLst>
          </p:cNvPr>
          <p:cNvSpPr txBox="1"/>
          <p:nvPr/>
        </p:nvSpPr>
        <p:spPr>
          <a:xfrm>
            <a:off x="4241056" y="701140"/>
            <a:ext cx="441146" cy="369332"/>
          </a:xfrm>
          <a:prstGeom prst="rect">
            <a:avLst/>
          </a:prstGeom>
          <a:solidFill>
            <a:srgbClr val="FFC000"/>
          </a:solidFill>
        </p:spPr>
        <p:txBody>
          <a:bodyPr wrap="none" rtlCol="0">
            <a:spAutoFit/>
          </a:bodyPr>
          <a:lstStyle/>
          <a:p>
            <a:r>
              <a:rPr lang="en-US" dirty="0"/>
              <a:t>[5]</a:t>
            </a:r>
            <a:endParaRPr lang="en-SG" dirty="0"/>
          </a:p>
        </p:txBody>
      </p:sp>
      <p:sp>
        <p:nvSpPr>
          <p:cNvPr id="13" name="TextBox 12">
            <a:extLst>
              <a:ext uri="{FF2B5EF4-FFF2-40B4-BE49-F238E27FC236}">
                <a16:creationId xmlns:a16="http://schemas.microsoft.com/office/drawing/2014/main" id="{B6D37A43-5BBD-6E6F-261D-D7FA89F1BE3D}"/>
              </a:ext>
            </a:extLst>
          </p:cNvPr>
          <p:cNvSpPr txBox="1"/>
          <p:nvPr/>
        </p:nvSpPr>
        <p:spPr>
          <a:xfrm>
            <a:off x="5343727" y="701140"/>
            <a:ext cx="441146" cy="369332"/>
          </a:xfrm>
          <a:prstGeom prst="rect">
            <a:avLst/>
          </a:prstGeom>
          <a:solidFill>
            <a:srgbClr val="FFC000"/>
          </a:solidFill>
        </p:spPr>
        <p:txBody>
          <a:bodyPr wrap="none" rtlCol="0">
            <a:spAutoFit/>
          </a:bodyPr>
          <a:lstStyle/>
          <a:p>
            <a:r>
              <a:rPr lang="en-US" dirty="0"/>
              <a:t>[6]</a:t>
            </a:r>
            <a:endParaRPr lang="en-SG" dirty="0"/>
          </a:p>
        </p:txBody>
      </p:sp>
      <p:sp>
        <p:nvSpPr>
          <p:cNvPr id="19" name="TextBox 18">
            <a:extLst>
              <a:ext uri="{FF2B5EF4-FFF2-40B4-BE49-F238E27FC236}">
                <a16:creationId xmlns:a16="http://schemas.microsoft.com/office/drawing/2014/main" id="{4E944C76-25AD-DB42-75DF-033FD3ED74AA}"/>
              </a:ext>
            </a:extLst>
          </p:cNvPr>
          <p:cNvSpPr txBox="1"/>
          <p:nvPr/>
        </p:nvSpPr>
        <p:spPr>
          <a:xfrm>
            <a:off x="6581977" y="701140"/>
            <a:ext cx="441146" cy="369332"/>
          </a:xfrm>
          <a:prstGeom prst="rect">
            <a:avLst/>
          </a:prstGeom>
          <a:solidFill>
            <a:srgbClr val="FFC000"/>
          </a:solidFill>
        </p:spPr>
        <p:txBody>
          <a:bodyPr wrap="none" rtlCol="0">
            <a:spAutoFit/>
          </a:bodyPr>
          <a:lstStyle/>
          <a:p>
            <a:r>
              <a:rPr lang="en-US" dirty="0"/>
              <a:t>[7]</a:t>
            </a:r>
            <a:endParaRPr lang="en-SG" dirty="0"/>
          </a:p>
        </p:txBody>
      </p:sp>
      <p:sp>
        <p:nvSpPr>
          <p:cNvPr id="20" name="TextBox 19">
            <a:extLst>
              <a:ext uri="{FF2B5EF4-FFF2-40B4-BE49-F238E27FC236}">
                <a16:creationId xmlns:a16="http://schemas.microsoft.com/office/drawing/2014/main" id="{3AE75EBE-0500-D5A0-4DC6-4F3078C8E21D}"/>
              </a:ext>
            </a:extLst>
          </p:cNvPr>
          <p:cNvSpPr txBox="1"/>
          <p:nvPr/>
        </p:nvSpPr>
        <p:spPr>
          <a:xfrm>
            <a:off x="7905952" y="701140"/>
            <a:ext cx="441146" cy="369332"/>
          </a:xfrm>
          <a:prstGeom prst="rect">
            <a:avLst/>
          </a:prstGeom>
          <a:solidFill>
            <a:srgbClr val="FFC000"/>
          </a:solidFill>
        </p:spPr>
        <p:txBody>
          <a:bodyPr wrap="none" rtlCol="0">
            <a:spAutoFit/>
          </a:bodyPr>
          <a:lstStyle/>
          <a:p>
            <a:r>
              <a:rPr lang="en-US" dirty="0"/>
              <a:t>[8]</a:t>
            </a:r>
            <a:endParaRPr lang="en-SG" dirty="0"/>
          </a:p>
        </p:txBody>
      </p:sp>
      <p:sp>
        <p:nvSpPr>
          <p:cNvPr id="21" name="TextBox 20">
            <a:extLst>
              <a:ext uri="{FF2B5EF4-FFF2-40B4-BE49-F238E27FC236}">
                <a16:creationId xmlns:a16="http://schemas.microsoft.com/office/drawing/2014/main" id="{FF23605F-CB8D-7855-7B61-4105F66D2251}"/>
              </a:ext>
            </a:extLst>
          </p:cNvPr>
          <p:cNvSpPr txBox="1"/>
          <p:nvPr/>
        </p:nvSpPr>
        <p:spPr>
          <a:xfrm>
            <a:off x="9068002" y="701140"/>
            <a:ext cx="441146" cy="369332"/>
          </a:xfrm>
          <a:prstGeom prst="rect">
            <a:avLst/>
          </a:prstGeom>
          <a:solidFill>
            <a:srgbClr val="FFC000"/>
          </a:solidFill>
        </p:spPr>
        <p:txBody>
          <a:bodyPr wrap="none" rtlCol="0">
            <a:spAutoFit/>
          </a:bodyPr>
          <a:lstStyle/>
          <a:p>
            <a:r>
              <a:rPr lang="en-US" dirty="0"/>
              <a:t>[9]</a:t>
            </a:r>
            <a:endParaRPr lang="en-SG" dirty="0"/>
          </a:p>
        </p:txBody>
      </p:sp>
      <p:sp>
        <p:nvSpPr>
          <p:cNvPr id="22" name="TextBox 21">
            <a:extLst>
              <a:ext uri="{FF2B5EF4-FFF2-40B4-BE49-F238E27FC236}">
                <a16:creationId xmlns:a16="http://schemas.microsoft.com/office/drawing/2014/main" id="{2C8AC019-86E7-5A0C-8E67-67F1610EACC1}"/>
              </a:ext>
            </a:extLst>
          </p:cNvPr>
          <p:cNvSpPr txBox="1"/>
          <p:nvPr/>
        </p:nvSpPr>
        <p:spPr>
          <a:xfrm>
            <a:off x="10161710" y="701140"/>
            <a:ext cx="569387" cy="369332"/>
          </a:xfrm>
          <a:prstGeom prst="rect">
            <a:avLst/>
          </a:prstGeom>
          <a:solidFill>
            <a:srgbClr val="FFC000"/>
          </a:solidFill>
        </p:spPr>
        <p:txBody>
          <a:bodyPr wrap="none" rtlCol="0">
            <a:spAutoFit/>
          </a:bodyPr>
          <a:lstStyle/>
          <a:p>
            <a:r>
              <a:rPr lang="en-US" dirty="0"/>
              <a:t>[10]</a:t>
            </a:r>
            <a:endParaRPr lang="en-SG" dirty="0"/>
          </a:p>
        </p:txBody>
      </p:sp>
      <p:sp>
        <p:nvSpPr>
          <p:cNvPr id="23" name="TextBox 22">
            <a:extLst>
              <a:ext uri="{FF2B5EF4-FFF2-40B4-BE49-F238E27FC236}">
                <a16:creationId xmlns:a16="http://schemas.microsoft.com/office/drawing/2014/main" id="{996D24B6-DAC0-B4BE-A2AB-DA415AD2982B}"/>
              </a:ext>
            </a:extLst>
          </p:cNvPr>
          <p:cNvSpPr txBox="1"/>
          <p:nvPr/>
        </p:nvSpPr>
        <p:spPr>
          <a:xfrm>
            <a:off x="11259198" y="701140"/>
            <a:ext cx="569387" cy="369332"/>
          </a:xfrm>
          <a:prstGeom prst="rect">
            <a:avLst/>
          </a:prstGeom>
          <a:solidFill>
            <a:srgbClr val="FFC000"/>
          </a:solidFill>
        </p:spPr>
        <p:txBody>
          <a:bodyPr wrap="none" rtlCol="0">
            <a:spAutoFit/>
          </a:bodyPr>
          <a:lstStyle/>
          <a:p>
            <a:r>
              <a:rPr lang="en-US" dirty="0"/>
              <a:t>[11]</a:t>
            </a:r>
            <a:endParaRPr lang="en-SG" dirty="0"/>
          </a:p>
        </p:txBody>
      </p:sp>
    </p:spTree>
    <p:extLst>
      <p:ext uri="{BB962C8B-B14F-4D97-AF65-F5344CB8AC3E}">
        <p14:creationId xmlns:p14="http://schemas.microsoft.com/office/powerpoint/2010/main" val="4036902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0D48FF-B2FF-8A83-E271-7F8FE23AC75D}"/>
              </a:ext>
            </a:extLst>
          </p:cNvPr>
          <p:cNvSpPr>
            <a:spLocks noGrp="1"/>
          </p:cNvSpPr>
          <p:nvPr>
            <p:ph type="sldNum" sz="quarter" idx="12"/>
          </p:nvPr>
        </p:nvSpPr>
        <p:spPr/>
        <p:txBody>
          <a:bodyPr/>
          <a:lstStyle/>
          <a:p>
            <a:fld id="{ADCD526C-248C-49C7-9B4A-CEC343477AF4}" type="slidenum">
              <a:rPr lang="en-SG" smtClean="0"/>
              <a:t>21</a:t>
            </a:fld>
            <a:endParaRPr lang="en-SG"/>
          </a:p>
        </p:txBody>
      </p:sp>
      <p:sp>
        <p:nvSpPr>
          <p:cNvPr id="3" name="TextBox 2">
            <a:extLst>
              <a:ext uri="{FF2B5EF4-FFF2-40B4-BE49-F238E27FC236}">
                <a16:creationId xmlns:a16="http://schemas.microsoft.com/office/drawing/2014/main" id="{10309D90-8897-582E-5E5C-9D54EF1E80D1}"/>
              </a:ext>
            </a:extLst>
          </p:cNvPr>
          <p:cNvSpPr txBox="1"/>
          <p:nvPr/>
        </p:nvSpPr>
        <p:spPr>
          <a:xfrm>
            <a:off x="540960" y="744555"/>
            <a:ext cx="11110079" cy="3139321"/>
          </a:xfrm>
          <a:prstGeom prst="rect">
            <a:avLst/>
          </a:prstGeom>
          <a:solidFill>
            <a:srgbClr val="FFC000"/>
          </a:solidFill>
        </p:spPr>
        <p:txBody>
          <a:bodyPr wrap="square" rtlCol="0">
            <a:spAutoFit/>
          </a:bodyPr>
          <a:lstStyle/>
          <a:p>
            <a:r>
              <a:rPr lang="en-US" dirty="0"/>
              <a:t>Column [1]: Frequency (rad/s)</a:t>
            </a:r>
          </a:p>
          <a:p>
            <a:r>
              <a:rPr lang="en-US" dirty="0"/>
              <a:t>Column [2]: Band index </a:t>
            </a:r>
          </a:p>
          <a:p>
            <a:r>
              <a:rPr lang="en-US" dirty="0"/>
              <a:t>Column [3]: </a:t>
            </a:r>
            <a:r>
              <a:rPr lang="en-US" i="1" dirty="0" err="1"/>
              <a:t>q</a:t>
            </a:r>
            <a:r>
              <a:rPr lang="en-US" i="1" baseline="-25000" dirty="0" err="1"/>
              <a:t>x</a:t>
            </a:r>
            <a:r>
              <a:rPr lang="en-US" dirty="0"/>
              <a:t> (</a:t>
            </a:r>
            <a:r>
              <a:rPr lang="en-US" i="1" dirty="0"/>
              <a:t>x</a:t>
            </a:r>
            <a:r>
              <a:rPr lang="en-US" dirty="0"/>
              <a:t>-component of mode wave vector) in m</a:t>
            </a:r>
            <a:r>
              <a:rPr lang="en-US" baseline="30000" dirty="0"/>
              <a:t>-1</a:t>
            </a:r>
            <a:r>
              <a:rPr lang="en-US" dirty="0"/>
              <a:t>  </a:t>
            </a:r>
          </a:p>
          <a:p>
            <a:r>
              <a:rPr lang="en-US" dirty="0"/>
              <a:t>Column [4]: </a:t>
            </a:r>
            <a:r>
              <a:rPr lang="en-US" i="1" dirty="0" err="1"/>
              <a:t>q</a:t>
            </a:r>
            <a:r>
              <a:rPr lang="en-US" i="1" baseline="-25000" dirty="0" err="1"/>
              <a:t>y</a:t>
            </a:r>
            <a:r>
              <a:rPr lang="en-US" dirty="0"/>
              <a:t> (</a:t>
            </a:r>
            <a:r>
              <a:rPr lang="en-US" i="1" dirty="0"/>
              <a:t>y</a:t>
            </a:r>
            <a:r>
              <a:rPr lang="en-US" dirty="0"/>
              <a:t>-component of mode wave vector) in m</a:t>
            </a:r>
            <a:r>
              <a:rPr lang="en-US" baseline="30000" dirty="0"/>
              <a:t>-1</a:t>
            </a:r>
            <a:r>
              <a:rPr lang="en-US" dirty="0"/>
              <a:t>  </a:t>
            </a:r>
          </a:p>
          <a:p>
            <a:r>
              <a:rPr lang="en-US" dirty="0"/>
              <a:t>Column [5]: </a:t>
            </a:r>
            <a:r>
              <a:rPr lang="en-US" i="1" dirty="0" err="1"/>
              <a:t>q</a:t>
            </a:r>
            <a:r>
              <a:rPr lang="en-US" i="1" baseline="-25000" dirty="0" err="1"/>
              <a:t>z</a:t>
            </a:r>
            <a:r>
              <a:rPr lang="en-US" dirty="0"/>
              <a:t> (</a:t>
            </a:r>
            <a:r>
              <a:rPr lang="en-US" i="1" dirty="0"/>
              <a:t>z</a:t>
            </a:r>
            <a:r>
              <a:rPr lang="en-US" dirty="0"/>
              <a:t>-component of mode wave vector) in m</a:t>
            </a:r>
            <a:r>
              <a:rPr lang="en-US" baseline="30000" dirty="0"/>
              <a:t>-1</a:t>
            </a:r>
            <a:r>
              <a:rPr lang="en-US" dirty="0"/>
              <a:t>  </a:t>
            </a:r>
          </a:p>
          <a:p>
            <a:r>
              <a:rPr lang="en-US" dirty="0"/>
              <a:t>Column [6]: Longitudinal velocity of mode in ms</a:t>
            </a:r>
            <a:r>
              <a:rPr lang="en-US" baseline="30000" dirty="0"/>
              <a:t>-1</a:t>
            </a:r>
            <a:r>
              <a:rPr lang="en-US" dirty="0"/>
              <a:t> </a:t>
            </a:r>
          </a:p>
          <a:p>
            <a:r>
              <a:rPr lang="en-US" dirty="0"/>
              <a:t>Column [7]: Maximum mode-resolved transmission coefficient (should be as close to 1 as possible)</a:t>
            </a:r>
          </a:p>
          <a:p>
            <a:r>
              <a:rPr lang="en-US" dirty="0"/>
              <a:t>Column [8]: AGF mode-resolved transmission coefficient (between 0 and 1)</a:t>
            </a:r>
          </a:p>
          <a:p>
            <a:r>
              <a:rPr lang="en-US" dirty="0"/>
              <a:t>Column [9]: </a:t>
            </a:r>
            <a:r>
              <a:rPr lang="en-US" i="1" dirty="0" err="1"/>
              <a:t>v</a:t>
            </a:r>
            <a:r>
              <a:rPr lang="en-US" i="1" baseline="-25000" dirty="0" err="1"/>
              <a:t>x</a:t>
            </a:r>
            <a:r>
              <a:rPr lang="en-US" dirty="0"/>
              <a:t> (</a:t>
            </a:r>
            <a:r>
              <a:rPr lang="en-US" i="1" dirty="0"/>
              <a:t>x</a:t>
            </a:r>
            <a:r>
              <a:rPr lang="en-US" dirty="0"/>
              <a:t>-component of mode group velocity) in ms</a:t>
            </a:r>
            <a:r>
              <a:rPr lang="en-US" baseline="30000" dirty="0"/>
              <a:t>-1</a:t>
            </a:r>
            <a:r>
              <a:rPr lang="en-US" dirty="0"/>
              <a:t>, should be as close to column [6] as possible</a:t>
            </a:r>
          </a:p>
          <a:p>
            <a:r>
              <a:rPr lang="en-US" dirty="0"/>
              <a:t>Column [10]: </a:t>
            </a:r>
            <a:r>
              <a:rPr lang="en-US" i="1" dirty="0" err="1"/>
              <a:t>v</a:t>
            </a:r>
            <a:r>
              <a:rPr lang="en-US" i="1" baseline="-25000" dirty="0" err="1"/>
              <a:t>y</a:t>
            </a:r>
            <a:r>
              <a:rPr lang="en-US" dirty="0"/>
              <a:t> (</a:t>
            </a:r>
            <a:r>
              <a:rPr lang="en-US" i="1" dirty="0"/>
              <a:t>y</a:t>
            </a:r>
            <a:r>
              <a:rPr lang="en-US" dirty="0"/>
              <a:t>-component of mode group velocity) in ms</a:t>
            </a:r>
            <a:r>
              <a:rPr lang="en-US" baseline="30000" dirty="0"/>
              <a:t>-1</a:t>
            </a:r>
            <a:endParaRPr lang="en-US" dirty="0"/>
          </a:p>
          <a:p>
            <a:r>
              <a:rPr lang="en-US" dirty="0"/>
              <a:t>Column [11]: </a:t>
            </a:r>
            <a:r>
              <a:rPr lang="en-US" i="1" dirty="0" err="1"/>
              <a:t>v</a:t>
            </a:r>
            <a:r>
              <a:rPr lang="en-US" i="1" baseline="-25000" dirty="0" err="1"/>
              <a:t>z</a:t>
            </a:r>
            <a:r>
              <a:rPr lang="en-US" dirty="0"/>
              <a:t> (</a:t>
            </a:r>
            <a:r>
              <a:rPr lang="en-US" i="1" dirty="0"/>
              <a:t>z</a:t>
            </a:r>
            <a:r>
              <a:rPr lang="en-US" dirty="0"/>
              <a:t>-component of mode group velocity) in ms</a:t>
            </a:r>
            <a:r>
              <a:rPr lang="en-US" baseline="30000" dirty="0"/>
              <a:t>-1</a:t>
            </a:r>
            <a:endParaRPr lang="en-US" dirty="0"/>
          </a:p>
        </p:txBody>
      </p:sp>
      <p:sp>
        <p:nvSpPr>
          <p:cNvPr id="4" name="TextBox 3">
            <a:extLst>
              <a:ext uri="{FF2B5EF4-FFF2-40B4-BE49-F238E27FC236}">
                <a16:creationId xmlns:a16="http://schemas.microsoft.com/office/drawing/2014/main" id="{F20B38E5-7639-7C4E-AFC8-1E8566641FBF}"/>
              </a:ext>
            </a:extLst>
          </p:cNvPr>
          <p:cNvSpPr txBox="1"/>
          <p:nvPr/>
        </p:nvSpPr>
        <p:spPr>
          <a:xfrm>
            <a:off x="540960" y="4429125"/>
            <a:ext cx="10206912" cy="1815882"/>
          </a:xfrm>
          <a:prstGeom prst="rect">
            <a:avLst/>
          </a:prstGeom>
          <a:noFill/>
        </p:spPr>
        <p:txBody>
          <a:bodyPr wrap="square" rtlCol="0">
            <a:spAutoFit/>
          </a:bodyPr>
          <a:lstStyle/>
          <a:p>
            <a:r>
              <a:rPr lang="en-US" sz="1600" dirty="0">
                <a:solidFill>
                  <a:srgbClr val="FF0000"/>
                </a:solidFill>
              </a:rPr>
              <a:t>Output_Right_Transmission.dat has the same format.</a:t>
            </a:r>
            <a:endParaRPr lang="en-US" sz="1600" dirty="0"/>
          </a:p>
          <a:p>
            <a:endParaRPr lang="en-US" sz="1600" dirty="0">
              <a:solidFill>
                <a:srgbClr val="FF0000"/>
              </a:solidFill>
            </a:endParaRPr>
          </a:p>
          <a:p>
            <a:r>
              <a:rPr lang="en-US" sz="1600" dirty="0">
                <a:solidFill>
                  <a:srgbClr val="FF0000"/>
                </a:solidFill>
              </a:rPr>
              <a:t>Output_Left_Reflection.dat and Output_Right_Reflection.dat have a similar format except that columns [7] and [8] represent the maximum mode-resolved reflection coefficient and AGF mode-resolved reflection coefficient, respectively</a:t>
            </a:r>
            <a:endParaRPr lang="en-US" sz="1600" dirty="0"/>
          </a:p>
          <a:p>
            <a:endParaRPr lang="en-US" sz="1600" dirty="0"/>
          </a:p>
          <a:p>
            <a:endParaRPr lang="en-SG" sz="1600" dirty="0"/>
          </a:p>
        </p:txBody>
      </p:sp>
    </p:spTree>
    <p:extLst>
      <p:ext uri="{BB962C8B-B14F-4D97-AF65-F5344CB8AC3E}">
        <p14:creationId xmlns:p14="http://schemas.microsoft.com/office/powerpoint/2010/main" val="1925946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D319BF-DB4A-56D9-2761-33081489FA90}"/>
              </a:ext>
            </a:extLst>
          </p:cNvPr>
          <p:cNvSpPr>
            <a:spLocks noGrp="1"/>
          </p:cNvSpPr>
          <p:nvPr>
            <p:ph type="title"/>
          </p:nvPr>
        </p:nvSpPr>
        <p:spPr>
          <a:solidFill>
            <a:schemeClr val="accent1"/>
          </a:solidFill>
        </p:spPr>
        <p:txBody>
          <a:bodyPr/>
          <a:lstStyle/>
          <a:p>
            <a:r>
              <a:rPr lang="en-US" dirty="0">
                <a:solidFill>
                  <a:schemeClr val="bg1"/>
                </a:solidFill>
              </a:rPr>
              <a:t>Output_Channels_1.dat</a:t>
            </a:r>
            <a:endParaRPr lang="en-SG" dirty="0">
              <a:solidFill>
                <a:schemeClr val="bg1"/>
              </a:solidFill>
            </a:endParaRPr>
          </a:p>
        </p:txBody>
      </p:sp>
      <p:sp>
        <p:nvSpPr>
          <p:cNvPr id="2" name="Slide Number Placeholder 1">
            <a:extLst>
              <a:ext uri="{FF2B5EF4-FFF2-40B4-BE49-F238E27FC236}">
                <a16:creationId xmlns:a16="http://schemas.microsoft.com/office/drawing/2014/main" id="{71EC0AB3-A5E0-DC8C-5202-1A03A7A279B6}"/>
              </a:ext>
            </a:extLst>
          </p:cNvPr>
          <p:cNvSpPr>
            <a:spLocks noGrp="1"/>
          </p:cNvSpPr>
          <p:nvPr>
            <p:ph type="sldNum" sz="quarter" idx="12"/>
          </p:nvPr>
        </p:nvSpPr>
        <p:spPr/>
        <p:txBody>
          <a:bodyPr/>
          <a:lstStyle/>
          <a:p>
            <a:fld id="{ADCD526C-248C-49C7-9B4A-CEC343477AF4}" type="slidenum">
              <a:rPr lang="en-SG" smtClean="0"/>
              <a:t>22</a:t>
            </a:fld>
            <a:endParaRPr lang="en-SG"/>
          </a:p>
        </p:txBody>
      </p:sp>
      <p:pic>
        <p:nvPicPr>
          <p:cNvPr id="6" name="Picture 5">
            <a:extLst>
              <a:ext uri="{FF2B5EF4-FFF2-40B4-BE49-F238E27FC236}">
                <a16:creationId xmlns:a16="http://schemas.microsoft.com/office/drawing/2014/main" id="{72E60CCA-787F-5CED-8190-29AEB14DFB01}"/>
              </a:ext>
            </a:extLst>
          </p:cNvPr>
          <p:cNvPicPr>
            <a:picLocks noChangeAspect="1"/>
          </p:cNvPicPr>
          <p:nvPr/>
        </p:nvPicPr>
        <p:blipFill>
          <a:blip r:embed="rId2"/>
          <a:stretch>
            <a:fillRect/>
          </a:stretch>
        </p:blipFill>
        <p:spPr>
          <a:xfrm>
            <a:off x="1361054" y="717130"/>
            <a:ext cx="10445684" cy="3624935"/>
          </a:xfrm>
          <a:prstGeom prst="rect">
            <a:avLst/>
          </a:prstGeom>
        </p:spPr>
      </p:pic>
      <p:sp>
        <p:nvSpPr>
          <p:cNvPr id="7" name="TextBox 6">
            <a:extLst>
              <a:ext uri="{FF2B5EF4-FFF2-40B4-BE49-F238E27FC236}">
                <a16:creationId xmlns:a16="http://schemas.microsoft.com/office/drawing/2014/main" id="{FDFB6126-4677-EDB2-C197-0F1C6EF0E111}"/>
              </a:ext>
            </a:extLst>
          </p:cNvPr>
          <p:cNvSpPr txBox="1"/>
          <p:nvPr/>
        </p:nvSpPr>
        <p:spPr>
          <a:xfrm>
            <a:off x="2297646" y="4418264"/>
            <a:ext cx="7684554" cy="2308324"/>
          </a:xfrm>
          <a:prstGeom prst="rect">
            <a:avLst/>
          </a:prstGeom>
          <a:solidFill>
            <a:srgbClr val="FFC000"/>
          </a:solidFill>
        </p:spPr>
        <p:txBody>
          <a:bodyPr wrap="square" rtlCol="0">
            <a:spAutoFit/>
          </a:bodyPr>
          <a:lstStyle/>
          <a:p>
            <a:r>
              <a:rPr lang="en-US" dirty="0"/>
              <a:t>Column [1]: Lead (-1 for left, +1 for right)</a:t>
            </a:r>
          </a:p>
          <a:p>
            <a:r>
              <a:rPr lang="en-US" dirty="0"/>
              <a:t>Column [2]: Sign of group velocity (-1 for negative, +1 for positive) </a:t>
            </a:r>
          </a:p>
          <a:p>
            <a:r>
              <a:rPr lang="en-US" dirty="0"/>
              <a:t>Column [3]: </a:t>
            </a:r>
            <a:r>
              <a:rPr lang="en-US" i="1" dirty="0" err="1"/>
              <a:t>q</a:t>
            </a:r>
            <a:r>
              <a:rPr lang="en-US" i="1" baseline="-25000" dirty="0" err="1"/>
              <a:t>x</a:t>
            </a:r>
            <a:r>
              <a:rPr lang="en-US" dirty="0"/>
              <a:t> (</a:t>
            </a:r>
            <a:r>
              <a:rPr lang="en-US" i="1" dirty="0"/>
              <a:t>x</a:t>
            </a:r>
            <a:r>
              <a:rPr lang="en-US" dirty="0"/>
              <a:t>-component of mode wave vector) in m</a:t>
            </a:r>
            <a:r>
              <a:rPr lang="en-US" baseline="30000" dirty="0"/>
              <a:t>-1</a:t>
            </a:r>
            <a:r>
              <a:rPr lang="en-US" dirty="0"/>
              <a:t>  </a:t>
            </a:r>
          </a:p>
          <a:p>
            <a:r>
              <a:rPr lang="en-SG" dirty="0"/>
              <a:t>Column [4]: </a:t>
            </a:r>
            <a:r>
              <a:rPr lang="en-US" i="1" dirty="0" err="1"/>
              <a:t>q</a:t>
            </a:r>
            <a:r>
              <a:rPr lang="en-US" i="1" baseline="-25000" dirty="0" err="1"/>
              <a:t>y</a:t>
            </a:r>
            <a:r>
              <a:rPr lang="en-US" dirty="0"/>
              <a:t> (</a:t>
            </a:r>
            <a:r>
              <a:rPr lang="en-US" i="1" dirty="0"/>
              <a:t>y</a:t>
            </a:r>
            <a:r>
              <a:rPr lang="en-US" dirty="0"/>
              <a:t>-component of mode wave vector) in m</a:t>
            </a:r>
            <a:r>
              <a:rPr lang="en-US" baseline="30000" dirty="0"/>
              <a:t>-1</a:t>
            </a:r>
            <a:r>
              <a:rPr lang="en-US" dirty="0"/>
              <a:t>  </a:t>
            </a:r>
          </a:p>
          <a:p>
            <a:r>
              <a:rPr lang="en-SG" dirty="0"/>
              <a:t>Column [5]: </a:t>
            </a:r>
            <a:r>
              <a:rPr lang="en-US" i="1" dirty="0" err="1"/>
              <a:t>q</a:t>
            </a:r>
            <a:r>
              <a:rPr lang="en-US" i="1" baseline="-25000" dirty="0" err="1"/>
              <a:t>z</a:t>
            </a:r>
            <a:r>
              <a:rPr lang="en-US" dirty="0"/>
              <a:t> (</a:t>
            </a:r>
            <a:r>
              <a:rPr lang="en-US" i="1" dirty="0"/>
              <a:t>z</a:t>
            </a:r>
            <a:r>
              <a:rPr lang="en-US" dirty="0"/>
              <a:t>-component of mode wave vector) in m</a:t>
            </a:r>
            <a:r>
              <a:rPr lang="en-US" baseline="30000" dirty="0"/>
              <a:t>-1</a:t>
            </a:r>
            <a:r>
              <a:rPr lang="en-US" dirty="0"/>
              <a:t>  </a:t>
            </a:r>
          </a:p>
          <a:p>
            <a:r>
              <a:rPr lang="en-US" dirty="0"/>
              <a:t>Column [6]: </a:t>
            </a:r>
            <a:r>
              <a:rPr lang="en-US" i="1" dirty="0" err="1"/>
              <a:t>v</a:t>
            </a:r>
            <a:r>
              <a:rPr lang="en-US" i="1" baseline="-25000" dirty="0" err="1"/>
              <a:t>x</a:t>
            </a:r>
            <a:r>
              <a:rPr lang="en-US" dirty="0"/>
              <a:t> (</a:t>
            </a:r>
            <a:r>
              <a:rPr lang="en-US" i="1" dirty="0"/>
              <a:t>x</a:t>
            </a:r>
            <a:r>
              <a:rPr lang="en-US" dirty="0"/>
              <a:t>-component of mode group velocity) in ms</a:t>
            </a:r>
            <a:r>
              <a:rPr lang="en-US" baseline="30000" dirty="0"/>
              <a:t>-1</a:t>
            </a:r>
            <a:endParaRPr lang="en-US" dirty="0"/>
          </a:p>
          <a:p>
            <a:r>
              <a:rPr lang="en-US" dirty="0"/>
              <a:t>Column [7]: </a:t>
            </a:r>
            <a:r>
              <a:rPr lang="en-US" i="1" dirty="0" err="1"/>
              <a:t>v</a:t>
            </a:r>
            <a:r>
              <a:rPr lang="en-US" i="1" baseline="-25000" dirty="0" err="1"/>
              <a:t>y</a:t>
            </a:r>
            <a:r>
              <a:rPr lang="en-US" dirty="0"/>
              <a:t> (</a:t>
            </a:r>
            <a:r>
              <a:rPr lang="en-US" i="1" dirty="0"/>
              <a:t>y</a:t>
            </a:r>
            <a:r>
              <a:rPr lang="en-US" dirty="0"/>
              <a:t>-component of mode group velocity) in ms</a:t>
            </a:r>
            <a:r>
              <a:rPr lang="en-US" baseline="30000" dirty="0"/>
              <a:t>-1</a:t>
            </a:r>
            <a:endParaRPr lang="en-US" dirty="0"/>
          </a:p>
          <a:p>
            <a:r>
              <a:rPr lang="en-US" dirty="0"/>
              <a:t>Column [8]: </a:t>
            </a:r>
            <a:r>
              <a:rPr lang="en-US" i="1" dirty="0" err="1"/>
              <a:t>v</a:t>
            </a:r>
            <a:r>
              <a:rPr lang="en-US" i="1" baseline="-25000" dirty="0" err="1"/>
              <a:t>z</a:t>
            </a:r>
            <a:r>
              <a:rPr lang="en-US" dirty="0"/>
              <a:t> (</a:t>
            </a:r>
            <a:r>
              <a:rPr lang="en-US" i="1" dirty="0"/>
              <a:t>z</a:t>
            </a:r>
            <a:r>
              <a:rPr lang="en-US" dirty="0"/>
              <a:t>-component of mode group velocity) in ms</a:t>
            </a:r>
            <a:r>
              <a:rPr lang="en-US" baseline="30000" dirty="0"/>
              <a:t>-1</a:t>
            </a:r>
            <a:endParaRPr lang="en-US" dirty="0"/>
          </a:p>
        </p:txBody>
      </p:sp>
      <p:sp>
        <p:nvSpPr>
          <p:cNvPr id="9" name="Left Brace 8">
            <a:extLst>
              <a:ext uri="{FF2B5EF4-FFF2-40B4-BE49-F238E27FC236}">
                <a16:creationId xmlns:a16="http://schemas.microsoft.com/office/drawing/2014/main" id="{EC15A9C2-DD69-A75B-E80A-489B8B0FF4AE}"/>
              </a:ext>
            </a:extLst>
          </p:cNvPr>
          <p:cNvSpPr/>
          <p:nvPr/>
        </p:nvSpPr>
        <p:spPr>
          <a:xfrm>
            <a:off x="1113915" y="1095374"/>
            <a:ext cx="476250" cy="1405513"/>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0" name="Left Brace 9">
            <a:extLst>
              <a:ext uri="{FF2B5EF4-FFF2-40B4-BE49-F238E27FC236}">
                <a16:creationId xmlns:a16="http://schemas.microsoft.com/office/drawing/2014/main" id="{D5FCBA4C-6533-32DF-DCBB-72643CDF2335}"/>
              </a:ext>
            </a:extLst>
          </p:cNvPr>
          <p:cNvSpPr/>
          <p:nvPr/>
        </p:nvSpPr>
        <p:spPr>
          <a:xfrm>
            <a:off x="1113915" y="2756819"/>
            <a:ext cx="476250" cy="1405513"/>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1" name="TextBox 10">
            <a:extLst>
              <a:ext uri="{FF2B5EF4-FFF2-40B4-BE49-F238E27FC236}">
                <a16:creationId xmlns:a16="http://schemas.microsoft.com/office/drawing/2014/main" id="{3B0D083D-43F7-7CFE-1B8B-77787FA97D10}"/>
              </a:ext>
            </a:extLst>
          </p:cNvPr>
          <p:cNvSpPr txBox="1"/>
          <p:nvPr/>
        </p:nvSpPr>
        <p:spPr>
          <a:xfrm>
            <a:off x="192610" y="1536520"/>
            <a:ext cx="1255189" cy="523220"/>
          </a:xfrm>
          <a:prstGeom prst="rect">
            <a:avLst/>
          </a:prstGeom>
          <a:noFill/>
        </p:spPr>
        <p:txBody>
          <a:bodyPr wrap="square" rtlCol="0">
            <a:spAutoFit/>
          </a:bodyPr>
          <a:lstStyle/>
          <a:p>
            <a:r>
              <a:rPr lang="en-US" sz="1400" i="1" dirty="0"/>
              <a:t>N</a:t>
            </a:r>
            <a:r>
              <a:rPr lang="en-US" sz="1400" dirty="0"/>
              <a:t> incoming modes</a:t>
            </a:r>
            <a:endParaRPr lang="en-SG" sz="1400" dirty="0"/>
          </a:p>
        </p:txBody>
      </p:sp>
      <p:sp>
        <p:nvSpPr>
          <p:cNvPr id="12" name="TextBox 11">
            <a:extLst>
              <a:ext uri="{FF2B5EF4-FFF2-40B4-BE49-F238E27FC236}">
                <a16:creationId xmlns:a16="http://schemas.microsoft.com/office/drawing/2014/main" id="{71E770A7-C8A2-1D62-B25C-D27DF71D5CF1}"/>
              </a:ext>
            </a:extLst>
          </p:cNvPr>
          <p:cNvSpPr txBox="1"/>
          <p:nvPr/>
        </p:nvSpPr>
        <p:spPr>
          <a:xfrm>
            <a:off x="192610" y="3190585"/>
            <a:ext cx="1255189" cy="523220"/>
          </a:xfrm>
          <a:prstGeom prst="rect">
            <a:avLst/>
          </a:prstGeom>
          <a:noFill/>
        </p:spPr>
        <p:txBody>
          <a:bodyPr wrap="square" rtlCol="0">
            <a:spAutoFit/>
          </a:bodyPr>
          <a:lstStyle/>
          <a:p>
            <a:r>
              <a:rPr lang="en-US" sz="1400" i="1" dirty="0"/>
              <a:t>N</a:t>
            </a:r>
            <a:r>
              <a:rPr lang="en-US" sz="1400" dirty="0"/>
              <a:t> outgoing modes</a:t>
            </a:r>
            <a:endParaRPr lang="en-SG" sz="1400" dirty="0"/>
          </a:p>
        </p:txBody>
      </p:sp>
    </p:spTree>
    <p:extLst>
      <p:ext uri="{BB962C8B-B14F-4D97-AF65-F5344CB8AC3E}">
        <p14:creationId xmlns:p14="http://schemas.microsoft.com/office/powerpoint/2010/main" val="3759763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D319BF-DB4A-56D9-2761-33081489FA90}"/>
              </a:ext>
            </a:extLst>
          </p:cNvPr>
          <p:cNvSpPr>
            <a:spLocks noGrp="1"/>
          </p:cNvSpPr>
          <p:nvPr>
            <p:ph type="title"/>
          </p:nvPr>
        </p:nvSpPr>
        <p:spPr>
          <a:solidFill>
            <a:schemeClr val="accent1"/>
          </a:solidFill>
        </p:spPr>
        <p:txBody>
          <a:bodyPr/>
          <a:lstStyle/>
          <a:p>
            <a:r>
              <a:rPr lang="en-US" dirty="0">
                <a:solidFill>
                  <a:schemeClr val="bg1"/>
                </a:solidFill>
              </a:rPr>
              <a:t>Output_Scattering_1.dat</a:t>
            </a:r>
            <a:endParaRPr lang="en-SG" dirty="0">
              <a:solidFill>
                <a:schemeClr val="bg1"/>
              </a:solidFill>
            </a:endParaRPr>
          </a:p>
        </p:txBody>
      </p:sp>
      <p:sp>
        <p:nvSpPr>
          <p:cNvPr id="2" name="Slide Number Placeholder 1">
            <a:extLst>
              <a:ext uri="{FF2B5EF4-FFF2-40B4-BE49-F238E27FC236}">
                <a16:creationId xmlns:a16="http://schemas.microsoft.com/office/drawing/2014/main" id="{71EC0AB3-A5E0-DC8C-5202-1A03A7A279B6}"/>
              </a:ext>
            </a:extLst>
          </p:cNvPr>
          <p:cNvSpPr>
            <a:spLocks noGrp="1"/>
          </p:cNvSpPr>
          <p:nvPr>
            <p:ph type="sldNum" sz="quarter" idx="12"/>
          </p:nvPr>
        </p:nvSpPr>
        <p:spPr/>
        <p:txBody>
          <a:bodyPr/>
          <a:lstStyle/>
          <a:p>
            <a:fld id="{ADCD526C-248C-49C7-9B4A-CEC343477AF4}" type="slidenum">
              <a:rPr lang="en-SG" smtClean="0"/>
              <a:t>23</a:t>
            </a:fld>
            <a:endParaRPr lang="en-SG"/>
          </a:p>
        </p:txBody>
      </p:sp>
      <p:pic>
        <p:nvPicPr>
          <p:cNvPr id="5" name="Picture 4">
            <a:extLst>
              <a:ext uri="{FF2B5EF4-FFF2-40B4-BE49-F238E27FC236}">
                <a16:creationId xmlns:a16="http://schemas.microsoft.com/office/drawing/2014/main" id="{AEFEF832-A2D5-4324-5BCE-32DCEC8AE800}"/>
              </a:ext>
            </a:extLst>
          </p:cNvPr>
          <p:cNvPicPr>
            <a:picLocks noChangeAspect="1"/>
          </p:cNvPicPr>
          <p:nvPr/>
        </p:nvPicPr>
        <p:blipFill>
          <a:blip r:embed="rId2"/>
          <a:stretch>
            <a:fillRect/>
          </a:stretch>
        </p:blipFill>
        <p:spPr>
          <a:xfrm>
            <a:off x="620339" y="1041324"/>
            <a:ext cx="10233202" cy="1723909"/>
          </a:xfrm>
          <a:prstGeom prst="rect">
            <a:avLst/>
          </a:prstGeom>
        </p:spPr>
      </p:pic>
      <p:sp>
        <p:nvSpPr>
          <p:cNvPr id="8" name="TextBox 7">
            <a:extLst>
              <a:ext uri="{FF2B5EF4-FFF2-40B4-BE49-F238E27FC236}">
                <a16:creationId xmlns:a16="http://schemas.microsoft.com/office/drawing/2014/main" id="{BECB3B9B-47A2-FCE8-6B6F-CB10104C32B3}"/>
              </a:ext>
            </a:extLst>
          </p:cNvPr>
          <p:cNvSpPr txBox="1"/>
          <p:nvPr/>
        </p:nvSpPr>
        <p:spPr>
          <a:xfrm>
            <a:off x="755284" y="3154670"/>
            <a:ext cx="10233201" cy="2585323"/>
          </a:xfrm>
          <a:prstGeom prst="rect">
            <a:avLst/>
          </a:prstGeom>
          <a:solidFill>
            <a:srgbClr val="FFC000"/>
          </a:solidFill>
        </p:spPr>
        <p:txBody>
          <a:bodyPr wrap="square" rtlCol="0">
            <a:spAutoFit/>
          </a:bodyPr>
          <a:lstStyle/>
          <a:p>
            <a:r>
              <a:rPr lang="en-US" dirty="0"/>
              <a:t>Each row corresponds to an incoming phonon mode in Output_Channels_1.dat</a:t>
            </a:r>
          </a:p>
          <a:p>
            <a:r>
              <a:rPr lang="en-US" dirty="0"/>
              <a:t>Each column corresponds to an outgoing phonon mode in Output_Channels_1.dat</a:t>
            </a:r>
          </a:p>
          <a:p>
            <a:endParaRPr lang="en-US" dirty="0"/>
          </a:p>
          <a:p>
            <a:r>
              <a:rPr lang="en-US" dirty="0"/>
              <a:t>There are </a:t>
            </a:r>
            <a:r>
              <a:rPr lang="en-US" i="1" dirty="0"/>
              <a:t>N</a:t>
            </a:r>
            <a:r>
              <a:rPr lang="en-US" dirty="0"/>
              <a:t> x </a:t>
            </a:r>
            <a:r>
              <a:rPr lang="en-US" i="1" dirty="0"/>
              <a:t>N</a:t>
            </a:r>
            <a:r>
              <a:rPr lang="en-US" dirty="0"/>
              <a:t> matrix elements</a:t>
            </a:r>
          </a:p>
          <a:p>
            <a:endParaRPr lang="en-US" dirty="0"/>
          </a:p>
          <a:p>
            <a:r>
              <a:rPr lang="en-US" dirty="0"/>
              <a:t>The (</a:t>
            </a:r>
            <a:r>
              <a:rPr lang="en-US" i="1" dirty="0" err="1"/>
              <a:t>m</a:t>
            </a:r>
            <a:r>
              <a:rPr lang="en-US" dirty="0" err="1"/>
              <a:t>,</a:t>
            </a:r>
            <a:r>
              <a:rPr lang="en-US" i="1" dirty="0" err="1"/>
              <a:t>n</a:t>
            </a:r>
            <a:r>
              <a:rPr lang="en-US" dirty="0"/>
              <a:t>)-</a:t>
            </a:r>
            <a:r>
              <a:rPr lang="en-US" dirty="0" err="1"/>
              <a:t>th</a:t>
            </a:r>
            <a:r>
              <a:rPr lang="en-US" dirty="0"/>
              <a:t> matrix element corresponds to the </a:t>
            </a:r>
            <a:r>
              <a:rPr lang="en-US" u="sng" dirty="0"/>
              <a:t>transition probability</a:t>
            </a:r>
            <a:r>
              <a:rPr lang="en-US" dirty="0"/>
              <a:t> between the </a:t>
            </a:r>
            <a:r>
              <a:rPr lang="en-US" i="1" dirty="0"/>
              <a:t>m</a:t>
            </a:r>
            <a:r>
              <a:rPr lang="en-US" dirty="0"/>
              <a:t>-</a:t>
            </a:r>
            <a:r>
              <a:rPr lang="en-US" dirty="0" err="1"/>
              <a:t>th</a:t>
            </a:r>
            <a:r>
              <a:rPr lang="en-US" dirty="0"/>
              <a:t> incoming mode and the </a:t>
            </a:r>
            <a:r>
              <a:rPr lang="en-US" i="1" dirty="0"/>
              <a:t>n</a:t>
            </a:r>
            <a:r>
              <a:rPr lang="en-US" dirty="0"/>
              <a:t>-</a:t>
            </a:r>
            <a:r>
              <a:rPr lang="en-US" dirty="0" err="1"/>
              <a:t>th</a:t>
            </a:r>
            <a:r>
              <a:rPr lang="en-US" dirty="0"/>
              <a:t> outgoing mode</a:t>
            </a:r>
          </a:p>
          <a:p>
            <a:endParaRPr lang="en-US" dirty="0"/>
          </a:p>
          <a:p>
            <a:r>
              <a:rPr lang="en-US" dirty="0"/>
              <a:t>The sum of each row or column should equal 1 ideally because of the unitarity of the S matrix</a:t>
            </a:r>
          </a:p>
        </p:txBody>
      </p:sp>
    </p:spTree>
    <p:extLst>
      <p:ext uri="{BB962C8B-B14F-4D97-AF65-F5344CB8AC3E}">
        <p14:creationId xmlns:p14="http://schemas.microsoft.com/office/powerpoint/2010/main" val="3616371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open system into slices/principal layers</a:t>
            </a:r>
            <a:endParaRPr lang="en-SG" dirty="0"/>
          </a:p>
        </p:txBody>
      </p:sp>
      <p:grpSp>
        <p:nvGrpSpPr>
          <p:cNvPr id="3" name="Group 2"/>
          <p:cNvGrpSpPr/>
          <p:nvPr/>
        </p:nvGrpSpPr>
        <p:grpSpPr>
          <a:xfrm>
            <a:off x="2006487" y="3395945"/>
            <a:ext cx="8068820" cy="2333545"/>
            <a:chOff x="1962654" y="3654374"/>
            <a:chExt cx="8068820" cy="2333545"/>
          </a:xfrm>
        </p:grpSpPr>
        <p:sp>
          <p:nvSpPr>
            <p:cNvPr id="4" name="Rectangle 3"/>
            <p:cNvSpPr/>
            <p:nvPr/>
          </p:nvSpPr>
          <p:spPr>
            <a:xfrm>
              <a:off x="2743132" y="3654374"/>
              <a:ext cx="596452" cy="1477812"/>
            </a:xfrm>
            <a:prstGeom prst="rect">
              <a:avLst/>
            </a:prstGeom>
            <a:solidFill>
              <a:srgbClr val="FFFF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p:cNvSpPr/>
            <p:nvPr/>
          </p:nvSpPr>
          <p:spPr>
            <a:xfrm>
              <a:off x="3587619" y="3654374"/>
              <a:ext cx="596452" cy="1477812"/>
            </a:xfrm>
            <a:prstGeom prst="rect">
              <a:avLst/>
            </a:prstGeom>
            <a:solidFill>
              <a:srgbClr val="FFFF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p:cNvSpPr/>
            <p:nvPr/>
          </p:nvSpPr>
          <p:spPr>
            <a:xfrm>
              <a:off x="4432106" y="3654374"/>
              <a:ext cx="596452" cy="1477812"/>
            </a:xfrm>
            <a:prstGeom prst="rect">
              <a:avLst/>
            </a:prstGeom>
            <a:solidFill>
              <a:srgbClr val="00FFFF"/>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p:cNvSpPr/>
            <p:nvPr/>
          </p:nvSpPr>
          <p:spPr>
            <a:xfrm>
              <a:off x="5276593" y="3654374"/>
              <a:ext cx="596452" cy="1477812"/>
            </a:xfrm>
            <a:prstGeom prst="rect">
              <a:avLst/>
            </a:prstGeom>
            <a:solidFill>
              <a:srgbClr val="00FFFF"/>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6965567" y="3654374"/>
              <a:ext cx="596452" cy="1477812"/>
            </a:xfrm>
            <a:prstGeom prst="rect">
              <a:avLst/>
            </a:prstGeom>
            <a:solidFill>
              <a:srgbClr val="00FFFF"/>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7810054" y="3654374"/>
              <a:ext cx="596452" cy="1477812"/>
            </a:xfrm>
            <a:prstGeom prst="rect">
              <a:avLst/>
            </a:prstGeom>
            <a:solidFill>
              <a:srgbClr val="00FF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8654544" y="3654374"/>
              <a:ext cx="596452" cy="1477812"/>
            </a:xfrm>
            <a:prstGeom prst="rect">
              <a:avLst/>
            </a:prstGeom>
            <a:solidFill>
              <a:srgbClr val="00FF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1" name="Object 10"/>
            <p:cNvGraphicFramePr>
              <a:graphicFrameLocks noChangeAspect="1"/>
            </p:cNvGraphicFramePr>
            <p:nvPr>
              <p:extLst>
                <p:ext uri="{D42A27DB-BD31-4B8C-83A1-F6EECF244321}">
                  <p14:modId xmlns:p14="http://schemas.microsoft.com/office/powerpoint/2010/main" val="940323527"/>
                </p:ext>
              </p:extLst>
            </p:nvPr>
          </p:nvGraphicFramePr>
          <p:xfrm>
            <a:off x="9499034" y="4241000"/>
            <a:ext cx="532440" cy="304560"/>
          </p:xfrm>
          <a:graphic>
            <a:graphicData uri="http://schemas.openxmlformats.org/presentationml/2006/ole">
              <mc:AlternateContent xmlns:mc="http://schemas.openxmlformats.org/markup-compatibility/2006">
                <mc:Choice xmlns:v="urn:schemas-microsoft-com:vml" Requires="v">
                  <p:oleObj name="Equation" r:id="rId2" imgW="177480" imgH="101520" progId="Equation.DSMT4">
                    <p:embed/>
                  </p:oleObj>
                </mc:Choice>
                <mc:Fallback>
                  <p:oleObj name="Equation" r:id="rId2" imgW="177480" imgH="101520" progId="Equation.DSMT4">
                    <p:embed/>
                    <p:pic>
                      <p:nvPicPr>
                        <p:cNvPr id="16" name="Object 15"/>
                        <p:cNvPicPr/>
                        <p:nvPr/>
                      </p:nvPicPr>
                      <p:blipFill>
                        <a:blip r:embed="rId3"/>
                        <a:stretch>
                          <a:fillRect/>
                        </a:stretch>
                      </p:blipFill>
                      <p:spPr>
                        <a:xfrm>
                          <a:off x="9499034" y="4241000"/>
                          <a:ext cx="532440" cy="30456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141012079"/>
                </p:ext>
              </p:extLst>
            </p:nvPr>
          </p:nvGraphicFramePr>
          <p:xfrm>
            <a:off x="1962654" y="4241000"/>
            <a:ext cx="532440" cy="304560"/>
          </p:xfrm>
          <a:graphic>
            <a:graphicData uri="http://schemas.openxmlformats.org/presentationml/2006/ole">
              <mc:AlternateContent xmlns:mc="http://schemas.openxmlformats.org/markup-compatibility/2006">
                <mc:Choice xmlns:v="urn:schemas-microsoft-com:vml" Requires="v">
                  <p:oleObj name="Equation" r:id="rId4" imgW="177480" imgH="101520" progId="Equation.DSMT4">
                    <p:embed/>
                  </p:oleObj>
                </mc:Choice>
                <mc:Fallback>
                  <p:oleObj name="Equation" r:id="rId4" imgW="177480" imgH="101520" progId="Equation.DSMT4">
                    <p:embed/>
                    <p:pic>
                      <p:nvPicPr>
                        <p:cNvPr id="17" name="Object 16"/>
                        <p:cNvPicPr/>
                        <p:nvPr/>
                      </p:nvPicPr>
                      <p:blipFill>
                        <a:blip r:embed="rId3"/>
                        <a:stretch>
                          <a:fillRect/>
                        </a:stretch>
                      </p:blipFill>
                      <p:spPr>
                        <a:xfrm>
                          <a:off x="1962654" y="4241000"/>
                          <a:ext cx="532440" cy="30456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314762794"/>
                </p:ext>
              </p:extLst>
            </p:nvPr>
          </p:nvGraphicFramePr>
          <p:xfrm>
            <a:off x="6153086" y="4241000"/>
            <a:ext cx="532440" cy="304560"/>
          </p:xfrm>
          <a:graphic>
            <a:graphicData uri="http://schemas.openxmlformats.org/presentationml/2006/ole">
              <mc:AlternateContent xmlns:mc="http://schemas.openxmlformats.org/markup-compatibility/2006">
                <mc:Choice xmlns:v="urn:schemas-microsoft-com:vml" Requires="v">
                  <p:oleObj name="Equation" r:id="rId5" imgW="177480" imgH="101520" progId="Equation.DSMT4">
                    <p:embed/>
                  </p:oleObj>
                </mc:Choice>
                <mc:Fallback>
                  <p:oleObj name="Equation" r:id="rId5" imgW="177480" imgH="101520" progId="Equation.DSMT4">
                    <p:embed/>
                    <p:pic>
                      <p:nvPicPr>
                        <p:cNvPr id="18" name="Object 17"/>
                        <p:cNvPicPr/>
                        <p:nvPr/>
                      </p:nvPicPr>
                      <p:blipFill>
                        <a:blip r:embed="rId3"/>
                        <a:stretch>
                          <a:fillRect/>
                        </a:stretch>
                      </p:blipFill>
                      <p:spPr>
                        <a:xfrm>
                          <a:off x="6153086" y="4241000"/>
                          <a:ext cx="532440" cy="304560"/>
                        </a:xfrm>
                        <a:prstGeom prst="rect">
                          <a:avLst/>
                        </a:prstGeom>
                      </p:spPr>
                    </p:pic>
                  </p:oleObj>
                </mc:Fallback>
              </mc:AlternateContent>
            </a:graphicData>
          </a:graphic>
        </p:graphicFrame>
        <p:sp>
          <p:nvSpPr>
            <p:cNvPr id="14" name="TextBox 13"/>
            <p:cNvSpPr txBox="1"/>
            <p:nvPr/>
          </p:nvSpPr>
          <p:spPr>
            <a:xfrm>
              <a:off x="4573879" y="4174482"/>
              <a:ext cx="312906" cy="369332"/>
            </a:xfrm>
            <a:prstGeom prst="rect">
              <a:avLst/>
            </a:prstGeom>
            <a:noFill/>
          </p:spPr>
          <p:txBody>
            <a:bodyPr wrap="none" rtlCol="0">
              <a:spAutoFit/>
            </a:bodyPr>
            <a:lstStyle/>
            <a:p>
              <a:r>
                <a:rPr lang="en-US" dirty="0"/>
                <a:t>1</a:t>
              </a:r>
              <a:endParaRPr lang="en-SG" dirty="0"/>
            </a:p>
          </p:txBody>
        </p:sp>
        <p:sp>
          <p:nvSpPr>
            <p:cNvPr id="15" name="TextBox 14"/>
            <p:cNvSpPr txBox="1"/>
            <p:nvPr/>
          </p:nvSpPr>
          <p:spPr>
            <a:xfrm>
              <a:off x="5418366" y="4174482"/>
              <a:ext cx="312906" cy="369332"/>
            </a:xfrm>
            <a:prstGeom prst="rect">
              <a:avLst/>
            </a:prstGeom>
            <a:noFill/>
          </p:spPr>
          <p:txBody>
            <a:bodyPr wrap="none" rtlCol="0">
              <a:spAutoFit/>
            </a:bodyPr>
            <a:lstStyle/>
            <a:p>
              <a:r>
                <a:rPr lang="en-US" dirty="0"/>
                <a:t>2</a:t>
              </a:r>
              <a:endParaRPr lang="en-SG" dirty="0"/>
            </a:p>
          </p:txBody>
        </p:sp>
        <p:sp>
          <p:nvSpPr>
            <p:cNvPr id="16" name="TextBox 15"/>
            <p:cNvSpPr txBox="1"/>
            <p:nvPr/>
          </p:nvSpPr>
          <p:spPr>
            <a:xfrm>
              <a:off x="7107340" y="4174482"/>
              <a:ext cx="351378" cy="369332"/>
            </a:xfrm>
            <a:prstGeom prst="rect">
              <a:avLst/>
            </a:prstGeom>
            <a:noFill/>
          </p:spPr>
          <p:txBody>
            <a:bodyPr wrap="none" rtlCol="0">
              <a:spAutoFit/>
            </a:bodyPr>
            <a:lstStyle/>
            <a:p>
              <a:r>
                <a:rPr lang="en-US" i="1" dirty="0"/>
                <a:t>N</a:t>
              </a:r>
              <a:endParaRPr lang="en-SG" i="1" dirty="0"/>
            </a:p>
          </p:txBody>
        </p:sp>
        <p:sp>
          <p:nvSpPr>
            <p:cNvPr id="17" name="TextBox 16"/>
            <p:cNvSpPr txBox="1"/>
            <p:nvPr/>
          </p:nvSpPr>
          <p:spPr>
            <a:xfrm>
              <a:off x="7801144" y="4174482"/>
              <a:ext cx="614271" cy="369332"/>
            </a:xfrm>
            <a:prstGeom prst="rect">
              <a:avLst/>
            </a:prstGeom>
            <a:noFill/>
          </p:spPr>
          <p:txBody>
            <a:bodyPr wrap="none" rtlCol="0">
              <a:spAutoFit/>
            </a:bodyPr>
            <a:lstStyle/>
            <a:p>
              <a:r>
                <a:rPr lang="en-US" i="1" dirty="0"/>
                <a:t>N+1</a:t>
              </a:r>
              <a:endParaRPr lang="en-SG" i="1" dirty="0"/>
            </a:p>
          </p:txBody>
        </p:sp>
        <p:sp>
          <p:nvSpPr>
            <p:cNvPr id="18" name="TextBox 17"/>
            <p:cNvSpPr txBox="1"/>
            <p:nvPr/>
          </p:nvSpPr>
          <p:spPr>
            <a:xfrm>
              <a:off x="8645634" y="4174482"/>
              <a:ext cx="614271" cy="369332"/>
            </a:xfrm>
            <a:prstGeom prst="rect">
              <a:avLst/>
            </a:prstGeom>
            <a:noFill/>
          </p:spPr>
          <p:txBody>
            <a:bodyPr wrap="none" rtlCol="0">
              <a:spAutoFit/>
            </a:bodyPr>
            <a:lstStyle/>
            <a:p>
              <a:r>
                <a:rPr lang="en-US" i="1" dirty="0"/>
                <a:t>N+2</a:t>
              </a:r>
              <a:endParaRPr lang="en-SG" i="1" dirty="0"/>
            </a:p>
          </p:txBody>
        </p:sp>
        <p:sp>
          <p:nvSpPr>
            <p:cNvPr id="19" name="TextBox 18"/>
            <p:cNvSpPr txBox="1"/>
            <p:nvPr/>
          </p:nvSpPr>
          <p:spPr>
            <a:xfrm>
              <a:off x="3729392" y="4174482"/>
              <a:ext cx="312906" cy="369332"/>
            </a:xfrm>
            <a:prstGeom prst="rect">
              <a:avLst/>
            </a:prstGeom>
            <a:noFill/>
          </p:spPr>
          <p:txBody>
            <a:bodyPr wrap="none" rtlCol="0">
              <a:spAutoFit/>
            </a:bodyPr>
            <a:lstStyle/>
            <a:p>
              <a:r>
                <a:rPr lang="en-US" dirty="0"/>
                <a:t>0</a:t>
              </a:r>
              <a:endParaRPr lang="en-SG" dirty="0"/>
            </a:p>
          </p:txBody>
        </p:sp>
        <p:sp>
          <p:nvSpPr>
            <p:cNvPr id="20" name="TextBox 19"/>
            <p:cNvSpPr txBox="1"/>
            <p:nvPr/>
          </p:nvSpPr>
          <p:spPr>
            <a:xfrm>
              <a:off x="2846433" y="4174482"/>
              <a:ext cx="389850" cy="369332"/>
            </a:xfrm>
            <a:prstGeom prst="rect">
              <a:avLst/>
            </a:prstGeom>
            <a:noFill/>
          </p:spPr>
          <p:txBody>
            <a:bodyPr wrap="none" rtlCol="0">
              <a:spAutoFit/>
            </a:bodyPr>
            <a:lstStyle/>
            <a:p>
              <a:r>
                <a:rPr lang="en-US" dirty="0"/>
                <a:t>-1</a:t>
              </a:r>
              <a:endParaRPr lang="en-SG" dirty="0"/>
            </a:p>
          </p:txBody>
        </p:sp>
        <p:sp>
          <p:nvSpPr>
            <p:cNvPr id="21" name="Right Brace 20"/>
            <p:cNvSpPr/>
            <p:nvPr/>
          </p:nvSpPr>
          <p:spPr>
            <a:xfrm rot="5400000">
              <a:off x="5840225" y="3801191"/>
              <a:ext cx="313674" cy="3129913"/>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22" name="Right Brace 21"/>
            <p:cNvSpPr/>
            <p:nvPr/>
          </p:nvSpPr>
          <p:spPr>
            <a:xfrm rot="5400000">
              <a:off x="8759472" y="4250982"/>
              <a:ext cx="313674" cy="223033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23" name="Right Brace 22"/>
            <p:cNvSpPr/>
            <p:nvPr/>
          </p:nvSpPr>
          <p:spPr>
            <a:xfrm rot="5400000">
              <a:off x="2920982" y="4250982"/>
              <a:ext cx="313674" cy="223033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24" name="TextBox 23"/>
            <p:cNvSpPr txBox="1"/>
            <p:nvPr/>
          </p:nvSpPr>
          <p:spPr>
            <a:xfrm>
              <a:off x="4930103" y="5618587"/>
              <a:ext cx="2133918" cy="369332"/>
            </a:xfrm>
            <a:prstGeom prst="rect">
              <a:avLst/>
            </a:prstGeom>
            <a:noFill/>
          </p:spPr>
          <p:txBody>
            <a:bodyPr wrap="none" rtlCol="0">
              <a:spAutoFit/>
            </a:bodyPr>
            <a:lstStyle/>
            <a:p>
              <a:r>
                <a:rPr lang="en-US" dirty="0"/>
                <a:t>Center (scattering)</a:t>
              </a:r>
              <a:endParaRPr lang="en-SG" dirty="0"/>
            </a:p>
          </p:txBody>
        </p:sp>
        <p:sp>
          <p:nvSpPr>
            <p:cNvPr id="25" name="TextBox 24"/>
            <p:cNvSpPr txBox="1"/>
            <p:nvPr/>
          </p:nvSpPr>
          <p:spPr>
            <a:xfrm>
              <a:off x="8304603" y="5618586"/>
              <a:ext cx="1223412" cy="369332"/>
            </a:xfrm>
            <a:prstGeom prst="rect">
              <a:avLst/>
            </a:prstGeom>
            <a:noFill/>
          </p:spPr>
          <p:txBody>
            <a:bodyPr wrap="none" rtlCol="0">
              <a:spAutoFit/>
            </a:bodyPr>
            <a:lstStyle/>
            <a:p>
              <a:r>
                <a:rPr lang="en-US" dirty="0"/>
                <a:t>Right lead</a:t>
              </a:r>
              <a:endParaRPr lang="en-SG" dirty="0"/>
            </a:p>
          </p:txBody>
        </p:sp>
        <p:sp>
          <p:nvSpPr>
            <p:cNvPr id="26" name="TextBox 25"/>
            <p:cNvSpPr txBox="1"/>
            <p:nvPr/>
          </p:nvSpPr>
          <p:spPr>
            <a:xfrm>
              <a:off x="2543057" y="5618586"/>
              <a:ext cx="1069524" cy="369332"/>
            </a:xfrm>
            <a:prstGeom prst="rect">
              <a:avLst/>
            </a:prstGeom>
            <a:noFill/>
          </p:spPr>
          <p:txBody>
            <a:bodyPr wrap="none" rtlCol="0">
              <a:spAutoFit/>
            </a:bodyPr>
            <a:lstStyle/>
            <a:p>
              <a:r>
                <a:rPr lang="en-US" dirty="0"/>
                <a:t>Left lead</a:t>
              </a:r>
              <a:endParaRPr lang="en-SG" dirty="0"/>
            </a:p>
          </p:txBody>
        </p:sp>
      </p:grpSp>
      <p:sp>
        <p:nvSpPr>
          <p:cNvPr id="51" name="Down Arrow 50"/>
          <p:cNvSpPr/>
          <p:nvPr/>
        </p:nvSpPr>
        <p:spPr>
          <a:xfrm>
            <a:off x="5669089" y="2627583"/>
            <a:ext cx="748145" cy="57265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6" name="Group 55"/>
          <p:cNvGrpSpPr/>
          <p:nvPr/>
        </p:nvGrpSpPr>
        <p:grpSpPr>
          <a:xfrm>
            <a:off x="2006487" y="915990"/>
            <a:ext cx="8068820" cy="1477812"/>
            <a:chOff x="2006487" y="915990"/>
            <a:chExt cx="8068820" cy="1477812"/>
          </a:xfrm>
        </p:grpSpPr>
        <p:sp>
          <p:nvSpPr>
            <p:cNvPr id="29" name="Rectangle 28"/>
            <p:cNvSpPr/>
            <p:nvPr/>
          </p:nvSpPr>
          <p:spPr>
            <a:xfrm>
              <a:off x="2786965" y="915990"/>
              <a:ext cx="1440939" cy="1477812"/>
            </a:xfrm>
            <a:prstGeom prst="rect">
              <a:avLst/>
            </a:prstGeom>
            <a:solidFill>
              <a:srgbClr val="FFFF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938" y="915990"/>
              <a:ext cx="3129909" cy="1477812"/>
            </a:xfrm>
            <a:prstGeom prst="rect">
              <a:avLst/>
            </a:prstGeom>
            <a:solidFill>
              <a:srgbClr val="00FFFF"/>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p:cNvSpPr/>
            <p:nvPr/>
          </p:nvSpPr>
          <p:spPr>
            <a:xfrm>
              <a:off x="7853887" y="915990"/>
              <a:ext cx="1440942" cy="1477812"/>
            </a:xfrm>
            <a:prstGeom prst="rect">
              <a:avLst/>
            </a:prstGeom>
            <a:solidFill>
              <a:srgbClr val="00FF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35" name="Object 34"/>
            <p:cNvGraphicFramePr>
              <a:graphicFrameLocks noChangeAspect="1"/>
            </p:cNvGraphicFramePr>
            <p:nvPr>
              <p:extLst>
                <p:ext uri="{D42A27DB-BD31-4B8C-83A1-F6EECF244321}">
                  <p14:modId xmlns:p14="http://schemas.microsoft.com/office/powerpoint/2010/main" val="291719436"/>
                </p:ext>
              </p:extLst>
            </p:nvPr>
          </p:nvGraphicFramePr>
          <p:xfrm>
            <a:off x="9542867" y="1502616"/>
            <a:ext cx="532440" cy="304560"/>
          </p:xfrm>
          <a:graphic>
            <a:graphicData uri="http://schemas.openxmlformats.org/presentationml/2006/ole">
              <mc:AlternateContent xmlns:mc="http://schemas.openxmlformats.org/markup-compatibility/2006">
                <mc:Choice xmlns:v="urn:schemas-microsoft-com:vml" Requires="v">
                  <p:oleObj name="Equation" r:id="rId2" imgW="177480" imgH="101520" progId="Equation.DSMT4">
                    <p:embed/>
                  </p:oleObj>
                </mc:Choice>
                <mc:Fallback>
                  <p:oleObj name="Equation" r:id="rId2" imgW="177480" imgH="101520" progId="Equation.DSMT4">
                    <p:embed/>
                    <p:pic>
                      <p:nvPicPr>
                        <p:cNvPr id="11" name="Object 10"/>
                        <p:cNvPicPr/>
                        <p:nvPr/>
                      </p:nvPicPr>
                      <p:blipFill>
                        <a:blip r:embed="rId3"/>
                        <a:stretch>
                          <a:fillRect/>
                        </a:stretch>
                      </p:blipFill>
                      <p:spPr>
                        <a:xfrm>
                          <a:off x="9542867" y="1502616"/>
                          <a:ext cx="532440" cy="304560"/>
                        </a:xfrm>
                        <a:prstGeom prst="rect">
                          <a:avLst/>
                        </a:prstGeom>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2630631646"/>
                </p:ext>
              </p:extLst>
            </p:nvPr>
          </p:nvGraphicFramePr>
          <p:xfrm>
            <a:off x="2006487" y="1502616"/>
            <a:ext cx="532440" cy="304560"/>
          </p:xfrm>
          <a:graphic>
            <a:graphicData uri="http://schemas.openxmlformats.org/presentationml/2006/ole">
              <mc:AlternateContent xmlns:mc="http://schemas.openxmlformats.org/markup-compatibility/2006">
                <mc:Choice xmlns:v="urn:schemas-microsoft-com:vml" Requires="v">
                  <p:oleObj name="Equation" r:id="rId4" imgW="177480" imgH="101520" progId="Equation.DSMT4">
                    <p:embed/>
                  </p:oleObj>
                </mc:Choice>
                <mc:Fallback>
                  <p:oleObj name="Equation" r:id="rId4" imgW="177480" imgH="101520" progId="Equation.DSMT4">
                    <p:embed/>
                    <p:pic>
                      <p:nvPicPr>
                        <p:cNvPr id="12" name="Object 11"/>
                        <p:cNvPicPr/>
                        <p:nvPr/>
                      </p:nvPicPr>
                      <p:blipFill>
                        <a:blip r:embed="rId3"/>
                        <a:stretch>
                          <a:fillRect/>
                        </a:stretch>
                      </p:blipFill>
                      <p:spPr>
                        <a:xfrm>
                          <a:off x="2006487" y="1502616"/>
                          <a:ext cx="532440" cy="304560"/>
                        </a:xfrm>
                        <a:prstGeom prst="rect">
                          <a:avLst/>
                        </a:prstGeom>
                      </p:spPr>
                    </p:pic>
                  </p:oleObj>
                </mc:Fallback>
              </mc:AlternateContent>
            </a:graphicData>
          </a:graphic>
        </p:graphicFrame>
        <p:sp>
          <p:nvSpPr>
            <p:cNvPr id="52" name="TextBox 51"/>
            <p:cNvSpPr txBox="1"/>
            <p:nvPr/>
          </p:nvSpPr>
          <p:spPr>
            <a:xfrm>
              <a:off x="2786961" y="1362507"/>
              <a:ext cx="1449847" cy="584775"/>
            </a:xfrm>
            <a:prstGeom prst="rect">
              <a:avLst/>
            </a:prstGeom>
            <a:noFill/>
          </p:spPr>
          <p:txBody>
            <a:bodyPr wrap="square" rtlCol="0">
              <a:spAutoFit/>
            </a:bodyPr>
            <a:lstStyle/>
            <a:p>
              <a:pPr algn="ctr"/>
              <a:r>
                <a:rPr lang="en-US" sz="1600" dirty="0"/>
                <a:t>Left lead (semi-infinite)</a:t>
              </a:r>
              <a:endParaRPr lang="en-SG" sz="1600" dirty="0"/>
            </a:p>
          </p:txBody>
        </p:sp>
        <p:sp>
          <p:nvSpPr>
            <p:cNvPr id="53" name="TextBox 52"/>
            <p:cNvSpPr txBox="1"/>
            <p:nvPr/>
          </p:nvSpPr>
          <p:spPr>
            <a:xfrm>
              <a:off x="7844977" y="1362508"/>
              <a:ext cx="1449851" cy="584775"/>
            </a:xfrm>
            <a:prstGeom prst="rect">
              <a:avLst/>
            </a:prstGeom>
            <a:noFill/>
          </p:spPr>
          <p:txBody>
            <a:bodyPr wrap="square" rtlCol="0">
              <a:spAutoFit/>
            </a:bodyPr>
            <a:lstStyle/>
            <a:p>
              <a:pPr algn="ctr"/>
              <a:r>
                <a:rPr lang="en-US" sz="1600" dirty="0"/>
                <a:t>Right lead (semi-infinite)</a:t>
              </a:r>
              <a:endParaRPr lang="en-SG" sz="1600" dirty="0"/>
            </a:p>
          </p:txBody>
        </p:sp>
        <p:sp>
          <p:nvSpPr>
            <p:cNvPr id="54" name="TextBox 53"/>
            <p:cNvSpPr txBox="1"/>
            <p:nvPr/>
          </p:nvSpPr>
          <p:spPr>
            <a:xfrm>
              <a:off x="5072391" y="1362507"/>
              <a:ext cx="1937009" cy="584775"/>
            </a:xfrm>
            <a:prstGeom prst="rect">
              <a:avLst/>
            </a:prstGeom>
            <a:noFill/>
          </p:spPr>
          <p:txBody>
            <a:bodyPr wrap="square" rtlCol="0">
              <a:spAutoFit/>
            </a:bodyPr>
            <a:lstStyle/>
            <a:p>
              <a:pPr algn="ctr"/>
              <a:r>
                <a:rPr lang="en-US" sz="1600" dirty="0"/>
                <a:t>Center </a:t>
              </a:r>
            </a:p>
            <a:p>
              <a:pPr algn="ctr"/>
              <a:r>
                <a:rPr lang="en-US" sz="1600" dirty="0"/>
                <a:t>(finite volume)</a:t>
              </a:r>
              <a:endParaRPr lang="en-SG" sz="1600" dirty="0"/>
            </a:p>
          </p:txBody>
        </p:sp>
      </p:grpSp>
      <p:sp>
        <p:nvSpPr>
          <p:cNvPr id="55" name="TextBox 54"/>
          <p:cNvSpPr txBox="1"/>
          <p:nvPr/>
        </p:nvSpPr>
        <p:spPr>
          <a:xfrm>
            <a:off x="2650185" y="5859619"/>
            <a:ext cx="6891630" cy="923330"/>
          </a:xfrm>
          <a:prstGeom prst="rect">
            <a:avLst/>
          </a:prstGeom>
          <a:solidFill>
            <a:schemeClr val="accent2">
              <a:lumMod val="20000"/>
              <a:lumOff val="80000"/>
            </a:schemeClr>
          </a:solidFill>
        </p:spPr>
        <p:txBody>
          <a:bodyPr wrap="none" rtlCol="0">
            <a:spAutoFit/>
          </a:bodyPr>
          <a:lstStyle/>
          <a:p>
            <a:pPr marL="342900" indent="-342900">
              <a:buFont typeface="+mj-lt"/>
              <a:buAutoNum type="arabicPeriod"/>
            </a:pPr>
            <a:r>
              <a:rPr lang="en-US" dirty="0"/>
              <a:t>Each principal layer has a finite number of degrees of freedom</a:t>
            </a:r>
          </a:p>
          <a:p>
            <a:pPr marL="342900" indent="-342900">
              <a:buFont typeface="+mj-lt"/>
              <a:buAutoNum type="arabicPeriod"/>
            </a:pPr>
            <a:r>
              <a:rPr lang="en-US" dirty="0"/>
              <a:t>All the principal layers in each lead (left or right) are identical</a:t>
            </a:r>
          </a:p>
          <a:p>
            <a:pPr marL="342900" indent="-342900">
              <a:buFont typeface="+mj-lt"/>
              <a:buAutoNum type="arabicPeriod"/>
            </a:pPr>
            <a:r>
              <a:rPr lang="en-US" dirty="0"/>
              <a:t>The principal layers in the center are </a:t>
            </a:r>
            <a:r>
              <a:rPr lang="en-US" u="sng" dirty="0"/>
              <a:t>not</a:t>
            </a:r>
            <a:r>
              <a:rPr lang="en-US" dirty="0"/>
              <a:t> identical</a:t>
            </a:r>
            <a:endParaRPr lang="en-SG" dirty="0"/>
          </a:p>
        </p:txBody>
      </p:sp>
      <p:sp>
        <p:nvSpPr>
          <p:cNvPr id="57" name="Slide Number Placeholder 56"/>
          <p:cNvSpPr>
            <a:spLocks noGrp="1"/>
          </p:cNvSpPr>
          <p:nvPr>
            <p:ph type="sldNum" sz="quarter" idx="12"/>
          </p:nvPr>
        </p:nvSpPr>
        <p:spPr/>
        <p:txBody>
          <a:bodyPr/>
          <a:lstStyle/>
          <a:p>
            <a:fld id="{ADCD526C-248C-49C7-9B4A-CEC343477AF4}" type="slidenum">
              <a:rPr lang="en-SG" smtClean="0"/>
              <a:t>3</a:t>
            </a:fld>
            <a:endParaRPr lang="en-SG"/>
          </a:p>
        </p:txBody>
      </p:sp>
    </p:spTree>
    <p:extLst>
      <p:ext uri="{BB962C8B-B14F-4D97-AF65-F5344CB8AC3E}">
        <p14:creationId xmlns:p14="http://schemas.microsoft.com/office/powerpoint/2010/main" val="14619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open system into slices/principal layers</a:t>
            </a:r>
            <a:endParaRPr lang="en-SG" dirty="0"/>
          </a:p>
        </p:txBody>
      </p:sp>
      <p:grpSp>
        <p:nvGrpSpPr>
          <p:cNvPr id="3" name="Group 2"/>
          <p:cNvGrpSpPr/>
          <p:nvPr/>
        </p:nvGrpSpPr>
        <p:grpSpPr>
          <a:xfrm>
            <a:off x="2006487" y="1063282"/>
            <a:ext cx="8068820" cy="2333545"/>
            <a:chOff x="1962654" y="3654374"/>
            <a:chExt cx="8068820" cy="2333545"/>
          </a:xfrm>
        </p:grpSpPr>
        <p:sp>
          <p:nvSpPr>
            <p:cNvPr id="4" name="Rectangle 3"/>
            <p:cNvSpPr/>
            <p:nvPr/>
          </p:nvSpPr>
          <p:spPr>
            <a:xfrm>
              <a:off x="2743132" y="3654374"/>
              <a:ext cx="596452" cy="1477812"/>
            </a:xfrm>
            <a:prstGeom prst="rect">
              <a:avLst/>
            </a:prstGeom>
            <a:solidFill>
              <a:srgbClr val="FFFF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p:cNvSpPr/>
            <p:nvPr/>
          </p:nvSpPr>
          <p:spPr>
            <a:xfrm>
              <a:off x="3587619" y="3654374"/>
              <a:ext cx="596452" cy="1477812"/>
            </a:xfrm>
            <a:prstGeom prst="rect">
              <a:avLst/>
            </a:prstGeom>
            <a:solidFill>
              <a:srgbClr val="FFFF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p:cNvSpPr/>
            <p:nvPr/>
          </p:nvSpPr>
          <p:spPr>
            <a:xfrm>
              <a:off x="4432106" y="3654374"/>
              <a:ext cx="596452" cy="1477812"/>
            </a:xfrm>
            <a:prstGeom prst="rect">
              <a:avLst/>
            </a:prstGeom>
            <a:solidFill>
              <a:srgbClr val="00FFFF"/>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p:cNvSpPr/>
            <p:nvPr/>
          </p:nvSpPr>
          <p:spPr>
            <a:xfrm>
              <a:off x="5276593" y="3654374"/>
              <a:ext cx="596452" cy="1477812"/>
            </a:xfrm>
            <a:prstGeom prst="rect">
              <a:avLst/>
            </a:prstGeom>
            <a:solidFill>
              <a:srgbClr val="00FFFF"/>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6965567" y="3654374"/>
              <a:ext cx="596452" cy="1477812"/>
            </a:xfrm>
            <a:prstGeom prst="rect">
              <a:avLst/>
            </a:prstGeom>
            <a:solidFill>
              <a:srgbClr val="00FFFF"/>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7810054" y="3654374"/>
              <a:ext cx="596452" cy="1477812"/>
            </a:xfrm>
            <a:prstGeom prst="rect">
              <a:avLst/>
            </a:prstGeom>
            <a:solidFill>
              <a:srgbClr val="00FF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8654544" y="3654374"/>
              <a:ext cx="596452" cy="1477812"/>
            </a:xfrm>
            <a:prstGeom prst="rect">
              <a:avLst/>
            </a:prstGeom>
            <a:solidFill>
              <a:srgbClr val="00FF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1" name="Object 10"/>
            <p:cNvGraphicFramePr>
              <a:graphicFrameLocks noChangeAspect="1"/>
            </p:cNvGraphicFramePr>
            <p:nvPr/>
          </p:nvGraphicFramePr>
          <p:xfrm>
            <a:off x="9499034" y="4241000"/>
            <a:ext cx="532440" cy="304560"/>
          </p:xfrm>
          <a:graphic>
            <a:graphicData uri="http://schemas.openxmlformats.org/presentationml/2006/ole">
              <mc:AlternateContent xmlns:mc="http://schemas.openxmlformats.org/markup-compatibility/2006">
                <mc:Choice xmlns:v="urn:schemas-microsoft-com:vml" Requires="v">
                  <p:oleObj name="Equation" r:id="rId2" imgW="177480" imgH="101520" progId="Equation.DSMT4">
                    <p:embed/>
                  </p:oleObj>
                </mc:Choice>
                <mc:Fallback>
                  <p:oleObj name="Equation" r:id="rId2" imgW="177480" imgH="101520" progId="Equation.DSMT4">
                    <p:embed/>
                    <p:pic>
                      <p:nvPicPr>
                        <p:cNvPr id="11" name="Object 10"/>
                        <p:cNvPicPr/>
                        <p:nvPr/>
                      </p:nvPicPr>
                      <p:blipFill>
                        <a:blip r:embed="rId3"/>
                        <a:stretch>
                          <a:fillRect/>
                        </a:stretch>
                      </p:blipFill>
                      <p:spPr>
                        <a:xfrm>
                          <a:off x="9499034" y="4241000"/>
                          <a:ext cx="532440" cy="304560"/>
                        </a:xfrm>
                        <a:prstGeom prst="rect">
                          <a:avLst/>
                        </a:prstGeom>
                      </p:spPr>
                    </p:pic>
                  </p:oleObj>
                </mc:Fallback>
              </mc:AlternateContent>
            </a:graphicData>
          </a:graphic>
        </p:graphicFrame>
        <p:graphicFrame>
          <p:nvGraphicFramePr>
            <p:cNvPr id="12" name="Object 11"/>
            <p:cNvGraphicFramePr>
              <a:graphicFrameLocks noChangeAspect="1"/>
            </p:cNvGraphicFramePr>
            <p:nvPr/>
          </p:nvGraphicFramePr>
          <p:xfrm>
            <a:off x="1962654" y="4241000"/>
            <a:ext cx="532440" cy="304560"/>
          </p:xfrm>
          <a:graphic>
            <a:graphicData uri="http://schemas.openxmlformats.org/presentationml/2006/ole">
              <mc:AlternateContent xmlns:mc="http://schemas.openxmlformats.org/markup-compatibility/2006">
                <mc:Choice xmlns:v="urn:schemas-microsoft-com:vml" Requires="v">
                  <p:oleObj name="Equation" r:id="rId4" imgW="177480" imgH="101520" progId="Equation.DSMT4">
                    <p:embed/>
                  </p:oleObj>
                </mc:Choice>
                <mc:Fallback>
                  <p:oleObj name="Equation" r:id="rId4" imgW="177480" imgH="101520" progId="Equation.DSMT4">
                    <p:embed/>
                    <p:pic>
                      <p:nvPicPr>
                        <p:cNvPr id="12" name="Object 11"/>
                        <p:cNvPicPr/>
                        <p:nvPr/>
                      </p:nvPicPr>
                      <p:blipFill>
                        <a:blip r:embed="rId3"/>
                        <a:stretch>
                          <a:fillRect/>
                        </a:stretch>
                      </p:blipFill>
                      <p:spPr>
                        <a:xfrm>
                          <a:off x="1962654" y="4241000"/>
                          <a:ext cx="532440" cy="304560"/>
                        </a:xfrm>
                        <a:prstGeom prst="rect">
                          <a:avLst/>
                        </a:prstGeom>
                      </p:spPr>
                    </p:pic>
                  </p:oleObj>
                </mc:Fallback>
              </mc:AlternateContent>
            </a:graphicData>
          </a:graphic>
        </p:graphicFrame>
        <p:graphicFrame>
          <p:nvGraphicFramePr>
            <p:cNvPr id="13" name="Object 12"/>
            <p:cNvGraphicFramePr>
              <a:graphicFrameLocks noChangeAspect="1"/>
            </p:cNvGraphicFramePr>
            <p:nvPr/>
          </p:nvGraphicFramePr>
          <p:xfrm>
            <a:off x="6153086" y="4241000"/>
            <a:ext cx="532440" cy="304560"/>
          </p:xfrm>
          <a:graphic>
            <a:graphicData uri="http://schemas.openxmlformats.org/presentationml/2006/ole">
              <mc:AlternateContent xmlns:mc="http://schemas.openxmlformats.org/markup-compatibility/2006">
                <mc:Choice xmlns:v="urn:schemas-microsoft-com:vml" Requires="v">
                  <p:oleObj name="Equation" r:id="rId5" imgW="177480" imgH="101520" progId="Equation.DSMT4">
                    <p:embed/>
                  </p:oleObj>
                </mc:Choice>
                <mc:Fallback>
                  <p:oleObj name="Equation" r:id="rId5" imgW="177480" imgH="101520" progId="Equation.DSMT4">
                    <p:embed/>
                    <p:pic>
                      <p:nvPicPr>
                        <p:cNvPr id="13" name="Object 12"/>
                        <p:cNvPicPr/>
                        <p:nvPr/>
                      </p:nvPicPr>
                      <p:blipFill>
                        <a:blip r:embed="rId3"/>
                        <a:stretch>
                          <a:fillRect/>
                        </a:stretch>
                      </p:blipFill>
                      <p:spPr>
                        <a:xfrm>
                          <a:off x="6153086" y="4241000"/>
                          <a:ext cx="532440" cy="304560"/>
                        </a:xfrm>
                        <a:prstGeom prst="rect">
                          <a:avLst/>
                        </a:prstGeom>
                      </p:spPr>
                    </p:pic>
                  </p:oleObj>
                </mc:Fallback>
              </mc:AlternateContent>
            </a:graphicData>
          </a:graphic>
        </p:graphicFrame>
        <p:sp>
          <p:nvSpPr>
            <p:cNvPr id="14" name="TextBox 13"/>
            <p:cNvSpPr txBox="1"/>
            <p:nvPr/>
          </p:nvSpPr>
          <p:spPr>
            <a:xfrm>
              <a:off x="4573879" y="4174482"/>
              <a:ext cx="312906" cy="369332"/>
            </a:xfrm>
            <a:prstGeom prst="rect">
              <a:avLst/>
            </a:prstGeom>
            <a:noFill/>
          </p:spPr>
          <p:txBody>
            <a:bodyPr wrap="none" rtlCol="0">
              <a:spAutoFit/>
            </a:bodyPr>
            <a:lstStyle/>
            <a:p>
              <a:r>
                <a:rPr lang="en-US" dirty="0"/>
                <a:t>1</a:t>
              </a:r>
              <a:endParaRPr lang="en-SG" dirty="0"/>
            </a:p>
          </p:txBody>
        </p:sp>
        <p:sp>
          <p:nvSpPr>
            <p:cNvPr id="15" name="TextBox 14"/>
            <p:cNvSpPr txBox="1"/>
            <p:nvPr/>
          </p:nvSpPr>
          <p:spPr>
            <a:xfrm>
              <a:off x="5418366" y="4174482"/>
              <a:ext cx="312906" cy="369332"/>
            </a:xfrm>
            <a:prstGeom prst="rect">
              <a:avLst/>
            </a:prstGeom>
            <a:noFill/>
          </p:spPr>
          <p:txBody>
            <a:bodyPr wrap="none" rtlCol="0">
              <a:spAutoFit/>
            </a:bodyPr>
            <a:lstStyle/>
            <a:p>
              <a:r>
                <a:rPr lang="en-US" dirty="0"/>
                <a:t>2</a:t>
              </a:r>
              <a:endParaRPr lang="en-SG" dirty="0"/>
            </a:p>
          </p:txBody>
        </p:sp>
        <p:sp>
          <p:nvSpPr>
            <p:cNvPr id="16" name="TextBox 15"/>
            <p:cNvSpPr txBox="1"/>
            <p:nvPr/>
          </p:nvSpPr>
          <p:spPr>
            <a:xfrm>
              <a:off x="7107340" y="4174482"/>
              <a:ext cx="351378" cy="369332"/>
            </a:xfrm>
            <a:prstGeom prst="rect">
              <a:avLst/>
            </a:prstGeom>
            <a:noFill/>
          </p:spPr>
          <p:txBody>
            <a:bodyPr wrap="none" rtlCol="0">
              <a:spAutoFit/>
            </a:bodyPr>
            <a:lstStyle/>
            <a:p>
              <a:r>
                <a:rPr lang="en-US" i="1" dirty="0"/>
                <a:t>N</a:t>
              </a:r>
              <a:endParaRPr lang="en-SG" i="1" dirty="0"/>
            </a:p>
          </p:txBody>
        </p:sp>
        <p:sp>
          <p:nvSpPr>
            <p:cNvPr id="17" name="TextBox 16"/>
            <p:cNvSpPr txBox="1"/>
            <p:nvPr/>
          </p:nvSpPr>
          <p:spPr>
            <a:xfrm>
              <a:off x="7801144" y="4174482"/>
              <a:ext cx="614271" cy="369332"/>
            </a:xfrm>
            <a:prstGeom prst="rect">
              <a:avLst/>
            </a:prstGeom>
            <a:noFill/>
          </p:spPr>
          <p:txBody>
            <a:bodyPr wrap="none" rtlCol="0">
              <a:spAutoFit/>
            </a:bodyPr>
            <a:lstStyle/>
            <a:p>
              <a:r>
                <a:rPr lang="en-US" i="1" dirty="0"/>
                <a:t>N+1</a:t>
              </a:r>
              <a:endParaRPr lang="en-SG" i="1" dirty="0"/>
            </a:p>
          </p:txBody>
        </p:sp>
        <p:sp>
          <p:nvSpPr>
            <p:cNvPr id="18" name="TextBox 17"/>
            <p:cNvSpPr txBox="1"/>
            <p:nvPr/>
          </p:nvSpPr>
          <p:spPr>
            <a:xfrm>
              <a:off x="8645634" y="4174482"/>
              <a:ext cx="614271" cy="369332"/>
            </a:xfrm>
            <a:prstGeom prst="rect">
              <a:avLst/>
            </a:prstGeom>
            <a:noFill/>
          </p:spPr>
          <p:txBody>
            <a:bodyPr wrap="none" rtlCol="0">
              <a:spAutoFit/>
            </a:bodyPr>
            <a:lstStyle/>
            <a:p>
              <a:r>
                <a:rPr lang="en-US" i="1" dirty="0"/>
                <a:t>N+2</a:t>
              </a:r>
              <a:endParaRPr lang="en-SG" i="1" dirty="0"/>
            </a:p>
          </p:txBody>
        </p:sp>
        <p:sp>
          <p:nvSpPr>
            <p:cNvPr id="19" name="TextBox 18"/>
            <p:cNvSpPr txBox="1"/>
            <p:nvPr/>
          </p:nvSpPr>
          <p:spPr>
            <a:xfrm>
              <a:off x="3729392" y="4174482"/>
              <a:ext cx="312906" cy="369332"/>
            </a:xfrm>
            <a:prstGeom prst="rect">
              <a:avLst/>
            </a:prstGeom>
            <a:noFill/>
          </p:spPr>
          <p:txBody>
            <a:bodyPr wrap="none" rtlCol="0">
              <a:spAutoFit/>
            </a:bodyPr>
            <a:lstStyle/>
            <a:p>
              <a:r>
                <a:rPr lang="en-US" dirty="0"/>
                <a:t>0</a:t>
              </a:r>
              <a:endParaRPr lang="en-SG" dirty="0"/>
            </a:p>
          </p:txBody>
        </p:sp>
        <p:sp>
          <p:nvSpPr>
            <p:cNvPr id="20" name="TextBox 19"/>
            <p:cNvSpPr txBox="1"/>
            <p:nvPr/>
          </p:nvSpPr>
          <p:spPr>
            <a:xfrm>
              <a:off x="2846433" y="4174482"/>
              <a:ext cx="389850" cy="369332"/>
            </a:xfrm>
            <a:prstGeom prst="rect">
              <a:avLst/>
            </a:prstGeom>
            <a:noFill/>
          </p:spPr>
          <p:txBody>
            <a:bodyPr wrap="none" rtlCol="0">
              <a:spAutoFit/>
            </a:bodyPr>
            <a:lstStyle/>
            <a:p>
              <a:r>
                <a:rPr lang="en-US" dirty="0"/>
                <a:t>-1</a:t>
              </a:r>
              <a:endParaRPr lang="en-SG" dirty="0"/>
            </a:p>
          </p:txBody>
        </p:sp>
        <p:sp>
          <p:nvSpPr>
            <p:cNvPr id="21" name="Right Brace 20"/>
            <p:cNvSpPr/>
            <p:nvPr/>
          </p:nvSpPr>
          <p:spPr>
            <a:xfrm rot="5400000">
              <a:off x="5840225" y="3801191"/>
              <a:ext cx="313674" cy="3129913"/>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22" name="Right Brace 21"/>
            <p:cNvSpPr/>
            <p:nvPr/>
          </p:nvSpPr>
          <p:spPr>
            <a:xfrm rot="5400000">
              <a:off x="8759472" y="4250982"/>
              <a:ext cx="313674" cy="223033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23" name="Right Brace 22"/>
            <p:cNvSpPr/>
            <p:nvPr/>
          </p:nvSpPr>
          <p:spPr>
            <a:xfrm rot="5400000">
              <a:off x="2920982" y="4250982"/>
              <a:ext cx="313674" cy="223033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24" name="TextBox 23"/>
            <p:cNvSpPr txBox="1"/>
            <p:nvPr/>
          </p:nvSpPr>
          <p:spPr>
            <a:xfrm>
              <a:off x="4930103" y="5618587"/>
              <a:ext cx="2133918" cy="369332"/>
            </a:xfrm>
            <a:prstGeom prst="rect">
              <a:avLst/>
            </a:prstGeom>
            <a:noFill/>
          </p:spPr>
          <p:txBody>
            <a:bodyPr wrap="none" rtlCol="0">
              <a:spAutoFit/>
            </a:bodyPr>
            <a:lstStyle/>
            <a:p>
              <a:r>
                <a:rPr lang="en-US" dirty="0"/>
                <a:t>Center (scattering)</a:t>
              </a:r>
              <a:endParaRPr lang="en-SG" dirty="0"/>
            </a:p>
          </p:txBody>
        </p:sp>
        <p:sp>
          <p:nvSpPr>
            <p:cNvPr id="25" name="TextBox 24"/>
            <p:cNvSpPr txBox="1"/>
            <p:nvPr/>
          </p:nvSpPr>
          <p:spPr>
            <a:xfrm>
              <a:off x="8304603" y="5618586"/>
              <a:ext cx="1223412" cy="369332"/>
            </a:xfrm>
            <a:prstGeom prst="rect">
              <a:avLst/>
            </a:prstGeom>
            <a:noFill/>
          </p:spPr>
          <p:txBody>
            <a:bodyPr wrap="none" rtlCol="0">
              <a:spAutoFit/>
            </a:bodyPr>
            <a:lstStyle/>
            <a:p>
              <a:r>
                <a:rPr lang="en-US" dirty="0"/>
                <a:t>Right lead</a:t>
              </a:r>
              <a:endParaRPr lang="en-SG" dirty="0"/>
            </a:p>
          </p:txBody>
        </p:sp>
        <p:sp>
          <p:nvSpPr>
            <p:cNvPr id="26" name="TextBox 25"/>
            <p:cNvSpPr txBox="1"/>
            <p:nvPr/>
          </p:nvSpPr>
          <p:spPr>
            <a:xfrm>
              <a:off x="2543057" y="5618586"/>
              <a:ext cx="1069524" cy="369332"/>
            </a:xfrm>
            <a:prstGeom prst="rect">
              <a:avLst/>
            </a:prstGeom>
            <a:noFill/>
          </p:spPr>
          <p:txBody>
            <a:bodyPr wrap="none" rtlCol="0">
              <a:spAutoFit/>
            </a:bodyPr>
            <a:lstStyle/>
            <a:p>
              <a:r>
                <a:rPr lang="en-US" dirty="0"/>
                <a:t>Left lead</a:t>
              </a:r>
              <a:endParaRPr lang="en-SG" dirty="0"/>
            </a:p>
          </p:txBody>
        </p:sp>
      </p:grpSp>
      <p:sp>
        <p:nvSpPr>
          <p:cNvPr id="38" name="Content Placeholder 50"/>
          <p:cNvSpPr txBox="1">
            <a:spLocks/>
          </p:cNvSpPr>
          <p:nvPr/>
        </p:nvSpPr>
        <p:spPr>
          <a:xfrm>
            <a:off x="363538" y="3492427"/>
            <a:ext cx="11464925" cy="28797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We partition the system into principal layers for computational/numerical efficiency</a:t>
            </a:r>
          </a:p>
          <a:p>
            <a:pPr marL="0" indent="0">
              <a:buNone/>
            </a:pPr>
            <a:r>
              <a:rPr lang="en-US" dirty="0"/>
              <a:t>The partitioning splits the IFC matrix into a block-tridiagonal form  </a:t>
            </a:r>
          </a:p>
          <a:p>
            <a:pPr marL="0" indent="0">
              <a:buNone/>
            </a:pPr>
            <a:r>
              <a:rPr lang="en-US" dirty="0"/>
              <a:t>We associate four submatrices with each principal layer</a:t>
            </a:r>
          </a:p>
          <a:p>
            <a:pPr lvl="1"/>
            <a:r>
              <a:rPr lang="en-US" dirty="0"/>
              <a:t>Left lead: </a:t>
            </a:r>
            <a:r>
              <a:rPr lang="en-US" dirty="0" err="1">
                <a:solidFill>
                  <a:srgbClr val="FF0000"/>
                </a:solidFill>
              </a:rPr>
              <a:t>Left_KL</a:t>
            </a:r>
            <a:r>
              <a:rPr lang="en-US" dirty="0"/>
              <a:t>, </a:t>
            </a:r>
            <a:r>
              <a:rPr lang="en-US" dirty="0" err="1">
                <a:solidFill>
                  <a:srgbClr val="FF0000"/>
                </a:solidFill>
              </a:rPr>
              <a:t>Left_KC</a:t>
            </a:r>
            <a:r>
              <a:rPr lang="en-US" dirty="0"/>
              <a:t>, </a:t>
            </a:r>
            <a:r>
              <a:rPr lang="en-US" dirty="0" err="1">
                <a:solidFill>
                  <a:srgbClr val="FF0000"/>
                </a:solidFill>
              </a:rPr>
              <a:t>Left_KR</a:t>
            </a:r>
            <a:r>
              <a:rPr lang="en-US" dirty="0"/>
              <a:t>, and </a:t>
            </a:r>
            <a:r>
              <a:rPr lang="en-US" dirty="0" err="1">
                <a:solidFill>
                  <a:srgbClr val="FF0000"/>
                </a:solidFill>
              </a:rPr>
              <a:t>Left_M</a:t>
            </a:r>
            <a:endParaRPr lang="en-US" dirty="0">
              <a:solidFill>
                <a:srgbClr val="FF0000"/>
              </a:solidFill>
            </a:endParaRPr>
          </a:p>
          <a:p>
            <a:pPr lvl="1"/>
            <a:r>
              <a:rPr lang="en-US" dirty="0"/>
              <a:t>Right Lead: </a:t>
            </a:r>
            <a:r>
              <a:rPr lang="en-US" dirty="0" err="1">
                <a:solidFill>
                  <a:srgbClr val="FF0000"/>
                </a:solidFill>
              </a:rPr>
              <a:t>Right_KL</a:t>
            </a:r>
            <a:r>
              <a:rPr lang="en-US" dirty="0"/>
              <a:t>, </a:t>
            </a:r>
            <a:r>
              <a:rPr lang="en-US" dirty="0" err="1">
                <a:solidFill>
                  <a:srgbClr val="FF0000"/>
                </a:solidFill>
              </a:rPr>
              <a:t>Right_KC</a:t>
            </a:r>
            <a:r>
              <a:rPr lang="en-US" dirty="0"/>
              <a:t>, </a:t>
            </a:r>
            <a:r>
              <a:rPr lang="en-US" dirty="0" err="1">
                <a:solidFill>
                  <a:srgbClr val="FF0000"/>
                </a:solidFill>
              </a:rPr>
              <a:t>Right_KR</a:t>
            </a:r>
            <a:r>
              <a:rPr lang="en-US" dirty="0"/>
              <a:t>, and </a:t>
            </a:r>
            <a:r>
              <a:rPr lang="en-US" dirty="0" err="1">
                <a:solidFill>
                  <a:srgbClr val="FF0000"/>
                </a:solidFill>
              </a:rPr>
              <a:t>Right_M</a:t>
            </a:r>
            <a:endParaRPr lang="en-US" dirty="0">
              <a:solidFill>
                <a:srgbClr val="FF0000"/>
              </a:solidFill>
            </a:endParaRPr>
          </a:p>
          <a:p>
            <a:pPr lvl="1"/>
            <a:r>
              <a:rPr lang="en-US" dirty="0"/>
              <a:t>Center: </a:t>
            </a:r>
            <a:r>
              <a:rPr lang="en-US" dirty="0" err="1">
                <a:solidFill>
                  <a:srgbClr val="FF0000"/>
                </a:solidFill>
              </a:rPr>
              <a:t>Center_KL</a:t>
            </a:r>
            <a:r>
              <a:rPr lang="en-US" i="1" dirty="0" err="1">
                <a:solidFill>
                  <a:srgbClr val="FF0000"/>
                </a:solidFill>
              </a:rPr>
              <a:t>n</a:t>
            </a:r>
            <a:r>
              <a:rPr lang="en-US" dirty="0"/>
              <a:t>, </a:t>
            </a:r>
            <a:r>
              <a:rPr lang="en-US" dirty="0" err="1">
                <a:solidFill>
                  <a:srgbClr val="FF0000"/>
                </a:solidFill>
              </a:rPr>
              <a:t>Center_KC</a:t>
            </a:r>
            <a:r>
              <a:rPr lang="en-US" i="1" dirty="0" err="1">
                <a:solidFill>
                  <a:srgbClr val="FF0000"/>
                </a:solidFill>
              </a:rPr>
              <a:t>n</a:t>
            </a:r>
            <a:r>
              <a:rPr lang="en-US" dirty="0"/>
              <a:t>, </a:t>
            </a:r>
            <a:r>
              <a:rPr lang="en-US" dirty="0" err="1">
                <a:solidFill>
                  <a:srgbClr val="FF0000"/>
                </a:solidFill>
              </a:rPr>
              <a:t>Center_KR</a:t>
            </a:r>
            <a:r>
              <a:rPr lang="en-US" i="1" dirty="0" err="1">
                <a:solidFill>
                  <a:srgbClr val="FF0000"/>
                </a:solidFill>
              </a:rPr>
              <a:t>n</a:t>
            </a:r>
            <a:r>
              <a:rPr lang="en-US" dirty="0"/>
              <a:t>, </a:t>
            </a:r>
            <a:r>
              <a:rPr lang="en-US" dirty="0" err="1">
                <a:solidFill>
                  <a:srgbClr val="FF0000"/>
                </a:solidFill>
              </a:rPr>
              <a:t>Center_M</a:t>
            </a:r>
            <a:r>
              <a:rPr lang="en-US" i="1" dirty="0" err="1">
                <a:solidFill>
                  <a:srgbClr val="FF0000"/>
                </a:solidFill>
              </a:rPr>
              <a:t>n</a:t>
            </a:r>
            <a:r>
              <a:rPr lang="en-US" dirty="0"/>
              <a:t> for layer </a:t>
            </a:r>
            <a:r>
              <a:rPr lang="en-US" i="1" dirty="0"/>
              <a:t>n</a:t>
            </a:r>
            <a:r>
              <a:rPr lang="en-US" dirty="0"/>
              <a:t> (</a:t>
            </a:r>
            <a:r>
              <a:rPr lang="en-US" i="1" dirty="0"/>
              <a:t>n</a:t>
            </a:r>
            <a:r>
              <a:rPr lang="en-US" dirty="0"/>
              <a:t> = 1,…,</a:t>
            </a:r>
            <a:r>
              <a:rPr lang="en-US" i="1" dirty="0"/>
              <a:t>N</a:t>
            </a:r>
            <a:r>
              <a:rPr lang="en-US" dirty="0"/>
              <a:t>)</a:t>
            </a:r>
          </a:p>
          <a:p>
            <a:pPr marL="0" indent="0">
              <a:buNone/>
            </a:pPr>
            <a:r>
              <a:rPr lang="en-US" dirty="0"/>
              <a:t>There are 4</a:t>
            </a:r>
            <a:r>
              <a:rPr lang="en-US" i="1" dirty="0"/>
              <a:t>N</a:t>
            </a:r>
            <a:r>
              <a:rPr lang="en-US" dirty="0"/>
              <a:t>+8 submatrices (.</a:t>
            </a:r>
            <a:r>
              <a:rPr lang="en-US" dirty="0" err="1"/>
              <a:t>agf</a:t>
            </a:r>
            <a:r>
              <a:rPr lang="en-US" dirty="0"/>
              <a:t> files) in total </a:t>
            </a:r>
          </a:p>
        </p:txBody>
      </p:sp>
      <p:sp>
        <p:nvSpPr>
          <p:cNvPr id="27" name="Slide Number Placeholder 26"/>
          <p:cNvSpPr>
            <a:spLocks noGrp="1"/>
          </p:cNvSpPr>
          <p:nvPr>
            <p:ph type="sldNum" sz="quarter" idx="12"/>
          </p:nvPr>
        </p:nvSpPr>
        <p:spPr/>
        <p:txBody>
          <a:bodyPr/>
          <a:lstStyle/>
          <a:p>
            <a:fld id="{ADCD526C-248C-49C7-9B4A-CEC343477AF4}" type="slidenum">
              <a:rPr lang="en-SG" smtClean="0"/>
              <a:t>4</a:t>
            </a:fld>
            <a:endParaRPr lang="en-SG"/>
          </a:p>
        </p:txBody>
      </p:sp>
    </p:spTree>
    <p:extLst>
      <p:ext uri="{BB962C8B-B14F-4D97-AF65-F5344CB8AC3E}">
        <p14:creationId xmlns:p14="http://schemas.microsoft.com/office/powerpoint/2010/main" val="38812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Mass submatrices and principal layer numbering</a:t>
            </a:r>
            <a:endParaRPr lang="en-SG" dirty="0"/>
          </a:p>
        </p:txBody>
      </p:sp>
      <p:grpSp>
        <p:nvGrpSpPr>
          <p:cNvPr id="3" name="Group 2"/>
          <p:cNvGrpSpPr/>
          <p:nvPr/>
        </p:nvGrpSpPr>
        <p:grpSpPr>
          <a:xfrm>
            <a:off x="92075" y="1216025"/>
            <a:ext cx="8715375" cy="2889250"/>
            <a:chOff x="1976287" y="1991889"/>
            <a:chExt cx="8715375" cy="2889250"/>
          </a:xfrm>
        </p:grpSpPr>
        <p:graphicFrame>
          <p:nvGraphicFramePr>
            <p:cNvPr id="4" name="Object 3"/>
            <p:cNvGraphicFramePr>
              <a:graphicFrameLocks noChangeAspect="1"/>
            </p:cNvGraphicFramePr>
            <p:nvPr>
              <p:extLst>
                <p:ext uri="{D42A27DB-BD31-4B8C-83A1-F6EECF244321}">
                  <p14:modId xmlns:p14="http://schemas.microsoft.com/office/powerpoint/2010/main" val="424784121"/>
                </p:ext>
              </p:extLst>
            </p:nvPr>
          </p:nvGraphicFramePr>
          <p:xfrm>
            <a:off x="1976287" y="1991889"/>
            <a:ext cx="8715375" cy="2889250"/>
          </p:xfrm>
          <a:graphic>
            <a:graphicData uri="http://schemas.openxmlformats.org/presentationml/2006/ole">
              <mc:AlternateContent xmlns:mc="http://schemas.openxmlformats.org/markup-compatibility/2006">
                <mc:Choice xmlns:v="urn:schemas-microsoft-com:vml" Requires="v">
                  <p:oleObj name="Equation" r:id="rId2" imgW="6972120" imgH="2311200" progId="Equation.DSMT4">
                    <p:embed/>
                  </p:oleObj>
                </mc:Choice>
                <mc:Fallback>
                  <p:oleObj name="Equation" r:id="rId2" imgW="6972120" imgH="2311200" progId="Equation.DSMT4">
                    <p:embed/>
                    <p:pic>
                      <p:nvPicPr>
                        <p:cNvPr id="9" name="Object 8"/>
                        <p:cNvPicPr/>
                        <p:nvPr/>
                      </p:nvPicPr>
                      <p:blipFill>
                        <a:blip r:embed="rId3"/>
                        <a:stretch>
                          <a:fillRect/>
                        </a:stretch>
                      </p:blipFill>
                      <p:spPr>
                        <a:xfrm>
                          <a:off x="1976287" y="1991889"/>
                          <a:ext cx="8715375" cy="2889250"/>
                        </a:xfrm>
                        <a:prstGeom prst="rect">
                          <a:avLst/>
                        </a:prstGeom>
                      </p:spPr>
                    </p:pic>
                  </p:oleObj>
                </mc:Fallback>
              </mc:AlternateContent>
            </a:graphicData>
          </a:graphic>
        </p:graphicFrame>
        <p:sp>
          <p:nvSpPr>
            <p:cNvPr id="5" name="Rectangle 4"/>
            <p:cNvSpPr/>
            <p:nvPr/>
          </p:nvSpPr>
          <p:spPr>
            <a:xfrm>
              <a:off x="4585848" y="2854035"/>
              <a:ext cx="3352800" cy="1163783"/>
            </a:xfrm>
            <a:prstGeom prst="rect">
              <a:avLst/>
            </a:prstGeom>
            <a:solidFill>
              <a:srgbClr val="00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p:cNvSpPr/>
            <p:nvPr/>
          </p:nvSpPr>
          <p:spPr>
            <a:xfrm>
              <a:off x="2281383" y="1992313"/>
              <a:ext cx="2304466" cy="861722"/>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p:cNvSpPr/>
            <p:nvPr/>
          </p:nvSpPr>
          <p:spPr>
            <a:xfrm>
              <a:off x="7938648" y="4017818"/>
              <a:ext cx="2456878" cy="861722"/>
            </a:xfrm>
            <a:prstGeom prst="rect">
              <a:avLst/>
            </a:prstGeom>
            <a:solidFill>
              <a:srgbClr val="00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8" name="Group 7"/>
          <p:cNvGrpSpPr/>
          <p:nvPr/>
        </p:nvGrpSpPr>
        <p:grpSpPr>
          <a:xfrm>
            <a:off x="466368" y="4254728"/>
            <a:ext cx="8068820" cy="2333545"/>
            <a:chOff x="1962654" y="3654374"/>
            <a:chExt cx="8068820" cy="2333545"/>
          </a:xfrm>
        </p:grpSpPr>
        <p:sp>
          <p:nvSpPr>
            <p:cNvPr id="9" name="Rectangle 8"/>
            <p:cNvSpPr/>
            <p:nvPr/>
          </p:nvSpPr>
          <p:spPr>
            <a:xfrm>
              <a:off x="2743132" y="3654374"/>
              <a:ext cx="596452" cy="1477812"/>
            </a:xfrm>
            <a:prstGeom prst="rect">
              <a:avLst/>
            </a:prstGeom>
            <a:solidFill>
              <a:srgbClr val="FFFF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3587619" y="3654374"/>
              <a:ext cx="596452" cy="1477812"/>
            </a:xfrm>
            <a:prstGeom prst="rect">
              <a:avLst/>
            </a:prstGeom>
            <a:solidFill>
              <a:srgbClr val="FFFF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4432106" y="3654374"/>
              <a:ext cx="596452" cy="1477812"/>
            </a:xfrm>
            <a:prstGeom prst="rect">
              <a:avLst/>
            </a:prstGeom>
            <a:solidFill>
              <a:srgbClr val="00FFFF"/>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5276593" y="3654374"/>
              <a:ext cx="596452" cy="1477812"/>
            </a:xfrm>
            <a:prstGeom prst="rect">
              <a:avLst/>
            </a:prstGeom>
            <a:solidFill>
              <a:srgbClr val="00FFFF"/>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6965567" y="3654374"/>
              <a:ext cx="596452" cy="1477812"/>
            </a:xfrm>
            <a:prstGeom prst="rect">
              <a:avLst/>
            </a:prstGeom>
            <a:solidFill>
              <a:srgbClr val="00FFFF"/>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7810054" y="3654374"/>
              <a:ext cx="596452" cy="1477812"/>
            </a:xfrm>
            <a:prstGeom prst="rect">
              <a:avLst/>
            </a:prstGeom>
            <a:solidFill>
              <a:srgbClr val="00FF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8654544" y="3654374"/>
              <a:ext cx="596452" cy="1477812"/>
            </a:xfrm>
            <a:prstGeom prst="rect">
              <a:avLst/>
            </a:prstGeom>
            <a:solidFill>
              <a:srgbClr val="00FF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6" name="Object 15"/>
            <p:cNvGraphicFramePr>
              <a:graphicFrameLocks noChangeAspect="1"/>
            </p:cNvGraphicFramePr>
            <p:nvPr>
              <p:extLst>
                <p:ext uri="{D42A27DB-BD31-4B8C-83A1-F6EECF244321}">
                  <p14:modId xmlns:p14="http://schemas.microsoft.com/office/powerpoint/2010/main" val="2299647568"/>
                </p:ext>
              </p:extLst>
            </p:nvPr>
          </p:nvGraphicFramePr>
          <p:xfrm>
            <a:off x="9499034" y="4241000"/>
            <a:ext cx="532440" cy="304560"/>
          </p:xfrm>
          <a:graphic>
            <a:graphicData uri="http://schemas.openxmlformats.org/presentationml/2006/ole">
              <mc:AlternateContent xmlns:mc="http://schemas.openxmlformats.org/markup-compatibility/2006">
                <mc:Choice xmlns:v="urn:schemas-microsoft-com:vml" Requires="v">
                  <p:oleObj name="Equation" r:id="rId4" imgW="177480" imgH="101520" progId="Equation.DSMT4">
                    <p:embed/>
                  </p:oleObj>
                </mc:Choice>
                <mc:Fallback>
                  <p:oleObj name="Equation" r:id="rId4" imgW="177480" imgH="101520" progId="Equation.DSMT4">
                    <p:embed/>
                    <p:pic>
                      <p:nvPicPr>
                        <p:cNvPr id="26" name="Object 25"/>
                        <p:cNvPicPr/>
                        <p:nvPr/>
                      </p:nvPicPr>
                      <p:blipFill>
                        <a:blip r:embed="rId5"/>
                        <a:stretch>
                          <a:fillRect/>
                        </a:stretch>
                      </p:blipFill>
                      <p:spPr>
                        <a:xfrm>
                          <a:off x="9499034" y="4241000"/>
                          <a:ext cx="532440" cy="304560"/>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414637556"/>
                </p:ext>
              </p:extLst>
            </p:nvPr>
          </p:nvGraphicFramePr>
          <p:xfrm>
            <a:off x="1962654" y="4241000"/>
            <a:ext cx="532440" cy="304560"/>
          </p:xfrm>
          <a:graphic>
            <a:graphicData uri="http://schemas.openxmlformats.org/presentationml/2006/ole">
              <mc:AlternateContent xmlns:mc="http://schemas.openxmlformats.org/markup-compatibility/2006">
                <mc:Choice xmlns:v="urn:schemas-microsoft-com:vml" Requires="v">
                  <p:oleObj name="Equation" r:id="rId6" imgW="177480" imgH="101520" progId="Equation.DSMT4">
                    <p:embed/>
                  </p:oleObj>
                </mc:Choice>
                <mc:Fallback>
                  <p:oleObj name="Equation" r:id="rId6" imgW="177480" imgH="101520" progId="Equation.DSMT4">
                    <p:embed/>
                    <p:pic>
                      <p:nvPicPr>
                        <p:cNvPr id="27" name="Object 26"/>
                        <p:cNvPicPr/>
                        <p:nvPr/>
                      </p:nvPicPr>
                      <p:blipFill>
                        <a:blip r:embed="rId5"/>
                        <a:stretch>
                          <a:fillRect/>
                        </a:stretch>
                      </p:blipFill>
                      <p:spPr>
                        <a:xfrm>
                          <a:off x="1962654" y="4241000"/>
                          <a:ext cx="532440" cy="304560"/>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491610957"/>
                </p:ext>
              </p:extLst>
            </p:nvPr>
          </p:nvGraphicFramePr>
          <p:xfrm>
            <a:off x="6153086" y="4241000"/>
            <a:ext cx="532440" cy="304560"/>
          </p:xfrm>
          <a:graphic>
            <a:graphicData uri="http://schemas.openxmlformats.org/presentationml/2006/ole">
              <mc:AlternateContent xmlns:mc="http://schemas.openxmlformats.org/markup-compatibility/2006">
                <mc:Choice xmlns:v="urn:schemas-microsoft-com:vml" Requires="v">
                  <p:oleObj name="Equation" r:id="rId7" imgW="177480" imgH="101520" progId="Equation.DSMT4">
                    <p:embed/>
                  </p:oleObj>
                </mc:Choice>
                <mc:Fallback>
                  <p:oleObj name="Equation" r:id="rId7" imgW="177480" imgH="101520" progId="Equation.DSMT4">
                    <p:embed/>
                    <p:pic>
                      <p:nvPicPr>
                        <p:cNvPr id="28" name="Object 27"/>
                        <p:cNvPicPr/>
                        <p:nvPr/>
                      </p:nvPicPr>
                      <p:blipFill>
                        <a:blip r:embed="rId5"/>
                        <a:stretch>
                          <a:fillRect/>
                        </a:stretch>
                      </p:blipFill>
                      <p:spPr>
                        <a:xfrm>
                          <a:off x="6153086" y="4241000"/>
                          <a:ext cx="532440" cy="304560"/>
                        </a:xfrm>
                        <a:prstGeom prst="rect">
                          <a:avLst/>
                        </a:prstGeom>
                      </p:spPr>
                    </p:pic>
                  </p:oleObj>
                </mc:Fallback>
              </mc:AlternateContent>
            </a:graphicData>
          </a:graphic>
        </p:graphicFrame>
        <p:sp>
          <p:nvSpPr>
            <p:cNvPr id="19" name="TextBox 18"/>
            <p:cNvSpPr txBox="1"/>
            <p:nvPr/>
          </p:nvSpPr>
          <p:spPr>
            <a:xfrm>
              <a:off x="4573879" y="4174482"/>
              <a:ext cx="312906" cy="369332"/>
            </a:xfrm>
            <a:prstGeom prst="rect">
              <a:avLst/>
            </a:prstGeom>
            <a:noFill/>
          </p:spPr>
          <p:txBody>
            <a:bodyPr wrap="none" rtlCol="0">
              <a:spAutoFit/>
            </a:bodyPr>
            <a:lstStyle/>
            <a:p>
              <a:r>
                <a:rPr lang="en-US" dirty="0"/>
                <a:t>1</a:t>
              </a:r>
              <a:endParaRPr lang="en-SG" dirty="0"/>
            </a:p>
          </p:txBody>
        </p:sp>
        <p:sp>
          <p:nvSpPr>
            <p:cNvPr id="20" name="TextBox 19"/>
            <p:cNvSpPr txBox="1"/>
            <p:nvPr/>
          </p:nvSpPr>
          <p:spPr>
            <a:xfrm>
              <a:off x="5418366" y="4174482"/>
              <a:ext cx="312906" cy="369332"/>
            </a:xfrm>
            <a:prstGeom prst="rect">
              <a:avLst/>
            </a:prstGeom>
            <a:noFill/>
          </p:spPr>
          <p:txBody>
            <a:bodyPr wrap="none" rtlCol="0">
              <a:spAutoFit/>
            </a:bodyPr>
            <a:lstStyle/>
            <a:p>
              <a:r>
                <a:rPr lang="en-US" dirty="0"/>
                <a:t>2</a:t>
              </a:r>
              <a:endParaRPr lang="en-SG" dirty="0"/>
            </a:p>
          </p:txBody>
        </p:sp>
        <p:sp>
          <p:nvSpPr>
            <p:cNvPr id="21" name="TextBox 20"/>
            <p:cNvSpPr txBox="1"/>
            <p:nvPr/>
          </p:nvSpPr>
          <p:spPr>
            <a:xfrm>
              <a:off x="7107340" y="4174482"/>
              <a:ext cx="351378" cy="369332"/>
            </a:xfrm>
            <a:prstGeom prst="rect">
              <a:avLst/>
            </a:prstGeom>
            <a:noFill/>
          </p:spPr>
          <p:txBody>
            <a:bodyPr wrap="none" rtlCol="0">
              <a:spAutoFit/>
            </a:bodyPr>
            <a:lstStyle/>
            <a:p>
              <a:r>
                <a:rPr lang="en-US" i="1" dirty="0"/>
                <a:t>N</a:t>
              </a:r>
              <a:endParaRPr lang="en-SG" i="1" dirty="0"/>
            </a:p>
          </p:txBody>
        </p:sp>
        <p:sp>
          <p:nvSpPr>
            <p:cNvPr id="22" name="TextBox 21"/>
            <p:cNvSpPr txBox="1"/>
            <p:nvPr/>
          </p:nvSpPr>
          <p:spPr>
            <a:xfrm>
              <a:off x="7801144" y="4174482"/>
              <a:ext cx="614271" cy="369332"/>
            </a:xfrm>
            <a:prstGeom prst="rect">
              <a:avLst/>
            </a:prstGeom>
            <a:noFill/>
          </p:spPr>
          <p:txBody>
            <a:bodyPr wrap="none" rtlCol="0">
              <a:spAutoFit/>
            </a:bodyPr>
            <a:lstStyle/>
            <a:p>
              <a:r>
                <a:rPr lang="en-US" i="1" dirty="0"/>
                <a:t>N+1</a:t>
              </a:r>
              <a:endParaRPr lang="en-SG" i="1" dirty="0"/>
            </a:p>
          </p:txBody>
        </p:sp>
        <p:sp>
          <p:nvSpPr>
            <p:cNvPr id="23" name="TextBox 22"/>
            <p:cNvSpPr txBox="1"/>
            <p:nvPr/>
          </p:nvSpPr>
          <p:spPr>
            <a:xfrm>
              <a:off x="8645634" y="4174482"/>
              <a:ext cx="614271" cy="369332"/>
            </a:xfrm>
            <a:prstGeom prst="rect">
              <a:avLst/>
            </a:prstGeom>
            <a:noFill/>
          </p:spPr>
          <p:txBody>
            <a:bodyPr wrap="none" rtlCol="0">
              <a:spAutoFit/>
            </a:bodyPr>
            <a:lstStyle/>
            <a:p>
              <a:r>
                <a:rPr lang="en-US" i="1" dirty="0"/>
                <a:t>N+2</a:t>
              </a:r>
              <a:endParaRPr lang="en-SG" i="1" dirty="0"/>
            </a:p>
          </p:txBody>
        </p:sp>
        <p:sp>
          <p:nvSpPr>
            <p:cNvPr id="24" name="TextBox 23"/>
            <p:cNvSpPr txBox="1"/>
            <p:nvPr/>
          </p:nvSpPr>
          <p:spPr>
            <a:xfrm>
              <a:off x="3729392" y="4174482"/>
              <a:ext cx="312906" cy="369332"/>
            </a:xfrm>
            <a:prstGeom prst="rect">
              <a:avLst/>
            </a:prstGeom>
            <a:noFill/>
          </p:spPr>
          <p:txBody>
            <a:bodyPr wrap="none" rtlCol="0">
              <a:spAutoFit/>
            </a:bodyPr>
            <a:lstStyle/>
            <a:p>
              <a:r>
                <a:rPr lang="en-US" dirty="0"/>
                <a:t>0</a:t>
              </a:r>
              <a:endParaRPr lang="en-SG" dirty="0"/>
            </a:p>
          </p:txBody>
        </p:sp>
        <p:sp>
          <p:nvSpPr>
            <p:cNvPr id="25" name="TextBox 24"/>
            <p:cNvSpPr txBox="1"/>
            <p:nvPr/>
          </p:nvSpPr>
          <p:spPr>
            <a:xfrm>
              <a:off x="2846433" y="4174482"/>
              <a:ext cx="389850" cy="369332"/>
            </a:xfrm>
            <a:prstGeom prst="rect">
              <a:avLst/>
            </a:prstGeom>
            <a:noFill/>
          </p:spPr>
          <p:txBody>
            <a:bodyPr wrap="none" rtlCol="0">
              <a:spAutoFit/>
            </a:bodyPr>
            <a:lstStyle/>
            <a:p>
              <a:r>
                <a:rPr lang="en-US" dirty="0"/>
                <a:t>-1</a:t>
              </a:r>
              <a:endParaRPr lang="en-SG" dirty="0"/>
            </a:p>
          </p:txBody>
        </p:sp>
        <p:sp>
          <p:nvSpPr>
            <p:cNvPr id="26" name="Right Brace 25"/>
            <p:cNvSpPr/>
            <p:nvPr/>
          </p:nvSpPr>
          <p:spPr>
            <a:xfrm rot="5400000">
              <a:off x="5840225" y="3801191"/>
              <a:ext cx="313674" cy="3129913"/>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27" name="Right Brace 26"/>
            <p:cNvSpPr/>
            <p:nvPr/>
          </p:nvSpPr>
          <p:spPr>
            <a:xfrm rot="5400000">
              <a:off x="8759472" y="4250982"/>
              <a:ext cx="313674" cy="223033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28" name="Right Brace 27"/>
            <p:cNvSpPr/>
            <p:nvPr/>
          </p:nvSpPr>
          <p:spPr>
            <a:xfrm rot="5400000">
              <a:off x="2920982" y="4250982"/>
              <a:ext cx="313674" cy="223033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29" name="TextBox 28"/>
            <p:cNvSpPr txBox="1"/>
            <p:nvPr/>
          </p:nvSpPr>
          <p:spPr>
            <a:xfrm>
              <a:off x="4930103" y="5618587"/>
              <a:ext cx="2133918" cy="369332"/>
            </a:xfrm>
            <a:prstGeom prst="rect">
              <a:avLst/>
            </a:prstGeom>
            <a:noFill/>
          </p:spPr>
          <p:txBody>
            <a:bodyPr wrap="none" rtlCol="0">
              <a:spAutoFit/>
            </a:bodyPr>
            <a:lstStyle/>
            <a:p>
              <a:r>
                <a:rPr lang="en-US" dirty="0"/>
                <a:t>Center (scattering)</a:t>
              </a:r>
              <a:endParaRPr lang="en-SG" dirty="0"/>
            </a:p>
          </p:txBody>
        </p:sp>
        <p:sp>
          <p:nvSpPr>
            <p:cNvPr id="30" name="TextBox 29"/>
            <p:cNvSpPr txBox="1"/>
            <p:nvPr/>
          </p:nvSpPr>
          <p:spPr>
            <a:xfrm>
              <a:off x="8304603" y="5618586"/>
              <a:ext cx="1223412" cy="369332"/>
            </a:xfrm>
            <a:prstGeom prst="rect">
              <a:avLst/>
            </a:prstGeom>
            <a:noFill/>
          </p:spPr>
          <p:txBody>
            <a:bodyPr wrap="none" rtlCol="0">
              <a:spAutoFit/>
            </a:bodyPr>
            <a:lstStyle/>
            <a:p>
              <a:r>
                <a:rPr lang="en-US" dirty="0"/>
                <a:t>Right lead</a:t>
              </a:r>
              <a:endParaRPr lang="en-SG" dirty="0"/>
            </a:p>
          </p:txBody>
        </p:sp>
        <p:sp>
          <p:nvSpPr>
            <p:cNvPr id="31" name="TextBox 30"/>
            <p:cNvSpPr txBox="1"/>
            <p:nvPr/>
          </p:nvSpPr>
          <p:spPr>
            <a:xfrm>
              <a:off x="2543057" y="5618586"/>
              <a:ext cx="1069524" cy="369332"/>
            </a:xfrm>
            <a:prstGeom prst="rect">
              <a:avLst/>
            </a:prstGeom>
            <a:noFill/>
          </p:spPr>
          <p:txBody>
            <a:bodyPr wrap="none" rtlCol="0">
              <a:spAutoFit/>
            </a:bodyPr>
            <a:lstStyle/>
            <a:p>
              <a:r>
                <a:rPr lang="en-US" dirty="0"/>
                <a:t>Left lead</a:t>
              </a:r>
              <a:endParaRPr lang="en-SG" dirty="0"/>
            </a:p>
          </p:txBody>
        </p:sp>
      </p:grpSp>
      <p:sp>
        <p:nvSpPr>
          <p:cNvPr id="56" name="TextBox 55"/>
          <p:cNvSpPr txBox="1"/>
          <p:nvPr/>
        </p:nvSpPr>
        <p:spPr>
          <a:xfrm>
            <a:off x="3420458" y="785709"/>
            <a:ext cx="3005951" cy="369332"/>
          </a:xfrm>
          <a:prstGeom prst="rect">
            <a:avLst/>
          </a:prstGeom>
          <a:noFill/>
        </p:spPr>
        <p:txBody>
          <a:bodyPr wrap="none" rtlCol="0">
            <a:spAutoFit/>
          </a:bodyPr>
          <a:lstStyle/>
          <a:p>
            <a:r>
              <a:rPr lang="en-US" dirty="0"/>
              <a:t>Block-diagonal mass matrix</a:t>
            </a:r>
            <a:endParaRPr lang="en-SG" dirty="0"/>
          </a:p>
        </p:txBody>
      </p:sp>
      <p:sp>
        <p:nvSpPr>
          <p:cNvPr id="33" name="TextBox 32"/>
          <p:cNvSpPr txBox="1"/>
          <p:nvPr/>
        </p:nvSpPr>
        <p:spPr>
          <a:xfrm>
            <a:off x="9301018" y="951340"/>
            <a:ext cx="2342454" cy="738664"/>
          </a:xfrm>
          <a:prstGeom prst="rect">
            <a:avLst/>
          </a:prstGeom>
          <a:solidFill>
            <a:srgbClr val="FFFF00">
              <a:alpha val="25000"/>
            </a:srgbClr>
          </a:solidFill>
        </p:spPr>
        <p:txBody>
          <a:bodyPr wrap="square" rtlCol="0">
            <a:spAutoFit/>
          </a:bodyPr>
          <a:lstStyle/>
          <a:p>
            <a:pPr>
              <a:lnSpc>
                <a:spcPct val="150000"/>
              </a:lnSpc>
            </a:pPr>
            <a:r>
              <a:rPr lang="en-US" sz="1400" u="sng" dirty="0"/>
              <a:t>Left lead (</a:t>
            </a:r>
            <a:r>
              <a:rPr lang="en-US" sz="1400" i="1" u="sng" dirty="0"/>
              <a:t>n</a:t>
            </a:r>
            <a:r>
              <a:rPr lang="en-US" sz="1400" u="sng" dirty="0"/>
              <a:t> = -</a:t>
            </a:r>
            <a:r>
              <a:rPr lang="en-US" sz="1400" u="sng" dirty="0" err="1"/>
              <a:t>inf</a:t>
            </a:r>
            <a:r>
              <a:rPr lang="en-US" sz="1400" u="sng" dirty="0"/>
              <a:t> to 0)</a:t>
            </a:r>
          </a:p>
          <a:p>
            <a:pPr>
              <a:lnSpc>
                <a:spcPct val="150000"/>
              </a:lnSpc>
            </a:pPr>
            <a:r>
              <a:rPr lang="en-US" sz="1400" b="1" dirty="0" err="1"/>
              <a:t>M</a:t>
            </a:r>
            <a:r>
              <a:rPr lang="en-US" sz="1400" i="1" baseline="-25000" dirty="0" err="1"/>
              <a:t>n</a:t>
            </a:r>
            <a:r>
              <a:rPr lang="en-US" sz="1400" baseline="-25000" dirty="0" err="1"/>
              <a:t>,</a:t>
            </a:r>
            <a:r>
              <a:rPr lang="en-US" sz="1400" i="1" baseline="-25000" dirty="0" err="1"/>
              <a:t>n</a:t>
            </a:r>
            <a:r>
              <a:rPr lang="en-US" sz="1400" dirty="0"/>
              <a:t> = </a:t>
            </a:r>
            <a:r>
              <a:rPr lang="en-US" sz="1400" dirty="0" err="1"/>
              <a:t>Left_M</a:t>
            </a:r>
            <a:endParaRPr lang="en-US" sz="1400" dirty="0"/>
          </a:p>
        </p:txBody>
      </p:sp>
      <p:sp>
        <p:nvSpPr>
          <p:cNvPr id="34" name="TextBox 33"/>
          <p:cNvSpPr txBox="1"/>
          <p:nvPr/>
        </p:nvSpPr>
        <p:spPr>
          <a:xfrm>
            <a:off x="9301018" y="1825778"/>
            <a:ext cx="2342454" cy="738664"/>
          </a:xfrm>
          <a:prstGeom prst="rect">
            <a:avLst/>
          </a:prstGeom>
          <a:solidFill>
            <a:srgbClr val="00FFFF">
              <a:alpha val="25000"/>
            </a:srgbClr>
          </a:solidFill>
        </p:spPr>
        <p:txBody>
          <a:bodyPr wrap="square" rtlCol="0">
            <a:spAutoFit/>
          </a:bodyPr>
          <a:lstStyle/>
          <a:p>
            <a:pPr>
              <a:lnSpc>
                <a:spcPct val="150000"/>
              </a:lnSpc>
            </a:pPr>
            <a:r>
              <a:rPr lang="en-US" sz="1400" u="sng" dirty="0"/>
              <a:t>Center (</a:t>
            </a:r>
            <a:r>
              <a:rPr lang="en-US" sz="1400" i="1" u="sng" dirty="0"/>
              <a:t>n</a:t>
            </a:r>
            <a:r>
              <a:rPr lang="en-US" sz="1400" u="sng" dirty="0"/>
              <a:t> = 1 to </a:t>
            </a:r>
            <a:r>
              <a:rPr lang="en-US" sz="1400" i="1" u="sng" dirty="0"/>
              <a:t>N</a:t>
            </a:r>
            <a:r>
              <a:rPr lang="en-US" sz="1400" u="sng" dirty="0"/>
              <a:t>)</a:t>
            </a:r>
          </a:p>
          <a:p>
            <a:pPr>
              <a:lnSpc>
                <a:spcPct val="150000"/>
              </a:lnSpc>
            </a:pPr>
            <a:r>
              <a:rPr lang="en-US" sz="1400" b="1" dirty="0" err="1"/>
              <a:t>M</a:t>
            </a:r>
            <a:r>
              <a:rPr lang="en-US" sz="1400" i="1" baseline="-25000" dirty="0" err="1"/>
              <a:t>n</a:t>
            </a:r>
            <a:r>
              <a:rPr lang="en-US" sz="1400" baseline="-25000" dirty="0" err="1"/>
              <a:t>,</a:t>
            </a:r>
            <a:r>
              <a:rPr lang="en-US" sz="1400" i="1" baseline="-25000" dirty="0" err="1"/>
              <a:t>n</a:t>
            </a:r>
            <a:r>
              <a:rPr lang="en-US" sz="1400" dirty="0"/>
              <a:t> = </a:t>
            </a:r>
            <a:r>
              <a:rPr lang="en-US" sz="1400" dirty="0" err="1"/>
              <a:t>Center_M</a:t>
            </a:r>
            <a:r>
              <a:rPr lang="en-US" sz="1400" i="1" dirty="0" err="1"/>
              <a:t>n</a:t>
            </a:r>
            <a:endParaRPr lang="en-US" sz="1400" i="1" dirty="0"/>
          </a:p>
        </p:txBody>
      </p:sp>
      <p:sp>
        <p:nvSpPr>
          <p:cNvPr id="35" name="TextBox 34"/>
          <p:cNvSpPr txBox="1"/>
          <p:nvPr/>
        </p:nvSpPr>
        <p:spPr>
          <a:xfrm>
            <a:off x="9301017" y="2700215"/>
            <a:ext cx="2342455" cy="738664"/>
          </a:xfrm>
          <a:prstGeom prst="rect">
            <a:avLst/>
          </a:prstGeom>
          <a:solidFill>
            <a:srgbClr val="00FF00">
              <a:alpha val="25000"/>
            </a:srgbClr>
          </a:solidFill>
        </p:spPr>
        <p:txBody>
          <a:bodyPr wrap="square" rtlCol="0">
            <a:spAutoFit/>
          </a:bodyPr>
          <a:lstStyle/>
          <a:p>
            <a:pPr>
              <a:lnSpc>
                <a:spcPct val="150000"/>
              </a:lnSpc>
            </a:pPr>
            <a:r>
              <a:rPr lang="en-US" sz="1400" u="sng" dirty="0"/>
              <a:t>Right lead (</a:t>
            </a:r>
            <a:r>
              <a:rPr lang="en-US" sz="1400" i="1" u="sng" dirty="0"/>
              <a:t>n</a:t>
            </a:r>
            <a:r>
              <a:rPr lang="en-US" sz="1400" u="sng" dirty="0"/>
              <a:t> = </a:t>
            </a:r>
            <a:r>
              <a:rPr lang="en-US" sz="1400" i="1" u="sng" dirty="0"/>
              <a:t>N</a:t>
            </a:r>
            <a:r>
              <a:rPr lang="en-US" sz="1400" u="sng" dirty="0"/>
              <a:t>+1 to </a:t>
            </a:r>
            <a:r>
              <a:rPr lang="en-US" sz="1400" u="sng" dirty="0" err="1"/>
              <a:t>inf</a:t>
            </a:r>
            <a:r>
              <a:rPr lang="en-US" sz="1400" u="sng" dirty="0"/>
              <a:t>)</a:t>
            </a:r>
          </a:p>
          <a:p>
            <a:pPr>
              <a:lnSpc>
                <a:spcPct val="150000"/>
              </a:lnSpc>
            </a:pPr>
            <a:r>
              <a:rPr lang="en-US" sz="1400" b="1" dirty="0" err="1"/>
              <a:t>M</a:t>
            </a:r>
            <a:r>
              <a:rPr lang="en-US" sz="1400" i="1" baseline="-25000" dirty="0" err="1"/>
              <a:t>n</a:t>
            </a:r>
            <a:r>
              <a:rPr lang="en-US" sz="1400" baseline="-25000" dirty="0" err="1"/>
              <a:t>,</a:t>
            </a:r>
            <a:r>
              <a:rPr lang="en-US" sz="1400" i="1" baseline="-25000" dirty="0" err="1"/>
              <a:t>n</a:t>
            </a:r>
            <a:r>
              <a:rPr lang="en-US" sz="1400" dirty="0"/>
              <a:t> = </a:t>
            </a:r>
            <a:r>
              <a:rPr lang="en-US" sz="1400" dirty="0" err="1"/>
              <a:t>Right_M</a:t>
            </a:r>
            <a:endParaRPr lang="en-US" sz="1400" dirty="0"/>
          </a:p>
        </p:txBody>
      </p:sp>
      <p:sp>
        <p:nvSpPr>
          <p:cNvPr id="32" name="Slide Number Placeholder 31"/>
          <p:cNvSpPr>
            <a:spLocks noGrp="1"/>
          </p:cNvSpPr>
          <p:nvPr>
            <p:ph type="sldNum" sz="quarter" idx="12"/>
          </p:nvPr>
        </p:nvSpPr>
        <p:spPr/>
        <p:txBody>
          <a:bodyPr/>
          <a:lstStyle/>
          <a:p>
            <a:fld id="{ADCD526C-248C-49C7-9B4A-CEC343477AF4}" type="slidenum">
              <a:rPr lang="en-SG" smtClean="0"/>
              <a:t>5</a:t>
            </a:fld>
            <a:endParaRPr lang="en-SG"/>
          </a:p>
        </p:txBody>
      </p:sp>
    </p:spTree>
    <p:extLst>
      <p:ext uri="{BB962C8B-B14F-4D97-AF65-F5344CB8AC3E}">
        <p14:creationId xmlns:p14="http://schemas.microsoft.com/office/powerpoint/2010/main" val="385957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227163" y="1216449"/>
            <a:ext cx="8445150" cy="2889000"/>
            <a:chOff x="2111375" y="1992313"/>
            <a:chExt cx="8445150" cy="2889000"/>
          </a:xfrm>
        </p:grpSpPr>
        <p:graphicFrame>
          <p:nvGraphicFramePr>
            <p:cNvPr id="9" name="Object 8"/>
            <p:cNvGraphicFramePr>
              <a:graphicFrameLocks noChangeAspect="1"/>
            </p:cNvGraphicFramePr>
            <p:nvPr>
              <p:extLst>
                <p:ext uri="{D42A27DB-BD31-4B8C-83A1-F6EECF244321}">
                  <p14:modId xmlns:p14="http://schemas.microsoft.com/office/powerpoint/2010/main" val="2688826738"/>
                </p:ext>
              </p:extLst>
            </p:nvPr>
          </p:nvGraphicFramePr>
          <p:xfrm>
            <a:off x="2111375" y="1992313"/>
            <a:ext cx="8445150" cy="2889000"/>
          </p:xfrm>
          <a:graphic>
            <a:graphicData uri="http://schemas.openxmlformats.org/presentationml/2006/ole">
              <mc:AlternateContent xmlns:mc="http://schemas.openxmlformats.org/markup-compatibility/2006">
                <mc:Choice xmlns:v="urn:schemas-microsoft-com:vml" Requires="v">
                  <p:oleObj name="Equation" r:id="rId2" imgW="6756120" imgH="2311200" progId="Equation.DSMT4">
                    <p:embed/>
                  </p:oleObj>
                </mc:Choice>
                <mc:Fallback>
                  <p:oleObj name="Equation" r:id="rId2" imgW="6756120" imgH="2311200" progId="Equation.DSMT4">
                    <p:embed/>
                    <p:pic>
                      <p:nvPicPr>
                        <p:cNvPr id="0" name=""/>
                        <p:cNvPicPr/>
                        <p:nvPr/>
                      </p:nvPicPr>
                      <p:blipFill>
                        <a:blip r:embed="rId3"/>
                        <a:stretch>
                          <a:fillRect/>
                        </a:stretch>
                      </p:blipFill>
                      <p:spPr>
                        <a:xfrm>
                          <a:off x="2111375" y="1992313"/>
                          <a:ext cx="8445150" cy="2889000"/>
                        </a:xfrm>
                        <a:prstGeom prst="rect">
                          <a:avLst/>
                        </a:prstGeom>
                      </p:spPr>
                    </p:pic>
                  </p:oleObj>
                </mc:Fallback>
              </mc:AlternateContent>
            </a:graphicData>
          </a:graphic>
        </p:graphicFrame>
        <p:sp>
          <p:nvSpPr>
            <p:cNvPr id="10" name="Rectangle 9"/>
            <p:cNvSpPr/>
            <p:nvPr/>
          </p:nvSpPr>
          <p:spPr>
            <a:xfrm>
              <a:off x="3888509" y="2854035"/>
              <a:ext cx="4959927" cy="1163783"/>
            </a:xfrm>
            <a:prstGeom prst="rect">
              <a:avLst/>
            </a:prstGeom>
            <a:solidFill>
              <a:srgbClr val="00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2281382" y="1992313"/>
              <a:ext cx="3094181" cy="861722"/>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Rectangle 15"/>
            <p:cNvSpPr/>
            <p:nvPr/>
          </p:nvSpPr>
          <p:spPr>
            <a:xfrm>
              <a:off x="7301345" y="4017818"/>
              <a:ext cx="3094181" cy="861722"/>
            </a:xfrm>
            <a:prstGeom prst="rect">
              <a:avLst/>
            </a:prstGeom>
            <a:solidFill>
              <a:srgbClr val="00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44" name="Group 43"/>
          <p:cNvGrpSpPr/>
          <p:nvPr/>
        </p:nvGrpSpPr>
        <p:grpSpPr>
          <a:xfrm>
            <a:off x="466368" y="4254728"/>
            <a:ext cx="8068820" cy="2333545"/>
            <a:chOff x="1962654" y="3654374"/>
            <a:chExt cx="8068820" cy="2333545"/>
          </a:xfrm>
        </p:grpSpPr>
        <p:sp>
          <p:nvSpPr>
            <p:cNvPr id="18" name="Rectangle 17"/>
            <p:cNvSpPr/>
            <p:nvPr/>
          </p:nvSpPr>
          <p:spPr>
            <a:xfrm>
              <a:off x="2743132" y="3654374"/>
              <a:ext cx="596452" cy="1477812"/>
            </a:xfrm>
            <a:prstGeom prst="rect">
              <a:avLst/>
            </a:prstGeom>
            <a:solidFill>
              <a:srgbClr val="FFFF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p:cNvSpPr/>
            <p:nvPr/>
          </p:nvSpPr>
          <p:spPr>
            <a:xfrm>
              <a:off x="3587619" y="3654374"/>
              <a:ext cx="596452" cy="1477812"/>
            </a:xfrm>
            <a:prstGeom prst="rect">
              <a:avLst/>
            </a:prstGeom>
            <a:solidFill>
              <a:srgbClr val="FFFF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p:cNvSpPr/>
            <p:nvPr/>
          </p:nvSpPr>
          <p:spPr>
            <a:xfrm>
              <a:off x="4432106" y="3654374"/>
              <a:ext cx="596452" cy="1477812"/>
            </a:xfrm>
            <a:prstGeom prst="rect">
              <a:avLst/>
            </a:prstGeom>
            <a:solidFill>
              <a:srgbClr val="00FFFF"/>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p:cNvSpPr/>
            <p:nvPr/>
          </p:nvSpPr>
          <p:spPr>
            <a:xfrm>
              <a:off x="5276593" y="3654374"/>
              <a:ext cx="596452" cy="1477812"/>
            </a:xfrm>
            <a:prstGeom prst="rect">
              <a:avLst/>
            </a:prstGeom>
            <a:solidFill>
              <a:srgbClr val="00FFFF"/>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p:cNvSpPr/>
            <p:nvPr/>
          </p:nvSpPr>
          <p:spPr>
            <a:xfrm>
              <a:off x="6965567" y="3654374"/>
              <a:ext cx="596452" cy="1477812"/>
            </a:xfrm>
            <a:prstGeom prst="rect">
              <a:avLst/>
            </a:prstGeom>
            <a:solidFill>
              <a:srgbClr val="00FFFF"/>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23"/>
            <p:cNvSpPr/>
            <p:nvPr/>
          </p:nvSpPr>
          <p:spPr>
            <a:xfrm>
              <a:off x="7810054" y="3654374"/>
              <a:ext cx="596452" cy="1477812"/>
            </a:xfrm>
            <a:prstGeom prst="rect">
              <a:avLst/>
            </a:prstGeom>
            <a:solidFill>
              <a:srgbClr val="00FF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8654544" y="3654374"/>
              <a:ext cx="596452" cy="1477812"/>
            </a:xfrm>
            <a:prstGeom prst="rect">
              <a:avLst/>
            </a:prstGeom>
            <a:solidFill>
              <a:srgbClr val="00FF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26" name="Object 25"/>
            <p:cNvGraphicFramePr>
              <a:graphicFrameLocks noChangeAspect="1"/>
            </p:cNvGraphicFramePr>
            <p:nvPr>
              <p:extLst>
                <p:ext uri="{D42A27DB-BD31-4B8C-83A1-F6EECF244321}">
                  <p14:modId xmlns:p14="http://schemas.microsoft.com/office/powerpoint/2010/main" val="2790550180"/>
                </p:ext>
              </p:extLst>
            </p:nvPr>
          </p:nvGraphicFramePr>
          <p:xfrm>
            <a:off x="9499034" y="4241000"/>
            <a:ext cx="532440" cy="304560"/>
          </p:xfrm>
          <a:graphic>
            <a:graphicData uri="http://schemas.openxmlformats.org/presentationml/2006/ole">
              <mc:AlternateContent xmlns:mc="http://schemas.openxmlformats.org/markup-compatibility/2006">
                <mc:Choice xmlns:v="urn:schemas-microsoft-com:vml" Requires="v">
                  <p:oleObj name="Equation" r:id="rId4" imgW="177480" imgH="101520" progId="Equation.DSMT4">
                    <p:embed/>
                  </p:oleObj>
                </mc:Choice>
                <mc:Fallback>
                  <p:oleObj name="Equation" r:id="rId4" imgW="177480" imgH="101520" progId="Equation.DSMT4">
                    <p:embed/>
                    <p:pic>
                      <p:nvPicPr>
                        <p:cNvPr id="0" name=""/>
                        <p:cNvPicPr/>
                        <p:nvPr/>
                      </p:nvPicPr>
                      <p:blipFill>
                        <a:blip r:embed="rId5"/>
                        <a:stretch>
                          <a:fillRect/>
                        </a:stretch>
                      </p:blipFill>
                      <p:spPr>
                        <a:xfrm>
                          <a:off x="9499034" y="4241000"/>
                          <a:ext cx="532440" cy="304560"/>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2173988436"/>
                </p:ext>
              </p:extLst>
            </p:nvPr>
          </p:nvGraphicFramePr>
          <p:xfrm>
            <a:off x="1962654" y="4241000"/>
            <a:ext cx="532440" cy="304560"/>
          </p:xfrm>
          <a:graphic>
            <a:graphicData uri="http://schemas.openxmlformats.org/presentationml/2006/ole">
              <mc:AlternateContent xmlns:mc="http://schemas.openxmlformats.org/markup-compatibility/2006">
                <mc:Choice xmlns:v="urn:schemas-microsoft-com:vml" Requires="v">
                  <p:oleObj name="Equation" r:id="rId6" imgW="177480" imgH="101520" progId="Equation.DSMT4">
                    <p:embed/>
                  </p:oleObj>
                </mc:Choice>
                <mc:Fallback>
                  <p:oleObj name="Equation" r:id="rId6" imgW="177480" imgH="101520" progId="Equation.DSMT4">
                    <p:embed/>
                    <p:pic>
                      <p:nvPicPr>
                        <p:cNvPr id="26" name="Object 25"/>
                        <p:cNvPicPr/>
                        <p:nvPr/>
                      </p:nvPicPr>
                      <p:blipFill>
                        <a:blip r:embed="rId5"/>
                        <a:stretch>
                          <a:fillRect/>
                        </a:stretch>
                      </p:blipFill>
                      <p:spPr>
                        <a:xfrm>
                          <a:off x="1962654" y="4241000"/>
                          <a:ext cx="532440" cy="30456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4093939181"/>
                </p:ext>
              </p:extLst>
            </p:nvPr>
          </p:nvGraphicFramePr>
          <p:xfrm>
            <a:off x="6153086" y="4241000"/>
            <a:ext cx="532440" cy="304560"/>
          </p:xfrm>
          <a:graphic>
            <a:graphicData uri="http://schemas.openxmlformats.org/presentationml/2006/ole">
              <mc:AlternateContent xmlns:mc="http://schemas.openxmlformats.org/markup-compatibility/2006">
                <mc:Choice xmlns:v="urn:schemas-microsoft-com:vml" Requires="v">
                  <p:oleObj name="Equation" r:id="rId7" imgW="177480" imgH="101520" progId="Equation.DSMT4">
                    <p:embed/>
                  </p:oleObj>
                </mc:Choice>
                <mc:Fallback>
                  <p:oleObj name="Equation" r:id="rId7" imgW="177480" imgH="101520" progId="Equation.DSMT4">
                    <p:embed/>
                    <p:pic>
                      <p:nvPicPr>
                        <p:cNvPr id="26" name="Object 25"/>
                        <p:cNvPicPr/>
                        <p:nvPr/>
                      </p:nvPicPr>
                      <p:blipFill>
                        <a:blip r:embed="rId5"/>
                        <a:stretch>
                          <a:fillRect/>
                        </a:stretch>
                      </p:blipFill>
                      <p:spPr>
                        <a:xfrm>
                          <a:off x="6153086" y="4241000"/>
                          <a:ext cx="532440" cy="304560"/>
                        </a:xfrm>
                        <a:prstGeom prst="rect">
                          <a:avLst/>
                        </a:prstGeom>
                      </p:spPr>
                    </p:pic>
                  </p:oleObj>
                </mc:Fallback>
              </mc:AlternateContent>
            </a:graphicData>
          </a:graphic>
        </p:graphicFrame>
        <p:sp>
          <p:nvSpPr>
            <p:cNvPr id="29" name="TextBox 28"/>
            <p:cNvSpPr txBox="1"/>
            <p:nvPr/>
          </p:nvSpPr>
          <p:spPr>
            <a:xfrm>
              <a:off x="4573879" y="4174482"/>
              <a:ext cx="312906" cy="369332"/>
            </a:xfrm>
            <a:prstGeom prst="rect">
              <a:avLst/>
            </a:prstGeom>
            <a:noFill/>
          </p:spPr>
          <p:txBody>
            <a:bodyPr wrap="none" rtlCol="0">
              <a:spAutoFit/>
            </a:bodyPr>
            <a:lstStyle/>
            <a:p>
              <a:r>
                <a:rPr lang="en-US" dirty="0"/>
                <a:t>1</a:t>
              </a:r>
              <a:endParaRPr lang="en-SG" dirty="0"/>
            </a:p>
          </p:txBody>
        </p:sp>
        <p:sp>
          <p:nvSpPr>
            <p:cNvPr id="30" name="TextBox 29"/>
            <p:cNvSpPr txBox="1"/>
            <p:nvPr/>
          </p:nvSpPr>
          <p:spPr>
            <a:xfrm>
              <a:off x="5418366" y="4174482"/>
              <a:ext cx="312906" cy="369332"/>
            </a:xfrm>
            <a:prstGeom prst="rect">
              <a:avLst/>
            </a:prstGeom>
            <a:noFill/>
          </p:spPr>
          <p:txBody>
            <a:bodyPr wrap="none" rtlCol="0">
              <a:spAutoFit/>
            </a:bodyPr>
            <a:lstStyle/>
            <a:p>
              <a:r>
                <a:rPr lang="en-US" dirty="0"/>
                <a:t>2</a:t>
              </a:r>
              <a:endParaRPr lang="en-SG" dirty="0"/>
            </a:p>
          </p:txBody>
        </p:sp>
        <p:sp>
          <p:nvSpPr>
            <p:cNvPr id="31" name="TextBox 30"/>
            <p:cNvSpPr txBox="1"/>
            <p:nvPr/>
          </p:nvSpPr>
          <p:spPr>
            <a:xfrm>
              <a:off x="7107340" y="4174482"/>
              <a:ext cx="351378" cy="369332"/>
            </a:xfrm>
            <a:prstGeom prst="rect">
              <a:avLst/>
            </a:prstGeom>
            <a:noFill/>
          </p:spPr>
          <p:txBody>
            <a:bodyPr wrap="none" rtlCol="0">
              <a:spAutoFit/>
            </a:bodyPr>
            <a:lstStyle/>
            <a:p>
              <a:r>
                <a:rPr lang="en-US" i="1" dirty="0"/>
                <a:t>N</a:t>
              </a:r>
              <a:endParaRPr lang="en-SG" i="1" dirty="0"/>
            </a:p>
          </p:txBody>
        </p:sp>
        <p:sp>
          <p:nvSpPr>
            <p:cNvPr id="32" name="TextBox 31"/>
            <p:cNvSpPr txBox="1"/>
            <p:nvPr/>
          </p:nvSpPr>
          <p:spPr>
            <a:xfrm>
              <a:off x="7801144" y="4174482"/>
              <a:ext cx="614271" cy="369332"/>
            </a:xfrm>
            <a:prstGeom prst="rect">
              <a:avLst/>
            </a:prstGeom>
            <a:noFill/>
          </p:spPr>
          <p:txBody>
            <a:bodyPr wrap="none" rtlCol="0">
              <a:spAutoFit/>
            </a:bodyPr>
            <a:lstStyle/>
            <a:p>
              <a:r>
                <a:rPr lang="en-US" i="1" dirty="0"/>
                <a:t>N+1</a:t>
              </a:r>
              <a:endParaRPr lang="en-SG" i="1" dirty="0"/>
            </a:p>
          </p:txBody>
        </p:sp>
        <p:sp>
          <p:nvSpPr>
            <p:cNvPr id="33" name="TextBox 32"/>
            <p:cNvSpPr txBox="1"/>
            <p:nvPr/>
          </p:nvSpPr>
          <p:spPr>
            <a:xfrm>
              <a:off x="8645634" y="4174482"/>
              <a:ext cx="614271" cy="369332"/>
            </a:xfrm>
            <a:prstGeom prst="rect">
              <a:avLst/>
            </a:prstGeom>
            <a:noFill/>
          </p:spPr>
          <p:txBody>
            <a:bodyPr wrap="none" rtlCol="0">
              <a:spAutoFit/>
            </a:bodyPr>
            <a:lstStyle/>
            <a:p>
              <a:r>
                <a:rPr lang="en-US" i="1" dirty="0"/>
                <a:t>N+2</a:t>
              </a:r>
              <a:endParaRPr lang="en-SG" i="1" dirty="0"/>
            </a:p>
          </p:txBody>
        </p:sp>
        <p:sp>
          <p:nvSpPr>
            <p:cNvPr id="34" name="TextBox 33"/>
            <p:cNvSpPr txBox="1"/>
            <p:nvPr/>
          </p:nvSpPr>
          <p:spPr>
            <a:xfrm>
              <a:off x="3729392" y="4174482"/>
              <a:ext cx="312906" cy="369332"/>
            </a:xfrm>
            <a:prstGeom prst="rect">
              <a:avLst/>
            </a:prstGeom>
            <a:noFill/>
          </p:spPr>
          <p:txBody>
            <a:bodyPr wrap="none" rtlCol="0">
              <a:spAutoFit/>
            </a:bodyPr>
            <a:lstStyle/>
            <a:p>
              <a:r>
                <a:rPr lang="en-US" dirty="0"/>
                <a:t>0</a:t>
              </a:r>
              <a:endParaRPr lang="en-SG" dirty="0"/>
            </a:p>
          </p:txBody>
        </p:sp>
        <p:sp>
          <p:nvSpPr>
            <p:cNvPr id="35" name="TextBox 34"/>
            <p:cNvSpPr txBox="1"/>
            <p:nvPr/>
          </p:nvSpPr>
          <p:spPr>
            <a:xfrm>
              <a:off x="2846433" y="4174482"/>
              <a:ext cx="389850" cy="369332"/>
            </a:xfrm>
            <a:prstGeom prst="rect">
              <a:avLst/>
            </a:prstGeom>
            <a:noFill/>
          </p:spPr>
          <p:txBody>
            <a:bodyPr wrap="none" rtlCol="0">
              <a:spAutoFit/>
            </a:bodyPr>
            <a:lstStyle/>
            <a:p>
              <a:r>
                <a:rPr lang="en-US" dirty="0"/>
                <a:t>-1</a:t>
              </a:r>
              <a:endParaRPr lang="en-SG" dirty="0"/>
            </a:p>
          </p:txBody>
        </p:sp>
        <p:sp>
          <p:nvSpPr>
            <p:cNvPr id="36" name="Right Brace 35"/>
            <p:cNvSpPr/>
            <p:nvPr/>
          </p:nvSpPr>
          <p:spPr>
            <a:xfrm rot="5400000">
              <a:off x="5840225" y="3801191"/>
              <a:ext cx="313674" cy="3129913"/>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39" name="Right Brace 38"/>
            <p:cNvSpPr/>
            <p:nvPr/>
          </p:nvSpPr>
          <p:spPr>
            <a:xfrm rot="5400000">
              <a:off x="8759472" y="4250982"/>
              <a:ext cx="313674" cy="223033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40" name="Right Brace 39"/>
            <p:cNvSpPr/>
            <p:nvPr/>
          </p:nvSpPr>
          <p:spPr>
            <a:xfrm rot="5400000">
              <a:off x="2920982" y="4250982"/>
              <a:ext cx="313674" cy="223033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41" name="TextBox 40"/>
            <p:cNvSpPr txBox="1"/>
            <p:nvPr/>
          </p:nvSpPr>
          <p:spPr>
            <a:xfrm>
              <a:off x="4930103" y="5618587"/>
              <a:ext cx="2133918" cy="369332"/>
            </a:xfrm>
            <a:prstGeom prst="rect">
              <a:avLst/>
            </a:prstGeom>
            <a:noFill/>
          </p:spPr>
          <p:txBody>
            <a:bodyPr wrap="none" rtlCol="0">
              <a:spAutoFit/>
            </a:bodyPr>
            <a:lstStyle/>
            <a:p>
              <a:r>
                <a:rPr lang="en-US" dirty="0"/>
                <a:t>Center (scattering)</a:t>
              </a:r>
              <a:endParaRPr lang="en-SG" dirty="0"/>
            </a:p>
          </p:txBody>
        </p:sp>
        <p:sp>
          <p:nvSpPr>
            <p:cNvPr id="42" name="TextBox 41"/>
            <p:cNvSpPr txBox="1"/>
            <p:nvPr/>
          </p:nvSpPr>
          <p:spPr>
            <a:xfrm>
              <a:off x="8304603" y="5618586"/>
              <a:ext cx="1223412" cy="369332"/>
            </a:xfrm>
            <a:prstGeom prst="rect">
              <a:avLst/>
            </a:prstGeom>
            <a:noFill/>
          </p:spPr>
          <p:txBody>
            <a:bodyPr wrap="none" rtlCol="0">
              <a:spAutoFit/>
            </a:bodyPr>
            <a:lstStyle/>
            <a:p>
              <a:r>
                <a:rPr lang="en-US" dirty="0"/>
                <a:t>Right lead</a:t>
              </a:r>
              <a:endParaRPr lang="en-SG" dirty="0"/>
            </a:p>
          </p:txBody>
        </p:sp>
        <p:sp>
          <p:nvSpPr>
            <p:cNvPr id="43" name="TextBox 42"/>
            <p:cNvSpPr txBox="1"/>
            <p:nvPr/>
          </p:nvSpPr>
          <p:spPr>
            <a:xfrm>
              <a:off x="2543057" y="5618586"/>
              <a:ext cx="1069524" cy="369332"/>
            </a:xfrm>
            <a:prstGeom prst="rect">
              <a:avLst/>
            </a:prstGeom>
            <a:noFill/>
          </p:spPr>
          <p:txBody>
            <a:bodyPr wrap="none" rtlCol="0">
              <a:spAutoFit/>
            </a:bodyPr>
            <a:lstStyle/>
            <a:p>
              <a:r>
                <a:rPr lang="en-US" dirty="0"/>
                <a:t>Left lead</a:t>
              </a:r>
              <a:endParaRPr lang="en-SG" dirty="0"/>
            </a:p>
          </p:txBody>
        </p:sp>
      </p:grpSp>
      <p:sp>
        <p:nvSpPr>
          <p:cNvPr id="45" name="TextBox 44"/>
          <p:cNvSpPr txBox="1"/>
          <p:nvPr/>
        </p:nvSpPr>
        <p:spPr>
          <a:xfrm>
            <a:off x="9301018" y="951340"/>
            <a:ext cx="2342454" cy="1384995"/>
          </a:xfrm>
          <a:prstGeom prst="rect">
            <a:avLst/>
          </a:prstGeom>
          <a:solidFill>
            <a:srgbClr val="FFFF00">
              <a:alpha val="25000"/>
            </a:srgbClr>
          </a:solidFill>
        </p:spPr>
        <p:txBody>
          <a:bodyPr wrap="square" rtlCol="0">
            <a:spAutoFit/>
          </a:bodyPr>
          <a:lstStyle/>
          <a:p>
            <a:pPr>
              <a:lnSpc>
                <a:spcPct val="150000"/>
              </a:lnSpc>
            </a:pPr>
            <a:r>
              <a:rPr lang="en-US" sz="1400" u="sng" dirty="0"/>
              <a:t>Left lead (</a:t>
            </a:r>
            <a:r>
              <a:rPr lang="en-US" sz="1400" i="1" u="sng" dirty="0"/>
              <a:t>n</a:t>
            </a:r>
            <a:r>
              <a:rPr lang="en-US" sz="1400" u="sng" dirty="0"/>
              <a:t> = -</a:t>
            </a:r>
            <a:r>
              <a:rPr lang="en-US" sz="1400" u="sng" dirty="0" err="1"/>
              <a:t>inf</a:t>
            </a:r>
            <a:r>
              <a:rPr lang="en-US" sz="1400" u="sng" dirty="0"/>
              <a:t> to 0)</a:t>
            </a:r>
          </a:p>
          <a:p>
            <a:pPr>
              <a:lnSpc>
                <a:spcPct val="150000"/>
              </a:lnSpc>
            </a:pPr>
            <a:r>
              <a:rPr lang="en-US" sz="1400" b="1" dirty="0"/>
              <a:t>K</a:t>
            </a:r>
            <a:r>
              <a:rPr lang="en-US" sz="1400" i="1" baseline="-25000" dirty="0"/>
              <a:t>n</a:t>
            </a:r>
            <a:r>
              <a:rPr lang="en-US" sz="1400" baseline="-25000" dirty="0"/>
              <a:t>,</a:t>
            </a:r>
            <a:r>
              <a:rPr lang="en-US" sz="1400" i="1" baseline="-25000" dirty="0"/>
              <a:t>n-1</a:t>
            </a:r>
            <a:r>
              <a:rPr lang="en-US" sz="1400" dirty="0"/>
              <a:t> = </a:t>
            </a:r>
            <a:r>
              <a:rPr lang="en-US" sz="1400" dirty="0" err="1"/>
              <a:t>Left_KL</a:t>
            </a:r>
            <a:endParaRPr lang="en-US" sz="1400" dirty="0"/>
          </a:p>
          <a:p>
            <a:pPr>
              <a:lnSpc>
                <a:spcPct val="150000"/>
              </a:lnSpc>
            </a:pPr>
            <a:r>
              <a:rPr lang="en-US" sz="1400" b="1" dirty="0" err="1"/>
              <a:t>K</a:t>
            </a:r>
            <a:r>
              <a:rPr lang="en-US" sz="1400" i="1" baseline="-25000" dirty="0" err="1"/>
              <a:t>n</a:t>
            </a:r>
            <a:r>
              <a:rPr lang="en-US" sz="1400" baseline="-25000" dirty="0" err="1"/>
              <a:t>,</a:t>
            </a:r>
            <a:r>
              <a:rPr lang="en-US" sz="1400" i="1" baseline="-25000" dirty="0" err="1"/>
              <a:t>n</a:t>
            </a:r>
            <a:r>
              <a:rPr lang="en-US" sz="1400" dirty="0"/>
              <a:t> = </a:t>
            </a:r>
            <a:r>
              <a:rPr lang="en-US" sz="1400" dirty="0" err="1"/>
              <a:t>Left_KC</a:t>
            </a:r>
            <a:endParaRPr lang="en-US" sz="1400" dirty="0"/>
          </a:p>
          <a:p>
            <a:pPr>
              <a:lnSpc>
                <a:spcPct val="150000"/>
              </a:lnSpc>
            </a:pPr>
            <a:r>
              <a:rPr lang="en-US" sz="1400" b="1" dirty="0"/>
              <a:t>K</a:t>
            </a:r>
            <a:r>
              <a:rPr lang="en-US" sz="1400" i="1" baseline="-25000" dirty="0"/>
              <a:t>n</a:t>
            </a:r>
            <a:r>
              <a:rPr lang="en-US" sz="1400" baseline="-25000" dirty="0"/>
              <a:t>,</a:t>
            </a:r>
            <a:r>
              <a:rPr lang="en-US" sz="1400" i="1" baseline="-25000" dirty="0"/>
              <a:t>n</a:t>
            </a:r>
            <a:r>
              <a:rPr lang="en-US" sz="1400" baseline="-25000" dirty="0"/>
              <a:t>+1</a:t>
            </a:r>
            <a:r>
              <a:rPr lang="en-US" sz="1400" dirty="0"/>
              <a:t> = </a:t>
            </a:r>
            <a:r>
              <a:rPr lang="en-US" sz="1400" dirty="0" err="1"/>
              <a:t>Left_KR</a:t>
            </a:r>
            <a:endParaRPr lang="en-SG" sz="1400" dirty="0"/>
          </a:p>
        </p:txBody>
      </p:sp>
      <p:sp>
        <p:nvSpPr>
          <p:cNvPr id="46" name="TextBox 45"/>
          <p:cNvSpPr txBox="1"/>
          <p:nvPr/>
        </p:nvSpPr>
        <p:spPr>
          <a:xfrm>
            <a:off x="9301018" y="2352961"/>
            <a:ext cx="2342454" cy="1384995"/>
          </a:xfrm>
          <a:prstGeom prst="rect">
            <a:avLst/>
          </a:prstGeom>
          <a:solidFill>
            <a:srgbClr val="00FFFF">
              <a:alpha val="25000"/>
            </a:srgbClr>
          </a:solidFill>
        </p:spPr>
        <p:txBody>
          <a:bodyPr wrap="square" rtlCol="0">
            <a:spAutoFit/>
          </a:bodyPr>
          <a:lstStyle/>
          <a:p>
            <a:pPr>
              <a:lnSpc>
                <a:spcPct val="150000"/>
              </a:lnSpc>
            </a:pPr>
            <a:r>
              <a:rPr lang="en-US" sz="1400" u="sng" dirty="0"/>
              <a:t>Center (</a:t>
            </a:r>
            <a:r>
              <a:rPr lang="en-US" sz="1400" i="1" u="sng" dirty="0"/>
              <a:t>n</a:t>
            </a:r>
            <a:r>
              <a:rPr lang="en-US" sz="1400" u="sng" dirty="0"/>
              <a:t> = 1 to </a:t>
            </a:r>
            <a:r>
              <a:rPr lang="en-US" sz="1400" i="1" u="sng" dirty="0"/>
              <a:t>N</a:t>
            </a:r>
            <a:r>
              <a:rPr lang="en-US" sz="1400" u="sng" dirty="0"/>
              <a:t>)</a:t>
            </a:r>
          </a:p>
          <a:p>
            <a:pPr>
              <a:lnSpc>
                <a:spcPct val="150000"/>
              </a:lnSpc>
            </a:pPr>
            <a:r>
              <a:rPr lang="en-US" sz="1400" b="1" dirty="0"/>
              <a:t>K</a:t>
            </a:r>
            <a:r>
              <a:rPr lang="en-US" sz="1400" i="1" baseline="-25000" dirty="0"/>
              <a:t>n</a:t>
            </a:r>
            <a:r>
              <a:rPr lang="en-US" sz="1400" baseline="-25000" dirty="0"/>
              <a:t>,</a:t>
            </a:r>
            <a:r>
              <a:rPr lang="en-US" sz="1400" i="1" baseline="-25000" dirty="0"/>
              <a:t>n-1</a:t>
            </a:r>
            <a:r>
              <a:rPr lang="en-US" sz="1400" dirty="0"/>
              <a:t> = </a:t>
            </a:r>
            <a:r>
              <a:rPr lang="en-US" sz="1400" dirty="0" err="1"/>
              <a:t>Center_KL</a:t>
            </a:r>
            <a:r>
              <a:rPr lang="en-US" sz="1400" i="1" dirty="0" err="1"/>
              <a:t>n</a:t>
            </a:r>
            <a:endParaRPr lang="en-US" sz="1400" i="1" dirty="0"/>
          </a:p>
          <a:p>
            <a:pPr>
              <a:lnSpc>
                <a:spcPct val="150000"/>
              </a:lnSpc>
            </a:pPr>
            <a:r>
              <a:rPr lang="en-US" sz="1400" b="1" dirty="0" err="1"/>
              <a:t>K</a:t>
            </a:r>
            <a:r>
              <a:rPr lang="en-US" sz="1400" i="1" baseline="-25000" dirty="0" err="1"/>
              <a:t>n</a:t>
            </a:r>
            <a:r>
              <a:rPr lang="en-US" sz="1400" baseline="-25000" dirty="0" err="1"/>
              <a:t>,</a:t>
            </a:r>
            <a:r>
              <a:rPr lang="en-US" sz="1400" i="1" baseline="-25000" dirty="0" err="1"/>
              <a:t>n</a:t>
            </a:r>
            <a:r>
              <a:rPr lang="en-US" sz="1400" dirty="0"/>
              <a:t> = </a:t>
            </a:r>
            <a:r>
              <a:rPr lang="en-US" sz="1400" dirty="0" err="1"/>
              <a:t>Center_KC</a:t>
            </a:r>
            <a:r>
              <a:rPr lang="en-US" sz="1400" i="1" dirty="0" err="1"/>
              <a:t>n</a:t>
            </a:r>
            <a:endParaRPr lang="en-US" sz="1400" i="1" dirty="0"/>
          </a:p>
          <a:p>
            <a:pPr>
              <a:lnSpc>
                <a:spcPct val="150000"/>
              </a:lnSpc>
            </a:pPr>
            <a:r>
              <a:rPr lang="en-US" sz="1400" b="1" dirty="0"/>
              <a:t>K</a:t>
            </a:r>
            <a:r>
              <a:rPr lang="en-US" sz="1400" i="1" baseline="-25000" dirty="0"/>
              <a:t>n</a:t>
            </a:r>
            <a:r>
              <a:rPr lang="en-US" sz="1400" baseline="-25000" dirty="0"/>
              <a:t>,</a:t>
            </a:r>
            <a:r>
              <a:rPr lang="en-US" sz="1400" i="1" baseline="-25000" dirty="0"/>
              <a:t>n</a:t>
            </a:r>
            <a:r>
              <a:rPr lang="en-US" sz="1400" baseline="-25000" dirty="0"/>
              <a:t>+1</a:t>
            </a:r>
            <a:r>
              <a:rPr lang="en-US" sz="1400" dirty="0"/>
              <a:t> = </a:t>
            </a:r>
            <a:r>
              <a:rPr lang="en-US" sz="1400" dirty="0" err="1"/>
              <a:t>Center_KR</a:t>
            </a:r>
            <a:r>
              <a:rPr lang="en-US" sz="1400" i="1" dirty="0" err="1"/>
              <a:t>n</a:t>
            </a:r>
            <a:endParaRPr lang="en-SG" sz="1400" i="1" dirty="0"/>
          </a:p>
        </p:txBody>
      </p:sp>
      <p:sp>
        <p:nvSpPr>
          <p:cNvPr id="47" name="TextBox 46"/>
          <p:cNvSpPr txBox="1"/>
          <p:nvPr/>
        </p:nvSpPr>
        <p:spPr>
          <a:xfrm>
            <a:off x="9301017" y="3754582"/>
            <a:ext cx="2342455" cy="1384995"/>
          </a:xfrm>
          <a:prstGeom prst="rect">
            <a:avLst/>
          </a:prstGeom>
          <a:solidFill>
            <a:srgbClr val="00FF00">
              <a:alpha val="25000"/>
            </a:srgbClr>
          </a:solidFill>
        </p:spPr>
        <p:txBody>
          <a:bodyPr wrap="square" rtlCol="0">
            <a:spAutoFit/>
          </a:bodyPr>
          <a:lstStyle/>
          <a:p>
            <a:pPr>
              <a:lnSpc>
                <a:spcPct val="150000"/>
              </a:lnSpc>
            </a:pPr>
            <a:r>
              <a:rPr lang="en-US" sz="1400" u="sng" dirty="0"/>
              <a:t>Right lead (</a:t>
            </a:r>
            <a:r>
              <a:rPr lang="en-US" sz="1400" i="1" u="sng" dirty="0"/>
              <a:t>n</a:t>
            </a:r>
            <a:r>
              <a:rPr lang="en-US" sz="1400" u="sng" dirty="0"/>
              <a:t> = </a:t>
            </a:r>
            <a:r>
              <a:rPr lang="en-US" sz="1400" i="1" u="sng" dirty="0"/>
              <a:t>N</a:t>
            </a:r>
            <a:r>
              <a:rPr lang="en-US" sz="1400" u="sng" dirty="0"/>
              <a:t>+1 to </a:t>
            </a:r>
            <a:r>
              <a:rPr lang="en-US" sz="1400" u="sng" dirty="0" err="1"/>
              <a:t>inf</a:t>
            </a:r>
            <a:r>
              <a:rPr lang="en-US" sz="1400" u="sng" dirty="0"/>
              <a:t>)</a:t>
            </a:r>
          </a:p>
          <a:p>
            <a:pPr>
              <a:lnSpc>
                <a:spcPct val="150000"/>
              </a:lnSpc>
            </a:pPr>
            <a:r>
              <a:rPr lang="en-US" sz="1400" b="1" dirty="0"/>
              <a:t>K</a:t>
            </a:r>
            <a:r>
              <a:rPr lang="en-US" sz="1400" i="1" baseline="-25000" dirty="0"/>
              <a:t>n</a:t>
            </a:r>
            <a:r>
              <a:rPr lang="en-US" sz="1400" baseline="-25000" dirty="0"/>
              <a:t>,</a:t>
            </a:r>
            <a:r>
              <a:rPr lang="en-US" sz="1400" i="1" baseline="-25000" dirty="0"/>
              <a:t>n-1</a:t>
            </a:r>
            <a:r>
              <a:rPr lang="en-US" sz="1400" dirty="0"/>
              <a:t> = </a:t>
            </a:r>
            <a:r>
              <a:rPr lang="en-US" sz="1400" dirty="0" err="1"/>
              <a:t>Right_KL</a:t>
            </a:r>
            <a:endParaRPr lang="en-US" sz="1400" dirty="0"/>
          </a:p>
          <a:p>
            <a:pPr>
              <a:lnSpc>
                <a:spcPct val="150000"/>
              </a:lnSpc>
            </a:pPr>
            <a:r>
              <a:rPr lang="en-US" sz="1400" b="1" dirty="0" err="1"/>
              <a:t>K</a:t>
            </a:r>
            <a:r>
              <a:rPr lang="en-US" sz="1400" i="1" baseline="-25000" dirty="0" err="1"/>
              <a:t>n</a:t>
            </a:r>
            <a:r>
              <a:rPr lang="en-US" sz="1400" baseline="-25000" dirty="0" err="1"/>
              <a:t>,</a:t>
            </a:r>
            <a:r>
              <a:rPr lang="en-US" sz="1400" i="1" baseline="-25000" dirty="0" err="1"/>
              <a:t>n</a:t>
            </a:r>
            <a:r>
              <a:rPr lang="en-US" sz="1400" dirty="0"/>
              <a:t> = </a:t>
            </a:r>
            <a:r>
              <a:rPr lang="en-US" sz="1400" dirty="0" err="1"/>
              <a:t>Right_KC</a:t>
            </a:r>
            <a:endParaRPr lang="en-US" sz="1400" dirty="0"/>
          </a:p>
          <a:p>
            <a:pPr>
              <a:lnSpc>
                <a:spcPct val="150000"/>
              </a:lnSpc>
            </a:pPr>
            <a:r>
              <a:rPr lang="en-US" sz="1400" b="1" dirty="0"/>
              <a:t>K</a:t>
            </a:r>
            <a:r>
              <a:rPr lang="en-US" sz="1400" i="1" baseline="-25000" dirty="0"/>
              <a:t>n</a:t>
            </a:r>
            <a:r>
              <a:rPr lang="en-US" sz="1400" baseline="-25000" dirty="0"/>
              <a:t>,</a:t>
            </a:r>
            <a:r>
              <a:rPr lang="en-US" sz="1400" i="1" baseline="-25000" dirty="0"/>
              <a:t>n</a:t>
            </a:r>
            <a:r>
              <a:rPr lang="en-US" sz="1400" baseline="-25000" dirty="0"/>
              <a:t>+1</a:t>
            </a:r>
            <a:r>
              <a:rPr lang="en-US" sz="1400" dirty="0"/>
              <a:t> = </a:t>
            </a:r>
            <a:r>
              <a:rPr lang="en-US" sz="1400" dirty="0" err="1"/>
              <a:t>Right_KR</a:t>
            </a:r>
            <a:endParaRPr lang="en-SG" sz="1400" dirty="0"/>
          </a:p>
        </p:txBody>
      </p:sp>
      <p:sp>
        <p:nvSpPr>
          <p:cNvPr id="50" name="Oval 49"/>
          <p:cNvSpPr/>
          <p:nvPr/>
        </p:nvSpPr>
        <p:spPr>
          <a:xfrm>
            <a:off x="2064742" y="2062022"/>
            <a:ext cx="558385" cy="35016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Oval 50"/>
          <p:cNvSpPr/>
          <p:nvPr/>
        </p:nvSpPr>
        <p:spPr>
          <a:xfrm>
            <a:off x="6198023" y="2907142"/>
            <a:ext cx="702961" cy="35016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9" name="Group 58"/>
          <p:cNvGrpSpPr/>
          <p:nvPr/>
        </p:nvGrpSpPr>
        <p:grpSpPr>
          <a:xfrm>
            <a:off x="9272311" y="5303984"/>
            <a:ext cx="2371162" cy="1384995"/>
            <a:chOff x="9272311" y="4934536"/>
            <a:chExt cx="2371162" cy="1384995"/>
          </a:xfrm>
        </p:grpSpPr>
        <p:sp>
          <p:nvSpPr>
            <p:cNvPr id="48" name="TextBox 47"/>
            <p:cNvSpPr txBox="1"/>
            <p:nvPr/>
          </p:nvSpPr>
          <p:spPr>
            <a:xfrm>
              <a:off x="9272311" y="4934536"/>
              <a:ext cx="2371162" cy="1384995"/>
            </a:xfrm>
            <a:prstGeom prst="rect">
              <a:avLst/>
            </a:prstGeom>
            <a:noFill/>
            <a:ln w="19050">
              <a:solidFill>
                <a:srgbClr val="FF0000"/>
              </a:solidFill>
              <a:prstDash val="sysDash"/>
            </a:ln>
          </p:spPr>
          <p:txBody>
            <a:bodyPr wrap="none" rtlCol="0">
              <a:spAutoFit/>
            </a:bodyPr>
            <a:lstStyle/>
            <a:p>
              <a:pPr>
                <a:lnSpc>
                  <a:spcPct val="150000"/>
                </a:lnSpc>
              </a:pPr>
              <a:r>
                <a:rPr lang="en-US" sz="1400" u="sng" dirty="0"/>
                <a:t>Constraints</a:t>
              </a:r>
            </a:p>
            <a:p>
              <a:pPr>
                <a:lnSpc>
                  <a:spcPct val="150000"/>
                </a:lnSpc>
              </a:pPr>
              <a:r>
                <a:rPr lang="en-US" sz="1400" dirty="0"/>
                <a:t>In general, </a:t>
              </a:r>
              <a:r>
                <a:rPr lang="en-US" sz="1400" b="1" dirty="0"/>
                <a:t>K</a:t>
              </a:r>
              <a:r>
                <a:rPr lang="en-US" sz="1400" i="1" baseline="-25000" dirty="0"/>
                <a:t>n</a:t>
              </a:r>
              <a:r>
                <a:rPr lang="en-US" sz="1400" baseline="-25000" dirty="0"/>
                <a:t>,</a:t>
              </a:r>
              <a:r>
                <a:rPr lang="en-US" sz="1400" i="1" baseline="-25000" dirty="0"/>
                <a:t>n</a:t>
              </a:r>
              <a:r>
                <a:rPr lang="en-US" sz="1400" baseline="-25000" dirty="0"/>
                <a:t>-1</a:t>
              </a:r>
              <a:r>
                <a:rPr lang="en-US" sz="1400" dirty="0"/>
                <a:t> = (</a:t>
              </a:r>
              <a:r>
                <a:rPr lang="en-US" sz="1400" b="1" dirty="0"/>
                <a:t>K</a:t>
              </a:r>
              <a:r>
                <a:rPr lang="en-US" sz="1400" i="1" baseline="-25000" dirty="0"/>
                <a:t>n</a:t>
              </a:r>
              <a:r>
                <a:rPr lang="en-US" sz="1400" baseline="-25000" dirty="0"/>
                <a:t>-1,</a:t>
              </a:r>
              <a:r>
                <a:rPr lang="en-US" sz="1400" i="1" baseline="-25000" dirty="0"/>
                <a:t>n</a:t>
              </a:r>
              <a:r>
                <a:rPr lang="en-US" sz="1400" dirty="0"/>
                <a:t>)</a:t>
              </a:r>
              <a:r>
                <a:rPr lang="en-US" sz="1400" baseline="30000" dirty="0"/>
                <a:t>T</a:t>
              </a:r>
            </a:p>
            <a:p>
              <a:pPr>
                <a:lnSpc>
                  <a:spcPct val="150000"/>
                </a:lnSpc>
              </a:pPr>
              <a:r>
                <a:rPr lang="en-US" sz="1400" dirty="0"/>
                <a:t>-&gt; </a:t>
              </a:r>
              <a:r>
                <a:rPr lang="en-US" sz="1400" b="1" dirty="0"/>
                <a:t>K</a:t>
              </a:r>
              <a:r>
                <a:rPr lang="en-US" sz="1400" baseline="-25000" dirty="0"/>
                <a:t>1,0</a:t>
              </a:r>
              <a:r>
                <a:rPr lang="en-US" sz="1400" dirty="0"/>
                <a:t> = </a:t>
              </a:r>
              <a:r>
                <a:rPr lang="en-US" sz="1400" dirty="0" err="1"/>
                <a:t>Left_KL</a:t>
              </a:r>
              <a:endParaRPr lang="en-US" sz="1400" dirty="0"/>
            </a:p>
            <a:p>
              <a:pPr>
                <a:lnSpc>
                  <a:spcPct val="150000"/>
                </a:lnSpc>
              </a:pPr>
              <a:r>
                <a:rPr lang="en-US" sz="1400" dirty="0"/>
                <a:t>-&gt; </a:t>
              </a:r>
              <a:r>
                <a:rPr lang="en-US" sz="1400" b="1" dirty="0"/>
                <a:t>K</a:t>
              </a:r>
              <a:r>
                <a:rPr lang="en-US" sz="1400" i="1" baseline="-25000" dirty="0"/>
                <a:t>N</a:t>
              </a:r>
              <a:r>
                <a:rPr lang="en-US" sz="1400" baseline="-25000" dirty="0"/>
                <a:t>,</a:t>
              </a:r>
              <a:r>
                <a:rPr lang="en-US" sz="1400" i="1" baseline="-25000" dirty="0"/>
                <a:t>N</a:t>
              </a:r>
              <a:r>
                <a:rPr lang="en-US" sz="1400" baseline="-25000" dirty="0"/>
                <a:t>+1</a:t>
              </a:r>
              <a:r>
                <a:rPr lang="en-US" sz="1400" dirty="0"/>
                <a:t> = </a:t>
              </a:r>
              <a:r>
                <a:rPr lang="en-US" sz="1400" dirty="0" err="1"/>
                <a:t>Right_KR</a:t>
              </a:r>
              <a:endParaRPr lang="en-US" sz="1400" dirty="0"/>
            </a:p>
          </p:txBody>
        </p:sp>
        <p:sp>
          <p:nvSpPr>
            <p:cNvPr id="54" name="Rectangle 53"/>
            <p:cNvSpPr/>
            <p:nvPr/>
          </p:nvSpPr>
          <p:spPr>
            <a:xfrm>
              <a:off x="9506133" y="5663989"/>
              <a:ext cx="409144" cy="256575"/>
            </a:xfrm>
            <a:prstGeom prst="rect">
              <a:avLst/>
            </a:prstGeom>
            <a:solidFill>
              <a:srgbClr val="00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p:cNvSpPr/>
            <p:nvPr/>
          </p:nvSpPr>
          <p:spPr>
            <a:xfrm>
              <a:off x="9521948" y="5991760"/>
              <a:ext cx="530841" cy="256575"/>
            </a:xfrm>
            <a:prstGeom prst="rect">
              <a:avLst/>
            </a:prstGeom>
            <a:solidFill>
              <a:srgbClr val="00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p:cNvSpPr/>
            <p:nvPr/>
          </p:nvSpPr>
          <p:spPr>
            <a:xfrm>
              <a:off x="10050880" y="5663989"/>
              <a:ext cx="691332" cy="256575"/>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p:cNvSpPr/>
            <p:nvPr/>
          </p:nvSpPr>
          <p:spPr>
            <a:xfrm>
              <a:off x="10241019" y="5991760"/>
              <a:ext cx="860492" cy="256575"/>
            </a:xfrm>
            <a:prstGeom prst="rect">
              <a:avLst/>
            </a:prstGeom>
            <a:solidFill>
              <a:srgbClr val="00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62" name="Title 61"/>
          <p:cNvSpPr>
            <a:spLocks noGrp="1"/>
          </p:cNvSpPr>
          <p:nvPr>
            <p:ph type="title"/>
          </p:nvPr>
        </p:nvSpPr>
        <p:spPr/>
        <p:txBody>
          <a:bodyPr/>
          <a:lstStyle/>
          <a:p>
            <a:r>
              <a:rPr lang="en-US" dirty="0"/>
              <a:t>IFC submatrices and principal layer numbering</a:t>
            </a:r>
            <a:endParaRPr lang="en-SG" dirty="0"/>
          </a:p>
        </p:txBody>
      </p:sp>
      <p:sp>
        <p:nvSpPr>
          <p:cNvPr id="63" name="TextBox 62"/>
          <p:cNvSpPr txBox="1"/>
          <p:nvPr/>
        </p:nvSpPr>
        <p:spPr>
          <a:xfrm>
            <a:off x="3420458" y="785709"/>
            <a:ext cx="3018775" cy="369332"/>
          </a:xfrm>
          <a:prstGeom prst="rect">
            <a:avLst/>
          </a:prstGeom>
          <a:noFill/>
        </p:spPr>
        <p:txBody>
          <a:bodyPr wrap="none" rtlCol="0">
            <a:spAutoFit/>
          </a:bodyPr>
          <a:lstStyle/>
          <a:p>
            <a:r>
              <a:rPr lang="en-US" dirty="0"/>
              <a:t>Block-tridiagonal IFC matrix</a:t>
            </a:r>
            <a:endParaRPr lang="en-SG" dirty="0"/>
          </a:p>
        </p:txBody>
      </p:sp>
      <p:sp>
        <p:nvSpPr>
          <p:cNvPr id="2" name="Slide Number Placeholder 1"/>
          <p:cNvSpPr>
            <a:spLocks noGrp="1"/>
          </p:cNvSpPr>
          <p:nvPr>
            <p:ph type="sldNum" sz="quarter" idx="12"/>
          </p:nvPr>
        </p:nvSpPr>
        <p:spPr/>
        <p:txBody>
          <a:bodyPr/>
          <a:lstStyle/>
          <a:p>
            <a:fld id="{ADCD526C-248C-49C7-9B4A-CEC343477AF4}" type="slidenum">
              <a:rPr lang="en-SG" smtClean="0"/>
              <a:t>6</a:t>
            </a:fld>
            <a:endParaRPr lang="en-SG"/>
          </a:p>
        </p:txBody>
      </p:sp>
    </p:spTree>
    <p:extLst>
      <p:ext uri="{BB962C8B-B14F-4D97-AF65-F5344CB8AC3E}">
        <p14:creationId xmlns:p14="http://schemas.microsoft.com/office/powerpoint/2010/main" val="120792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Acoustic sum rule</a:t>
            </a:r>
            <a:endParaRPr lang="en-SG" dirty="0"/>
          </a:p>
        </p:txBody>
      </p:sp>
      <p:sp>
        <p:nvSpPr>
          <p:cNvPr id="3" name="Content Placeholder 2"/>
          <p:cNvSpPr>
            <a:spLocks noGrp="1"/>
          </p:cNvSpPr>
          <p:nvPr>
            <p:ph idx="1"/>
          </p:nvPr>
        </p:nvSpPr>
        <p:spPr/>
        <p:txBody>
          <a:bodyPr/>
          <a:lstStyle/>
          <a:p>
            <a:r>
              <a:rPr lang="en-US" dirty="0"/>
              <a:t>The conservation of linear momentum (or translational invariance) implies that the IFC matrix </a:t>
            </a:r>
            <a:r>
              <a:rPr lang="en-US" b="1" dirty="0"/>
              <a:t>K</a:t>
            </a:r>
            <a:r>
              <a:rPr lang="en-US" dirty="0"/>
              <a:t> must obey the so-called “acoustic sum rule”</a:t>
            </a:r>
          </a:p>
          <a:p>
            <a:endParaRPr lang="en-US" dirty="0"/>
          </a:p>
          <a:p>
            <a:endParaRPr lang="en-US" dirty="0"/>
          </a:p>
          <a:p>
            <a:endParaRPr lang="en-US" dirty="0"/>
          </a:p>
          <a:p>
            <a:r>
              <a:rPr lang="en-US" dirty="0"/>
              <a:t>Acoustic sum rule: if we add up the matrix elements of each row in K, the sum must be zero </a:t>
            </a:r>
          </a:p>
          <a:p>
            <a:r>
              <a:rPr lang="en-US" dirty="0"/>
              <a:t>Hence, the diagonal matrix element is given by</a:t>
            </a:r>
          </a:p>
          <a:p>
            <a:endParaRPr lang="en-US" dirty="0"/>
          </a:p>
          <a:p>
            <a:endParaRPr lang="en-US" dirty="0"/>
          </a:p>
          <a:p>
            <a:r>
              <a:rPr lang="en-US" dirty="0"/>
              <a:t>In the </a:t>
            </a:r>
            <a:r>
              <a:rPr lang="en-US" i="1" dirty="0"/>
              <a:t>n</a:t>
            </a:r>
            <a:r>
              <a:rPr lang="en-US" dirty="0"/>
              <a:t>-</a:t>
            </a:r>
            <a:r>
              <a:rPr lang="en-US" dirty="0" err="1"/>
              <a:t>th</a:t>
            </a:r>
            <a:r>
              <a:rPr lang="en-US" dirty="0"/>
              <a:t> principal layer, each row in the matrix [</a:t>
            </a:r>
            <a:r>
              <a:rPr lang="en-US" b="1" dirty="0"/>
              <a:t>K</a:t>
            </a:r>
            <a:r>
              <a:rPr lang="en-US" i="1" baseline="-25000" dirty="0"/>
              <a:t>n</a:t>
            </a:r>
            <a:r>
              <a:rPr lang="en-US" baseline="-25000" dirty="0"/>
              <a:t>,</a:t>
            </a:r>
            <a:r>
              <a:rPr lang="en-US" i="1" baseline="-25000" dirty="0"/>
              <a:t>n</a:t>
            </a:r>
            <a:r>
              <a:rPr lang="en-US" baseline="-25000" dirty="0"/>
              <a:t>-1</a:t>
            </a:r>
            <a:r>
              <a:rPr lang="en-US" dirty="0"/>
              <a:t> </a:t>
            </a:r>
            <a:r>
              <a:rPr lang="en-US" b="1" dirty="0" err="1"/>
              <a:t>K</a:t>
            </a:r>
            <a:r>
              <a:rPr lang="en-US" i="1" baseline="-25000" dirty="0" err="1"/>
              <a:t>n</a:t>
            </a:r>
            <a:r>
              <a:rPr lang="en-US" baseline="-25000" dirty="0" err="1"/>
              <a:t>,</a:t>
            </a:r>
            <a:r>
              <a:rPr lang="en-US" i="1" baseline="-25000" dirty="0" err="1"/>
              <a:t>n</a:t>
            </a:r>
            <a:r>
              <a:rPr lang="en-US" dirty="0"/>
              <a:t> </a:t>
            </a:r>
            <a:r>
              <a:rPr lang="en-US" b="1" dirty="0"/>
              <a:t>K</a:t>
            </a:r>
            <a:r>
              <a:rPr lang="en-US" i="1" baseline="-25000" dirty="0"/>
              <a:t>n</a:t>
            </a:r>
            <a:r>
              <a:rPr lang="en-US" baseline="-25000" dirty="0"/>
              <a:t>,</a:t>
            </a:r>
            <a:r>
              <a:rPr lang="en-US" i="1" baseline="-25000" dirty="0"/>
              <a:t>n</a:t>
            </a:r>
            <a:r>
              <a:rPr lang="en-US" baseline="-25000" dirty="0"/>
              <a:t>+1</a:t>
            </a:r>
            <a:r>
              <a:rPr lang="en-US" dirty="0"/>
              <a:t>] must sum to zero numerically</a:t>
            </a:r>
          </a:p>
          <a:p>
            <a:r>
              <a:rPr lang="en-US" dirty="0"/>
              <a:t>If the acoustic sum rule is not enforced, the AGF calculation may be messed up especially for low-frequency phonon transmission and reflection</a:t>
            </a:r>
          </a:p>
          <a:p>
            <a:endParaRPr lang="en-US" dirty="0"/>
          </a:p>
          <a:p>
            <a:endParaRPr lang="en-SG" dirty="0"/>
          </a:p>
        </p:txBody>
      </p:sp>
      <p:graphicFrame>
        <p:nvGraphicFramePr>
          <p:cNvPr id="4" name="Object 3"/>
          <p:cNvGraphicFramePr>
            <a:graphicFrameLocks noChangeAspect="1"/>
          </p:cNvGraphicFramePr>
          <p:nvPr>
            <p:extLst>
              <p:ext uri="{D42A27DB-BD31-4B8C-83A1-F6EECF244321}">
                <p14:modId xmlns:p14="http://schemas.microsoft.com/office/powerpoint/2010/main" val="2389121777"/>
              </p:ext>
            </p:extLst>
          </p:nvPr>
        </p:nvGraphicFramePr>
        <p:xfrm>
          <a:off x="5118240" y="1596705"/>
          <a:ext cx="1955520" cy="838080"/>
        </p:xfrm>
        <a:graphic>
          <a:graphicData uri="http://schemas.openxmlformats.org/presentationml/2006/ole">
            <mc:AlternateContent xmlns:mc="http://schemas.openxmlformats.org/markup-compatibility/2006">
              <mc:Choice xmlns:v="urn:schemas-microsoft-com:vml" Requires="v">
                <p:oleObj name="Equation" r:id="rId2" imgW="977760" imgH="419040" progId="Equation.DSMT4">
                  <p:embed/>
                </p:oleObj>
              </mc:Choice>
              <mc:Fallback>
                <p:oleObj name="Equation" r:id="rId2" imgW="977760" imgH="419040" progId="Equation.DSMT4">
                  <p:embed/>
                  <p:pic>
                    <p:nvPicPr>
                      <p:cNvPr id="32" name="Object 31"/>
                      <p:cNvPicPr/>
                      <p:nvPr/>
                    </p:nvPicPr>
                    <p:blipFill>
                      <a:blip r:embed="rId3"/>
                      <a:stretch>
                        <a:fillRect/>
                      </a:stretch>
                    </p:blipFill>
                    <p:spPr>
                      <a:xfrm>
                        <a:off x="5118240" y="1596705"/>
                        <a:ext cx="1955520" cy="83808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13791659"/>
              </p:ext>
            </p:extLst>
          </p:nvPr>
        </p:nvGraphicFramePr>
        <p:xfrm>
          <a:off x="5397360" y="3601969"/>
          <a:ext cx="1676400" cy="711200"/>
        </p:xfrm>
        <a:graphic>
          <a:graphicData uri="http://schemas.openxmlformats.org/presentationml/2006/ole">
            <mc:AlternateContent xmlns:mc="http://schemas.openxmlformats.org/markup-compatibility/2006">
              <mc:Choice xmlns:v="urn:schemas-microsoft-com:vml" Requires="v">
                <p:oleObj name="Equation" r:id="rId4" imgW="838080" imgH="355320" progId="Equation.DSMT4">
                  <p:embed/>
                </p:oleObj>
              </mc:Choice>
              <mc:Fallback>
                <p:oleObj name="Equation" r:id="rId4" imgW="838080" imgH="355320" progId="Equation.DSMT4">
                  <p:embed/>
                  <p:pic>
                    <p:nvPicPr>
                      <p:cNvPr id="4" name="Object 3"/>
                      <p:cNvPicPr/>
                      <p:nvPr/>
                    </p:nvPicPr>
                    <p:blipFill>
                      <a:blip r:embed="rId5"/>
                      <a:stretch>
                        <a:fillRect/>
                      </a:stretch>
                    </p:blipFill>
                    <p:spPr>
                      <a:xfrm>
                        <a:off x="5397360" y="3601969"/>
                        <a:ext cx="1676400" cy="711200"/>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fld id="{ADCD526C-248C-49C7-9B4A-CEC343477AF4}" type="slidenum">
              <a:rPr lang="en-SG" smtClean="0"/>
              <a:t>7</a:t>
            </a:fld>
            <a:endParaRPr lang="en-SG"/>
          </a:p>
        </p:txBody>
      </p:sp>
    </p:spTree>
    <p:extLst>
      <p:ext uri="{BB962C8B-B14F-4D97-AF65-F5344CB8AC3E}">
        <p14:creationId xmlns:p14="http://schemas.microsoft.com/office/powerpoint/2010/main" val="73805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5" name="Group 14">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16" name="Freeform: Shape 15">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431B6AA3-D027-90C3-610C-DC22A57EFF34}"/>
              </a:ext>
            </a:extLst>
          </p:cNvPr>
          <p:cNvSpPr>
            <a:spLocks noGrp="1"/>
          </p:cNvSpPr>
          <p:nvPr>
            <p:ph type="title"/>
          </p:nvPr>
        </p:nvSpPr>
        <p:spPr>
          <a:xfrm>
            <a:off x="3045368" y="2043663"/>
            <a:ext cx="6105194" cy="2031055"/>
          </a:xfrm>
          <a:solidFill>
            <a:srgbClr val="7030A0"/>
          </a:solidFill>
        </p:spPr>
        <p:txBody>
          <a:bodyPr vert="horz" lIns="91440" tIns="45720" rIns="91440" bIns="45720" rtlCol="0" anchor="ctr">
            <a:normAutofit/>
          </a:bodyPr>
          <a:lstStyle/>
          <a:p>
            <a:r>
              <a:rPr lang="en-US" sz="4000" kern="1200" dirty="0">
                <a:solidFill>
                  <a:schemeClr val="bg1"/>
                </a:solidFill>
                <a:latin typeface="+mj-lt"/>
                <a:ea typeface="+mj-ea"/>
                <a:cs typeface="+mj-cs"/>
              </a:rPr>
              <a:t>Input files</a:t>
            </a:r>
          </a:p>
        </p:txBody>
      </p:sp>
      <p:sp>
        <p:nvSpPr>
          <p:cNvPr id="6" name="Text Placeholder 5">
            <a:extLst>
              <a:ext uri="{FF2B5EF4-FFF2-40B4-BE49-F238E27FC236}">
                <a16:creationId xmlns:a16="http://schemas.microsoft.com/office/drawing/2014/main" id="{7803F578-244D-DADA-E075-483B494BDAEA}"/>
              </a:ext>
            </a:extLst>
          </p:cNvPr>
          <p:cNvSpPr>
            <a:spLocks noGrp="1"/>
          </p:cNvSpPr>
          <p:nvPr>
            <p:ph type="body" idx="1"/>
          </p:nvPr>
        </p:nvSpPr>
        <p:spPr>
          <a:xfrm>
            <a:off x="3045368" y="4155103"/>
            <a:ext cx="6105194" cy="682079"/>
          </a:xfrm>
        </p:spPr>
        <p:txBody>
          <a:bodyPr vert="horz" lIns="91440" tIns="45720" rIns="91440" bIns="45720" rtlCol="0">
            <a:normAutofit/>
          </a:bodyPr>
          <a:lstStyle/>
          <a:p>
            <a:pPr algn="ctr"/>
            <a:endParaRPr lang="en-US" sz="2400" kern="1200">
              <a:solidFill>
                <a:schemeClr val="tx2"/>
              </a:solidFill>
              <a:latin typeface="+mn-lt"/>
              <a:ea typeface="+mn-ea"/>
              <a:cs typeface="+mn-cs"/>
            </a:endParaRPr>
          </a:p>
        </p:txBody>
      </p:sp>
      <p:grpSp>
        <p:nvGrpSpPr>
          <p:cNvPr id="21" name="Group 20">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22" name="Freeform: Shape 21">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1362165B-26C6-26E9-0B2D-C7646FC09F4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DCD526C-248C-49C7-9B4A-CEC343477AF4}" type="slidenum">
              <a:rPr lang="en-US" smtClean="0"/>
              <a:pPr>
                <a:spcAft>
                  <a:spcPts val="600"/>
                </a:spcAft>
              </a:pPr>
              <a:t>8</a:t>
            </a:fld>
            <a:endParaRPr lang="en-US"/>
          </a:p>
        </p:txBody>
      </p:sp>
    </p:spTree>
    <p:extLst>
      <p:ext uri="{BB962C8B-B14F-4D97-AF65-F5344CB8AC3E}">
        <p14:creationId xmlns:p14="http://schemas.microsoft.com/office/powerpoint/2010/main" val="183268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D7C33-8275-1418-3540-173260F08A7D}"/>
              </a:ext>
            </a:extLst>
          </p:cNvPr>
          <p:cNvSpPr>
            <a:spLocks noGrp="1"/>
          </p:cNvSpPr>
          <p:nvPr>
            <p:ph type="title"/>
          </p:nvPr>
        </p:nvSpPr>
        <p:spPr>
          <a:solidFill>
            <a:srgbClr val="7030A0"/>
          </a:solidFill>
        </p:spPr>
        <p:txBody>
          <a:bodyPr/>
          <a:lstStyle/>
          <a:p>
            <a:r>
              <a:rPr lang="en-US" dirty="0">
                <a:solidFill>
                  <a:schemeClr val="bg1"/>
                </a:solidFill>
              </a:rPr>
              <a:t>Running the XAGF calculation</a:t>
            </a:r>
            <a:endParaRPr lang="en-SG" dirty="0">
              <a:solidFill>
                <a:schemeClr val="bg1"/>
              </a:solidFill>
            </a:endParaRPr>
          </a:p>
        </p:txBody>
      </p:sp>
      <p:sp>
        <p:nvSpPr>
          <p:cNvPr id="3" name="Slide Number Placeholder 2">
            <a:extLst>
              <a:ext uri="{FF2B5EF4-FFF2-40B4-BE49-F238E27FC236}">
                <a16:creationId xmlns:a16="http://schemas.microsoft.com/office/drawing/2014/main" id="{0BCD4201-47D3-52F3-64C9-D95534F07950}"/>
              </a:ext>
            </a:extLst>
          </p:cNvPr>
          <p:cNvSpPr>
            <a:spLocks noGrp="1"/>
          </p:cNvSpPr>
          <p:nvPr>
            <p:ph type="sldNum" sz="quarter" idx="12"/>
          </p:nvPr>
        </p:nvSpPr>
        <p:spPr/>
        <p:txBody>
          <a:bodyPr/>
          <a:lstStyle/>
          <a:p>
            <a:fld id="{ADCD526C-248C-49C7-9B4A-CEC343477AF4}" type="slidenum">
              <a:rPr lang="en-SG" smtClean="0"/>
              <a:t>9</a:t>
            </a:fld>
            <a:endParaRPr lang="en-SG"/>
          </a:p>
        </p:txBody>
      </p:sp>
      <p:sp>
        <p:nvSpPr>
          <p:cNvPr id="4" name="TextBox 3">
            <a:extLst>
              <a:ext uri="{FF2B5EF4-FFF2-40B4-BE49-F238E27FC236}">
                <a16:creationId xmlns:a16="http://schemas.microsoft.com/office/drawing/2014/main" id="{A904E2F8-B000-C9A0-52F8-5DAA9BCA04FF}"/>
              </a:ext>
            </a:extLst>
          </p:cNvPr>
          <p:cNvSpPr txBox="1"/>
          <p:nvPr/>
        </p:nvSpPr>
        <p:spPr>
          <a:xfrm>
            <a:off x="1257300" y="1276350"/>
            <a:ext cx="10206912" cy="2800767"/>
          </a:xfrm>
          <a:prstGeom prst="rect">
            <a:avLst/>
          </a:prstGeom>
          <a:noFill/>
        </p:spPr>
        <p:txBody>
          <a:bodyPr wrap="square" rtlCol="0">
            <a:spAutoFit/>
          </a:bodyPr>
          <a:lstStyle/>
          <a:p>
            <a:r>
              <a:rPr lang="en-US" sz="1600" dirty="0"/>
              <a:t>In </a:t>
            </a:r>
            <a:r>
              <a:rPr lang="en-US" sz="1600" dirty="0" err="1"/>
              <a:t>Matlab</a:t>
            </a:r>
            <a:r>
              <a:rPr lang="en-US" sz="1600" dirty="0"/>
              <a:t>, run “</a:t>
            </a:r>
            <a:r>
              <a:rPr lang="en-US" sz="1600" dirty="0" err="1"/>
              <a:t>ExtendedAtomisticGreensFunctionTransmission</a:t>
            </a:r>
            <a:r>
              <a:rPr lang="en-US" sz="1600" dirty="0"/>
              <a:t>(‘input_files_</a:t>
            </a:r>
            <a:r>
              <a:rPr lang="en-US" sz="1600" dirty="0" err="1"/>
              <a:t>cnt</a:t>
            </a:r>
            <a:r>
              <a:rPr lang="en-US" sz="1600" dirty="0"/>
              <a:t>’,’</a:t>
            </a:r>
            <a:r>
              <a:rPr lang="en-US" sz="1600" dirty="0" err="1"/>
              <a:t>output_files_cnt</a:t>
            </a:r>
            <a:r>
              <a:rPr lang="en-US" sz="1600" dirty="0"/>
              <a:t>’)”</a:t>
            </a:r>
          </a:p>
          <a:p>
            <a:endParaRPr lang="en-US" sz="1600" dirty="0"/>
          </a:p>
          <a:p>
            <a:r>
              <a:rPr lang="en-US" sz="1600" dirty="0"/>
              <a:t>The first argument “</a:t>
            </a:r>
            <a:r>
              <a:rPr lang="en-US" sz="1600" dirty="0" err="1"/>
              <a:t>input_files_cnt</a:t>
            </a:r>
            <a:r>
              <a:rPr lang="en-US" sz="1600" dirty="0"/>
              <a:t>” is the path to the directory containing the input files for the AGF calculations</a:t>
            </a:r>
          </a:p>
          <a:p>
            <a:endParaRPr lang="en-US" sz="1600" dirty="0"/>
          </a:p>
          <a:p>
            <a:r>
              <a:rPr lang="en-US" sz="1600" dirty="0"/>
              <a:t>The second argument “</a:t>
            </a:r>
            <a:r>
              <a:rPr lang="en-US" sz="1600" dirty="0" err="1"/>
              <a:t>output_files_cnt</a:t>
            </a:r>
            <a:r>
              <a:rPr lang="en-US" sz="1600" dirty="0"/>
              <a:t>” is the path to the directory containing the output files from the AGF calculations</a:t>
            </a:r>
          </a:p>
          <a:p>
            <a:endParaRPr lang="en-US" sz="1600" dirty="0"/>
          </a:p>
          <a:p>
            <a:r>
              <a:rPr lang="en-US" sz="1600" dirty="0"/>
              <a:t>The input files correspond to the CNT intermolecular junction (Example 2) described in Z.-Y. Ong, “Tutorial: Concepts and numerical techniques for modeling individual phonon transmission at interfaces,” </a:t>
            </a:r>
            <a:r>
              <a:rPr lang="en-US" sz="1600" i="1" dirty="0"/>
              <a:t>J. Appl. Phys.</a:t>
            </a:r>
            <a:r>
              <a:rPr lang="en-US" sz="1600" dirty="0"/>
              <a:t> </a:t>
            </a:r>
            <a:r>
              <a:rPr lang="en-US" sz="1600" b="1" dirty="0"/>
              <a:t>124</a:t>
            </a:r>
            <a:r>
              <a:rPr lang="en-US" sz="1600" dirty="0"/>
              <a:t>, 151101 (2018). The left lead and right lead correspond to a pristine (16,0) CNT and (8,0) CNT, respectively. </a:t>
            </a:r>
            <a:endParaRPr lang="en-SG" sz="1600" dirty="0"/>
          </a:p>
        </p:txBody>
      </p:sp>
    </p:spTree>
    <p:extLst>
      <p:ext uri="{BB962C8B-B14F-4D97-AF65-F5344CB8AC3E}">
        <p14:creationId xmlns:p14="http://schemas.microsoft.com/office/powerpoint/2010/main" val="2867249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2048</TotalTime>
  <Words>2221</Words>
  <Application>Microsoft Office PowerPoint</Application>
  <PresentationFormat>Widescreen</PresentationFormat>
  <Paragraphs>272</Paragraphs>
  <Slides>23</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7" baseType="lpstr">
      <vt:lpstr>Arial</vt:lpstr>
      <vt:lpstr>Calibri</vt:lpstr>
      <vt:lpstr>Office Theme</vt:lpstr>
      <vt:lpstr>Equation</vt:lpstr>
      <vt:lpstr>XAGF Code</vt:lpstr>
      <vt:lpstr>Equation of motion for atoms in AGF system</vt:lpstr>
      <vt:lpstr>Partitioning open system into slices/principal layers</vt:lpstr>
      <vt:lpstr>Partitioning open system into slices/principal layers</vt:lpstr>
      <vt:lpstr>Mass submatrices and principal layer numbering</vt:lpstr>
      <vt:lpstr>IFC submatrices and principal layer numbering</vt:lpstr>
      <vt:lpstr>Acoustic sum rule</vt:lpstr>
      <vt:lpstr>Input files</vt:lpstr>
      <vt:lpstr>Running the XAGF calculation</vt:lpstr>
      <vt:lpstr>Input files for AGF calculations</vt:lpstr>
      <vt:lpstr>Input files for AGF calculations</vt:lpstr>
      <vt:lpstr>Input_Frequency.agf</vt:lpstr>
      <vt:lpstr>Scattering_Output_Frequency.agf</vt:lpstr>
      <vt:lpstr>Left_Parameters.agf</vt:lpstr>
      <vt:lpstr>Left_Phonon_Parameters.agf</vt:lpstr>
      <vt:lpstr>PowerPoint Presentation</vt:lpstr>
      <vt:lpstr>Output files</vt:lpstr>
      <vt:lpstr>Output files for AGF calculations</vt:lpstr>
      <vt:lpstr>Output_Transmission.dat</vt:lpstr>
      <vt:lpstr>Output_Left_Transmission.dat</vt:lpstr>
      <vt:lpstr>PowerPoint Presentation</vt:lpstr>
      <vt:lpstr>Output_Channels_1.dat</vt:lpstr>
      <vt:lpstr>Output_Scattering_1.dat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Ong Zhun Yong</dc:creator>
  <cp:lastModifiedBy>Ong Zhun Yong</cp:lastModifiedBy>
  <cp:revision>267</cp:revision>
  <dcterms:created xsi:type="dcterms:W3CDTF">2021-11-15T10:01:37Z</dcterms:created>
  <dcterms:modified xsi:type="dcterms:W3CDTF">2024-10-15T02:47:03Z</dcterms:modified>
</cp:coreProperties>
</file>