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2" r:id="rId7"/>
    <p:sldId id="260" r:id="rId8"/>
    <p:sldId id="263" r:id="rId9"/>
    <p:sldId id="268" r:id="rId10"/>
    <p:sldId id="267" r:id="rId11"/>
    <p:sldId id="266" r:id="rId12"/>
    <p:sldId id="265" r:id="rId13"/>
    <p:sldId id="264" r:id="rId14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8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E0E9BCB-587B-4504-940D-771C600621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E9AF542A-F214-4A36-909B-5E8FDDB5A2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F6E61E12-176C-416B-8635-77EBF9A9D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0E874-5F81-41DC-86FC-E0E09EA27777}" type="datetimeFigureOut">
              <a:rPr lang="sv-SE" smtClean="0"/>
              <a:t>2020-04-10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A4C4BB9D-B81B-4E6F-9D90-E9CE6D94E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EBEFEF76-35A7-495E-8AF8-F1C73D44C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8425-0F80-4F4D-ACBF-82BA00C8768E}" type="slidenum">
              <a:rPr lang="sv-SE" smtClean="0"/>
              <a:t>‹N›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81893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AC3EAA1-1C0D-4A3A-8ADC-C41522B9B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4780A664-8396-416B-8290-DA418D75A6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50A5E45D-1E51-44D2-A6BF-ABBAD793F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0E874-5F81-41DC-86FC-E0E09EA27777}" type="datetimeFigureOut">
              <a:rPr lang="sv-SE" smtClean="0"/>
              <a:t>2020-04-10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E716AC65-4363-4E46-8886-09135A445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97DAFE3-9705-42C8-9A70-E86940A99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8425-0F80-4F4D-ACBF-82BA00C8768E}" type="slidenum">
              <a:rPr lang="sv-SE" smtClean="0"/>
              <a:t>‹N›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61028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20112BCF-654D-4F24-9E24-37CA582FD5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D4D5BCCD-54C3-46FA-899D-412EBE92AE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C3FEF70E-69BF-48E9-9705-4A980155E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0E874-5F81-41DC-86FC-E0E09EA27777}" type="datetimeFigureOut">
              <a:rPr lang="sv-SE" smtClean="0"/>
              <a:t>2020-04-10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68D8CD35-205B-4A29-A3F0-675AAEDBC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0E8033E9-3EAE-4952-AB1C-D1EF21B74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8425-0F80-4F4D-ACBF-82BA00C8768E}" type="slidenum">
              <a:rPr lang="sv-SE" smtClean="0"/>
              <a:t>‹N›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1853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C508C68-453D-421D-B3C2-EAEBBF691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68A0847-42E0-4D44-9845-25D80750E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38A7E306-F539-430C-8497-FE7DF656A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0E874-5F81-41DC-86FC-E0E09EA27777}" type="datetimeFigureOut">
              <a:rPr lang="sv-SE" smtClean="0"/>
              <a:t>2020-04-10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AE56FA2B-ED70-42D3-B174-2C8B91624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1FCFFB09-E0FF-4D29-BD25-9CCC75491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8425-0F80-4F4D-ACBF-82BA00C8768E}" type="slidenum">
              <a:rPr lang="sv-SE" smtClean="0"/>
              <a:t>‹N›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75797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B430945-9085-4FC4-BF7C-6D0F39949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39AA1980-B901-4908-822C-BD2C1A261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A6CFBE9F-1D40-4329-B074-FEF40D136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0E874-5F81-41DC-86FC-E0E09EA27777}" type="datetimeFigureOut">
              <a:rPr lang="sv-SE" smtClean="0"/>
              <a:t>2020-04-10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3875272A-7B95-41FA-906A-EC8D4EB79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08C01815-300B-49D1-A754-6A74F8F0A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8425-0F80-4F4D-ACBF-82BA00C8768E}" type="slidenum">
              <a:rPr lang="sv-SE" smtClean="0"/>
              <a:t>‹N›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22091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08249ED-7223-4721-A810-82329903D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CC7DC5A9-05B7-4A34-8181-F342668BF6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AAC5E4B8-065B-4FDA-8B3D-693E079129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DF1D1181-5503-482A-9518-08FB24225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0E874-5F81-41DC-86FC-E0E09EA27777}" type="datetimeFigureOut">
              <a:rPr lang="sv-SE" smtClean="0"/>
              <a:t>2020-04-10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170D2DFC-84D1-475F-9442-DC019073E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B35B123B-4F1B-486B-B5CA-C030F2C88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8425-0F80-4F4D-ACBF-82BA00C8768E}" type="slidenum">
              <a:rPr lang="sv-SE" smtClean="0"/>
              <a:t>‹N›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87794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DBD9D33-3856-4ED4-89DB-F253D0253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66AFEB46-2CD8-4939-B054-5A249B5F04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AA47C44A-0C71-49C7-9B5C-0166B36346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A07033F7-4778-448D-8383-9ED6B0098E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0A5D4EE6-1234-4DCE-8C54-3842E138DD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2CC8B585-72FE-4B73-8387-F8B25CEA8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0E874-5F81-41DC-86FC-E0E09EA27777}" type="datetimeFigureOut">
              <a:rPr lang="sv-SE" smtClean="0"/>
              <a:t>2020-04-10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4DCCD782-ACDA-4C76-A570-151D75548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5DFED7F8-29C3-4ABF-ADC6-C7907D146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8425-0F80-4F4D-ACBF-82BA00C8768E}" type="slidenum">
              <a:rPr lang="sv-SE" smtClean="0"/>
              <a:t>‹N›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80020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CD0A5E2-5427-42A4-A596-50400682D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CEBDACD2-D21C-468D-A4A0-376263F27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0E874-5F81-41DC-86FC-E0E09EA27777}" type="datetimeFigureOut">
              <a:rPr lang="sv-SE" smtClean="0"/>
              <a:t>2020-04-10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1106D993-466B-4589-838D-6F6677D32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82D2B4CB-8CD9-4EB2-9C4F-53E66D14C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8425-0F80-4F4D-ACBF-82BA00C8768E}" type="slidenum">
              <a:rPr lang="sv-SE" smtClean="0"/>
              <a:t>‹N›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96139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9A8AF195-66FA-4C13-9893-AB958ADBB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0E874-5F81-41DC-86FC-E0E09EA27777}" type="datetimeFigureOut">
              <a:rPr lang="sv-SE" smtClean="0"/>
              <a:t>2020-04-10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B05A530D-06AB-43A4-8F98-65D5DB3A1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2CBBFCB7-6ACD-4EDA-B513-1B2A90C6B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8425-0F80-4F4D-ACBF-82BA00C8768E}" type="slidenum">
              <a:rPr lang="sv-SE" smtClean="0"/>
              <a:t>‹N›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01399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EB345CD-20A0-4182-A3BF-A63971AD0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13A7F066-BB70-46C5-81AB-C61F28A29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53EF57AB-79D0-4739-9547-321A4D6C50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B3E7C944-26E0-47FA-8B51-EC2F973C1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0E874-5F81-41DC-86FC-E0E09EA27777}" type="datetimeFigureOut">
              <a:rPr lang="sv-SE" smtClean="0"/>
              <a:t>2020-04-10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5ADE943F-342D-49B6-B88C-587FC3494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89703756-E28A-4BD1-A07F-3909A8490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8425-0F80-4F4D-ACBF-82BA00C8768E}" type="slidenum">
              <a:rPr lang="sv-SE" smtClean="0"/>
              <a:t>‹N›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7208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59EF310-8CA6-475E-BF76-0AA21DEEC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D338715C-65D5-4173-8840-53E73C24B2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28DEDF13-B3B8-4EE0-9EA7-8F3CD7A1C3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6932E114-635E-4791-BD4F-F54349A0D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0E874-5F81-41DC-86FC-E0E09EA27777}" type="datetimeFigureOut">
              <a:rPr lang="sv-SE" smtClean="0"/>
              <a:t>2020-04-10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063B3A46-8AA4-466F-9023-0176269FF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9B0ABFB7-7FF0-4850-865D-E969657FA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8425-0F80-4F4D-ACBF-82BA00C8768E}" type="slidenum">
              <a:rPr lang="sv-SE" smtClean="0"/>
              <a:t>‹N›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0131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18CE8651-FCAE-47DA-ABB4-DDD132BBD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A4EFD297-7699-45FA-95BD-E13A2D781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0C818416-4F11-40C5-A758-D9127EBDEF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80E874-5F81-41DC-86FC-E0E09EA27777}" type="datetimeFigureOut">
              <a:rPr lang="sv-SE" smtClean="0"/>
              <a:t>2020-04-10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E9B2B5D7-B185-4418-B487-93D4B13AEC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E6484E51-0B2E-490F-8875-E25E40F1DF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C8425-0F80-4F4D-ACBF-82BA00C8768E}" type="slidenum">
              <a:rPr lang="sv-SE" smtClean="0"/>
              <a:t>‹N›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37132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26FFFE6-8A1F-45CB-A4E0-7F5246DBD0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Data-</a:t>
            </a:r>
            <a:r>
              <a:rPr lang="sv-SE" dirty="0" err="1"/>
              <a:t>analysis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Al-</a:t>
            </a:r>
            <a:r>
              <a:rPr lang="sv-SE" dirty="0" err="1"/>
              <a:t>reference</a:t>
            </a:r>
            <a:r>
              <a:rPr lang="sv-SE" dirty="0"/>
              <a:t> </a:t>
            </a:r>
            <a:r>
              <a:rPr lang="sv-SE" dirty="0" err="1"/>
              <a:t>samples</a:t>
            </a:r>
            <a:endParaRPr lang="sv-SE" dirty="0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F9CF6A62-3229-4452-B035-6A01ACC4EC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/>
              <a:t>From </a:t>
            </a:r>
            <a:r>
              <a:rPr lang="sv-SE" dirty="0" err="1"/>
              <a:t>SilverLIBS</a:t>
            </a:r>
            <a:r>
              <a:rPr lang="sv-SE" dirty="0"/>
              <a:t> </a:t>
            </a:r>
          </a:p>
          <a:p>
            <a:r>
              <a:rPr lang="sv-SE" dirty="0"/>
              <a:t>(</a:t>
            </a:r>
            <a:r>
              <a:rPr lang="sv-SE" dirty="0" err="1"/>
              <a:t>prototype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Litron</a:t>
            </a:r>
            <a:r>
              <a:rPr lang="sv-SE" dirty="0"/>
              <a:t>-laser and IBSEN </a:t>
            </a:r>
            <a:r>
              <a:rPr lang="sv-SE" dirty="0" err="1"/>
              <a:t>spectrometer</a:t>
            </a:r>
            <a:r>
              <a:rPr lang="sv-S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10033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4A94331-62B9-4BB7-BDD1-F5E4A667D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Zn</a:t>
            </a:r>
            <a:r>
              <a:rPr lang="sv-SE" dirty="0"/>
              <a:t> 334,50 / Al 308,24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5F869261-3F85-4FE7-96F2-821C90C61FA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sv-SE" dirty="0" err="1"/>
              <a:t>Reference</a:t>
            </a:r>
            <a:r>
              <a:rPr lang="sv-SE" dirty="0"/>
              <a:t> </a:t>
            </a:r>
            <a:r>
              <a:rPr lang="sv-SE" dirty="0" err="1"/>
              <a:t>intensity</a:t>
            </a:r>
            <a:r>
              <a:rPr lang="sv-SE" dirty="0"/>
              <a:t>: &gt;1000 </a:t>
            </a:r>
            <a:r>
              <a:rPr lang="sv-SE" dirty="0" err="1"/>
              <a:t>cts</a:t>
            </a:r>
            <a:endParaRPr lang="sv-SE" dirty="0"/>
          </a:p>
          <a:p>
            <a:endParaRPr lang="sv-SE" dirty="0"/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0307F8CF-E337-4314-AB39-AECC06AD035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sv-SE" dirty="0" err="1"/>
              <a:t>Reference</a:t>
            </a:r>
            <a:r>
              <a:rPr lang="sv-SE" dirty="0"/>
              <a:t> </a:t>
            </a:r>
            <a:r>
              <a:rPr lang="sv-SE" dirty="0" err="1"/>
              <a:t>intensity</a:t>
            </a:r>
            <a:r>
              <a:rPr lang="sv-SE" dirty="0"/>
              <a:t>: &gt;5000 </a:t>
            </a:r>
            <a:r>
              <a:rPr lang="sv-SE" dirty="0" err="1"/>
              <a:t>cts</a:t>
            </a:r>
            <a:endParaRPr lang="sv-SE" dirty="0"/>
          </a:p>
          <a:p>
            <a:endParaRPr lang="sv-SE" dirty="0"/>
          </a:p>
        </p:txBody>
      </p:sp>
      <p:pic>
        <p:nvPicPr>
          <p:cNvPr id="6" name="Bildobjekt 5" descr="En bild som visar text, karta&#10;&#10;Automatiskt genererad beskrivning">
            <a:extLst>
              <a:ext uri="{FF2B5EF4-FFF2-40B4-BE49-F238E27FC236}">
                <a16:creationId xmlns:a16="http://schemas.microsoft.com/office/drawing/2014/main" id="{11B2210B-BF31-41CD-8307-345DECBDE6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63" y="2210836"/>
            <a:ext cx="5181600" cy="4404360"/>
          </a:xfrm>
          <a:prstGeom prst="rect">
            <a:avLst/>
          </a:prstGeom>
        </p:spPr>
      </p:pic>
      <p:pic>
        <p:nvPicPr>
          <p:cNvPr id="8" name="Bildobjekt 7" descr="En bild som visar text, karta&#10;&#10;Automatiskt genererad beskrivning">
            <a:extLst>
              <a:ext uri="{FF2B5EF4-FFF2-40B4-BE49-F238E27FC236}">
                <a16:creationId xmlns:a16="http://schemas.microsoft.com/office/drawing/2014/main" id="{0513E673-C0C5-4F45-A3CB-92EB43DCC8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2207714"/>
            <a:ext cx="5505091" cy="4460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454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4A94331-62B9-4BB7-BDD1-F5E4A667D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Mn</a:t>
            </a:r>
            <a:r>
              <a:rPr lang="sv-SE" dirty="0"/>
              <a:t> 403,10 / Al 308,24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5F869261-3F85-4FE7-96F2-821C90C61FA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sv-SE" dirty="0" err="1"/>
              <a:t>Reference</a:t>
            </a:r>
            <a:r>
              <a:rPr lang="sv-SE" dirty="0"/>
              <a:t> </a:t>
            </a:r>
            <a:r>
              <a:rPr lang="sv-SE" dirty="0" err="1"/>
              <a:t>intensity</a:t>
            </a:r>
            <a:r>
              <a:rPr lang="sv-SE" dirty="0"/>
              <a:t>: &gt;1000 </a:t>
            </a:r>
            <a:r>
              <a:rPr lang="sv-SE" dirty="0" err="1"/>
              <a:t>cts</a:t>
            </a:r>
            <a:endParaRPr lang="sv-SE" dirty="0"/>
          </a:p>
          <a:p>
            <a:endParaRPr lang="sv-SE" dirty="0"/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0307F8CF-E337-4314-AB39-AECC06AD035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sv-SE" dirty="0" err="1"/>
              <a:t>Reference</a:t>
            </a:r>
            <a:r>
              <a:rPr lang="sv-SE" dirty="0"/>
              <a:t> </a:t>
            </a:r>
            <a:r>
              <a:rPr lang="sv-SE" dirty="0" err="1"/>
              <a:t>intensity</a:t>
            </a:r>
            <a:r>
              <a:rPr lang="sv-SE" dirty="0"/>
              <a:t>: &gt;5000 </a:t>
            </a:r>
            <a:r>
              <a:rPr lang="sv-SE" dirty="0" err="1"/>
              <a:t>cts</a:t>
            </a:r>
            <a:endParaRPr lang="sv-SE" dirty="0"/>
          </a:p>
          <a:p>
            <a:endParaRPr lang="sv-SE" dirty="0"/>
          </a:p>
        </p:txBody>
      </p:sp>
      <p:pic>
        <p:nvPicPr>
          <p:cNvPr id="6" name="Bildobjekt 5" descr="En bild som visar karta, text&#10;&#10;Automatiskt genererad beskrivning">
            <a:extLst>
              <a:ext uri="{FF2B5EF4-FFF2-40B4-BE49-F238E27FC236}">
                <a16:creationId xmlns:a16="http://schemas.microsoft.com/office/drawing/2014/main" id="{723FADF6-F631-4205-B37F-C9A89E4F3E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483" y="2415395"/>
            <a:ext cx="4797034" cy="4077479"/>
          </a:xfrm>
          <a:prstGeom prst="rect">
            <a:avLst/>
          </a:prstGeom>
        </p:spPr>
      </p:pic>
      <p:pic>
        <p:nvPicPr>
          <p:cNvPr id="8" name="Bildobjekt 7" descr="En bild som visar text, karta&#10;&#10;Automatiskt genererad beskrivning">
            <a:extLst>
              <a:ext uri="{FF2B5EF4-FFF2-40B4-BE49-F238E27FC236}">
                <a16:creationId xmlns:a16="http://schemas.microsoft.com/office/drawing/2014/main" id="{DA88AF42-0FC4-4978-80A5-71B7DA8EED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7154" y="2415396"/>
            <a:ext cx="5032775" cy="407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019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4A94331-62B9-4BB7-BDD1-F5E4A667D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Fe 357,0 / Al 308,24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5F869261-3F85-4FE7-96F2-821C90C61FA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sv-SE" dirty="0" err="1"/>
              <a:t>Reference</a:t>
            </a:r>
            <a:r>
              <a:rPr lang="sv-SE" dirty="0"/>
              <a:t> </a:t>
            </a:r>
            <a:r>
              <a:rPr lang="sv-SE" dirty="0" err="1"/>
              <a:t>intensity</a:t>
            </a:r>
            <a:r>
              <a:rPr lang="sv-SE" dirty="0"/>
              <a:t>: &gt;1000 </a:t>
            </a:r>
            <a:r>
              <a:rPr lang="sv-SE" dirty="0" err="1"/>
              <a:t>cts</a:t>
            </a:r>
            <a:endParaRPr lang="sv-SE" dirty="0"/>
          </a:p>
          <a:p>
            <a:endParaRPr lang="sv-SE" dirty="0"/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0307F8CF-E337-4314-AB39-AECC06AD035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sv-SE" dirty="0" err="1"/>
              <a:t>Reference</a:t>
            </a:r>
            <a:r>
              <a:rPr lang="sv-SE" dirty="0"/>
              <a:t> </a:t>
            </a:r>
            <a:r>
              <a:rPr lang="sv-SE" dirty="0" err="1"/>
              <a:t>intensity</a:t>
            </a:r>
            <a:r>
              <a:rPr lang="sv-SE" dirty="0"/>
              <a:t>: &gt;5000 </a:t>
            </a:r>
            <a:r>
              <a:rPr lang="sv-SE" dirty="0" err="1"/>
              <a:t>cts</a:t>
            </a:r>
            <a:endParaRPr lang="sv-SE" dirty="0"/>
          </a:p>
          <a:p>
            <a:endParaRPr lang="sv-SE" dirty="0"/>
          </a:p>
        </p:txBody>
      </p:sp>
      <p:pic>
        <p:nvPicPr>
          <p:cNvPr id="6" name="Bildobjekt 5" descr="En bild som visar karta, text&#10;&#10;Automatiskt genererad beskrivning">
            <a:extLst>
              <a:ext uri="{FF2B5EF4-FFF2-40B4-BE49-F238E27FC236}">
                <a16:creationId xmlns:a16="http://schemas.microsoft.com/office/drawing/2014/main" id="{7A0118F9-F305-43CE-AAB5-A0A10CD033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740" y="2441726"/>
            <a:ext cx="5070520" cy="4309942"/>
          </a:xfrm>
          <a:prstGeom prst="rect">
            <a:avLst/>
          </a:prstGeom>
        </p:spPr>
      </p:pic>
      <p:pic>
        <p:nvPicPr>
          <p:cNvPr id="10" name="Bildobjekt 9" descr="En bild som visar karta&#10;&#10;Automatiskt genererad beskrivning">
            <a:extLst>
              <a:ext uri="{FF2B5EF4-FFF2-40B4-BE49-F238E27FC236}">
                <a16:creationId xmlns:a16="http://schemas.microsoft.com/office/drawing/2014/main" id="{95F2C70E-F4B4-4AAC-BD38-5D848C8981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599" y="2441726"/>
            <a:ext cx="5319700" cy="4309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83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4A94331-62B9-4BB7-BDD1-F5E4A667D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Cu 324,73 / Al 308,24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5F869261-3F85-4FE7-96F2-821C90C61FA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sv-SE" dirty="0" err="1"/>
              <a:t>Reference</a:t>
            </a:r>
            <a:r>
              <a:rPr lang="sv-SE" dirty="0"/>
              <a:t> </a:t>
            </a:r>
            <a:r>
              <a:rPr lang="sv-SE" dirty="0" err="1"/>
              <a:t>intensity</a:t>
            </a:r>
            <a:r>
              <a:rPr lang="sv-SE" dirty="0"/>
              <a:t>: &gt;1000 </a:t>
            </a:r>
            <a:r>
              <a:rPr lang="sv-SE" dirty="0" err="1"/>
              <a:t>cts</a:t>
            </a:r>
            <a:endParaRPr lang="sv-SE" dirty="0"/>
          </a:p>
          <a:p>
            <a:endParaRPr lang="sv-SE" dirty="0"/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0307F8CF-E337-4314-AB39-AECC06AD035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sv-SE" dirty="0" err="1"/>
              <a:t>Reference</a:t>
            </a:r>
            <a:r>
              <a:rPr lang="sv-SE" dirty="0"/>
              <a:t> </a:t>
            </a:r>
            <a:r>
              <a:rPr lang="sv-SE" dirty="0" err="1"/>
              <a:t>intensity</a:t>
            </a:r>
            <a:r>
              <a:rPr lang="sv-SE" dirty="0"/>
              <a:t>: &gt;5000 </a:t>
            </a:r>
            <a:r>
              <a:rPr lang="sv-SE" dirty="0" err="1"/>
              <a:t>cts</a:t>
            </a:r>
            <a:endParaRPr lang="sv-SE" dirty="0"/>
          </a:p>
        </p:txBody>
      </p:sp>
      <p:pic>
        <p:nvPicPr>
          <p:cNvPr id="6" name="Bildobjekt 5" descr="En bild som visar karta, text&#10;&#10;Automatiskt genererad beskrivning">
            <a:extLst>
              <a:ext uri="{FF2B5EF4-FFF2-40B4-BE49-F238E27FC236}">
                <a16:creationId xmlns:a16="http://schemas.microsoft.com/office/drawing/2014/main" id="{A067E82F-3679-4EE1-B646-1FF9C6C3AA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313737"/>
            <a:ext cx="4982599" cy="4235209"/>
          </a:xfrm>
          <a:prstGeom prst="rect">
            <a:avLst/>
          </a:prstGeom>
        </p:spPr>
      </p:pic>
      <p:pic>
        <p:nvPicPr>
          <p:cNvPr id="8" name="Bildobjekt 7" descr="En bild som visar text, karta&#10;&#10;Automatiskt genererad beskrivning">
            <a:extLst>
              <a:ext uri="{FF2B5EF4-FFF2-40B4-BE49-F238E27FC236}">
                <a16:creationId xmlns:a16="http://schemas.microsoft.com/office/drawing/2014/main" id="{FFBB57F2-38E2-4C85-B750-98F0337C40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2313737"/>
            <a:ext cx="5227459" cy="4235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882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455E526-3BF8-4D43-85ED-284519E8F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Samples</a:t>
            </a:r>
            <a:r>
              <a:rPr lang="sv-SE" dirty="0"/>
              <a:t> </a:t>
            </a:r>
          </a:p>
        </p:txBody>
      </p:sp>
      <p:sp>
        <p:nvSpPr>
          <p:cNvPr id="13" name="Platshållare för innehåll 12">
            <a:extLst>
              <a:ext uri="{FF2B5EF4-FFF2-40B4-BE49-F238E27FC236}">
                <a16:creationId xmlns:a16="http://schemas.microsoft.com/office/drawing/2014/main" id="{D3DF3AFC-BB71-40CC-AD9D-7370F660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8853"/>
            <a:ext cx="10626306" cy="4788110"/>
          </a:xfrm>
        </p:spPr>
        <p:txBody>
          <a:bodyPr/>
          <a:lstStyle/>
          <a:p>
            <a:r>
              <a:rPr lang="sv-SE" dirty="0"/>
              <a:t>Elements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interest</a:t>
            </a:r>
            <a:r>
              <a:rPr lang="sv-SE" dirty="0"/>
              <a:t>:</a:t>
            </a:r>
          </a:p>
          <a:p>
            <a:pPr marL="457200" lvl="1" indent="0">
              <a:buNone/>
            </a:pPr>
            <a:r>
              <a:rPr lang="sv-SE" dirty="0"/>
              <a:t>Si, Fe, Mg, </a:t>
            </a:r>
            <a:r>
              <a:rPr lang="sv-SE" dirty="0" err="1"/>
              <a:t>Zn</a:t>
            </a:r>
            <a:r>
              <a:rPr lang="sv-SE" dirty="0"/>
              <a:t>, Cu, </a:t>
            </a:r>
            <a:r>
              <a:rPr lang="sv-SE" dirty="0" err="1"/>
              <a:t>Mn</a:t>
            </a:r>
            <a:endParaRPr lang="sv-SE" dirty="0"/>
          </a:p>
          <a:p>
            <a:pPr marL="457200" lvl="1" indent="0">
              <a:buNone/>
            </a:pPr>
            <a:endParaRPr lang="sv-SE" dirty="0"/>
          </a:p>
          <a:p>
            <a:r>
              <a:rPr lang="sv-SE" dirty="0"/>
              <a:t>Ref. element:</a:t>
            </a:r>
          </a:p>
          <a:p>
            <a:pPr marL="457200" lvl="1" indent="0">
              <a:buNone/>
            </a:pPr>
            <a:r>
              <a:rPr lang="sv-SE" dirty="0"/>
              <a:t>Al</a:t>
            </a:r>
          </a:p>
        </p:txBody>
      </p:sp>
    </p:spTree>
    <p:extLst>
      <p:ext uri="{BB962C8B-B14F-4D97-AF65-F5344CB8AC3E}">
        <p14:creationId xmlns:p14="http://schemas.microsoft.com/office/powerpoint/2010/main" val="299189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F937FE9-4376-48A3-885D-F45E5BE79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Samples</a:t>
            </a:r>
            <a:endParaRPr lang="sv-SE" dirty="0"/>
          </a:p>
        </p:txBody>
      </p:sp>
      <p:pic>
        <p:nvPicPr>
          <p:cNvPr id="4" name="Platshållare för innehåll 3">
            <a:extLst>
              <a:ext uri="{FF2B5EF4-FFF2-40B4-BE49-F238E27FC236}">
                <a16:creationId xmlns:a16="http://schemas.microsoft.com/office/drawing/2014/main" id="{B757F230-3640-485A-9AF9-C22E282621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3463" y="1311215"/>
            <a:ext cx="7930337" cy="5038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399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FEF75A8-FAAE-4403-BF25-F54F662A2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Steps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0819BA3-5D0F-487A-94BC-A1258E40C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Identify</a:t>
            </a:r>
            <a:r>
              <a:rPr lang="sv-SE" dirty="0"/>
              <a:t> </a:t>
            </a:r>
            <a:r>
              <a:rPr lang="sv-SE" dirty="0" err="1"/>
              <a:t>peaks</a:t>
            </a:r>
            <a:endParaRPr lang="sv-SE" dirty="0"/>
          </a:p>
          <a:p>
            <a:pPr lvl="1"/>
            <a:r>
              <a:rPr lang="sv-SE" dirty="0" err="1"/>
              <a:t>Since</a:t>
            </a:r>
            <a:r>
              <a:rPr lang="sv-SE" dirty="0"/>
              <a:t>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used</a:t>
            </a:r>
            <a:r>
              <a:rPr lang="sv-SE" dirty="0"/>
              <a:t> </a:t>
            </a:r>
            <a:r>
              <a:rPr lang="en-US" dirty="0"/>
              <a:t>gated spectrometer ionic lines are not expected</a:t>
            </a:r>
            <a:endParaRPr lang="sv-SE" dirty="0"/>
          </a:p>
          <a:p>
            <a:r>
              <a:rPr lang="sv-SE" dirty="0"/>
              <a:t>Sort </a:t>
            </a:r>
            <a:r>
              <a:rPr lang="sv-SE" dirty="0" err="1"/>
              <a:t>spectra</a:t>
            </a:r>
            <a:r>
              <a:rPr lang="sv-SE" dirty="0"/>
              <a:t> to </a:t>
            </a:r>
            <a:r>
              <a:rPr lang="sv-SE" dirty="0" err="1"/>
              <a:t>use</a:t>
            </a:r>
            <a:endParaRPr lang="sv-SE" dirty="0"/>
          </a:p>
          <a:p>
            <a:pPr lvl="1"/>
            <a:r>
              <a:rPr lang="sv-SE" dirty="0"/>
              <a:t>Sort on Al-</a:t>
            </a:r>
            <a:r>
              <a:rPr lang="sv-SE" dirty="0" err="1"/>
              <a:t>peak</a:t>
            </a:r>
            <a:r>
              <a:rPr lang="sv-SE" dirty="0"/>
              <a:t>: 308,24</a:t>
            </a:r>
          </a:p>
          <a:p>
            <a:pPr lvl="1"/>
            <a:r>
              <a:rPr lang="sv-SE" dirty="0"/>
              <a:t>Offset (</a:t>
            </a:r>
            <a:r>
              <a:rPr lang="sv-SE" dirty="0" err="1"/>
              <a:t>zero-level</a:t>
            </a:r>
            <a:r>
              <a:rPr lang="sv-SE" dirty="0"/>
              <a:t>): 100</a:t>
            </a:r>
          </a:p>
          <a:p>
            <a:pPr lvl="1"/>
            <a:r>
              <a:rPr lang="sv-SE" dirty="0" err="1"/>
              <a:t>Remove</a:t>
            </a:r>
            <a:r>
              <a:rPr lang="sv-SE" dirty="0"/>
              <a:t> </a:t>
            </a:r>
            <a:r>
              <a:rPr lang="sv-SE" dirty="0" err="1"/>
              <a:t>baseline</a:t>
            </a:r>
            <a:r>
              <a:rPr lang="sv-SE" dirty="0"/>
              <a:t> and</a:t>
            </a:r>
          </a:p>
          <a:p>
            <a:pPr lvl="1"/>
            <a:r>
              <a:rPr lang="sv-SE" dirty="0" err="1"/>
              <a:t>Calibration</a:t>
            </a:r>
            <a:r>
              <a:rPr lang="sv-SE" dirty="0"/>
              <a:t> </a:t>
            </a:r>
            <a:r>
              <a:rPr lang="sv-SE" dirty="0" err="1"/>
              <a:t>curves</a:t>
            </a:r>
            <a:r>
              <a:rPr lang="sv-SE" dirty="0"/>
              <a:t>:</a:t>
            </a:r>
          </a:p>
          <a:p>
            <a:pPr marL="1371600" lvl="2" indent="-457200">
              <a:buFont typeface="+mj-lt"/>
              <a:buAutoNum type="arabicPeriod"/>
            </a:pPr>
            <a:r>
              <a:rPr lang="sv-SE" dirty="0"/>
              <a:t>Minimum </a:t>
            </a:r>
            <a:r>
              <a:rPr lang="sv-SE" dirty="0" err="1"/>
              <a:t>intensity</a:t>
            </a:r>
            <a:r>
              <a:rPr lang="sv-SE" dirty="0"/>
              <a:t> 1000 (and </a:t>
            </a:r>
            <a:r>
              <a:rPr lang="sv-SE" dirty="0" err="1"/>
              <a:t>saturation</a:t>
            </a:r>
            <a:r>
              <a:rPr lang="sv-SE" dirty="0"/>
              <a:t> 60000)</a:t>
            </a:r>
          </a:p>
          <a:p>
            <a:pPr marL="1371600" lvl="2" indent="-457200">
              <a:buFont typeface="+mj-lt"/>
              <a:buAutoNum type="arabicPeriod"/>
            </a:pPr>
            <a:r>
              <a:rPr lang="sv-SE" dirty="0" err="1"/>
              <a:t>Minumim</a:t>
            </a:r>
            <a:r>
              <a:rPr lang="sv-SE" dirty="0"/>
              <a:t> </a:t>
            </a:r>
            <a:r>
              <a:rPr lang="sv-SE" dirty="0" err="1"/>
              <a:t>intensity</a:t>
            </a:r>
            <a:r>
              <a:rPr lang="sv-SE" dirty="0"/>
              <a:t> 5000 (and </a:t>
            </a:r>
            <a:r>
              <a:rPr lang="sv-SE" dirty="0" err="1"/>
              <a:t>saturation</a:t>
            </a:r>
            <a:r>
              <a:rPr lang="sv-SE" dirty="0"/>
              <a:t> 60000)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144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2433FE8-5F6C-4581-9143-D7FECEA19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Chosen </a:t>
            </a:r>
            <a:r>
              <a:rPr lang="sv-SE" dirty="0" err="1"/>
              <a:t>peaks</a:t>
            </a:r>
            <a:r>
              <a:rPr lang="sv-SE" dirty="0"/>
              <a:t> </a:t>
            </a:r>
            <a:br>
              <a:rPr lang="sv-SE" dirty="0"/>
            </a:br>
            <a:r>
              <a:rPr lang="sv-SE" sz="1800" dirty="0"/>
              <a:t>(chosen=1, </a:t>
            </a:r>
            <a:r>
              <a:rPr lang="sv-SE" sz="1800" dirty="0" err="1"/>
              <a:t>possible</a:t>
            </a:r>
            <a:r>
              <a:rPr lang="sv-SE" sz="1800" dirty="0"/>
              <a:t> </a:t>
            </a:r>
            <a:r>
              <a:rPr lang="sv-SE" sz="1800" dirty="0" err="1"/>
              <a:t>other</a:t>
            </a:r>
            <a:r>
              <a:rPr lang="sv-SE" sz="1800" dirty="0"/>
              <a:t>=0)</a:t>
            </a:r>
          </a:p>
        </p:txBody>
      </p:sp>
      <p:graphicFrame>
        <p:nvGraphicFramePr>
          <p:cNvPr id="4" name="Platshållare för innehåll 3">
            <a:extLst>
              <a:ext uri="{FF2B5EF4-FFF2-40B4-BE49-F238E27FC236}">
                <a16:creationId xmlns:a16="http://schemas.microsoft.com/office/drawing/2014/main" id="{6136BF51-0F1E-4AFA-A92D-A3B33C3A89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8488481"/>
              </p:ext>
            </p:extLst>
          </p:nvPr>
        </p:nvGraphicFramePr>
        <p:xfrm>
          <a:off x="838194" y="1773043"/>
          <a:ext cx="10515606" cy="1092200"/>
        </p:xfrm>
        <a:graphic>
          <a:graphicData uri="http://schemas.openxmlformats.org/drawingml/2006/table">
            <a:tbl>
              <a:tblPr/>
              <a:tblGrid>
                <a:gridCol w="539862">
                  <a:extLst>
                    <a:ext uri="{9D8B030D-6E8A-4147-A177-3AD203B41FA5}">
                      <a16:colId xmlns:a16="http://schemas.microsoft.com/office/drawing/2014/main" val="2322224214"/>
                    </a:ext>
                  </a:extLst>
                </a:gridCol>
                <a:gridCol w="501823">
                  <a:extLst>
                    <a:ext uri="{9D8B030D-6E8A-4147-A177-3AD203B41FA5}">
                      <a16:colId xmlns:a16="http://schemas.microsoft.com/office/drawing/2014/main" val="1089313209"/>
                    </a:ext>
                  </a:extLst>
                </a:gridCol>
                <a:gridCol w="501823">
                  <a:extLst>
                    <a:ext uri="{9D8B030D-6E8A-4147-A177-3AD203B41FA5}">
                      <a16:colId xmlns:a16="http://schemas.microsoft.com/office/drawing/2014/main" val="3899138424"/>
                    </a:ext>
                  </a:extLst>
                </a:gridCol>
                <a:gridCol w="501823">
                  <a:extLst>
                    <a:ext uri="{9D8B030D-6E8A-4147-A177-3AD203B41FA5}">
                      <a16:colId xmlns:a16="http://schemas.microsoft.com/office/drawing/2014/main" val="4255391402"/>
                    </a:ext>
                  </a:extLst>
                </a:gridCol>
                <a:gridCol w="501823">
                  <a:extLst>
                    <a:ext uri="{9D8B030D-6E8A-4147-A177-3AD203B41FA5}">
                      <a16:colId xmlns:a16="http://schemas.microsoft.com/office/drawing/2014/main" val="3733092720"/>
                    </a:ext>
                  </a:extLst>
                </a:gridCol>
                <a:gridCol w="501823">
                  <a:extLst>
                    <a:ext uri="{9D8B030D-6E8A-4147-A177-3AD203B41FA5}">
                      <a16:colId xmlns:a16="http://schemas.microsoft.com/office/drawing/2014/main" val="1240116644"/>
                    </a:ext>
                  </a:extLst>
                </a:gridCol>
                <a:gridCol w="501823">
                  <a:extLst>
                    <a:ext uri="{9D8B030D-6E8A-4147-A177-3AD203B41FA5}">
                      <a16:colId xmlns:a16="http://schemas.microsoft.com/office/drawing/2014/main" val="1850170053"/>
                    </a:ext>
                  </a:extLst>
                </a:gridCol>
                <a:gridCol w="501823">
                  <a:extLst>
                    <a:ext uri="{9D8B030D-6E8A-4147-A177-3AD203B41FA5}">
                      <a16:colId xmlns:a16="http://schemas.microsoft.com/office/drawing/2014/main" val="1945633067"/>
                    </a:ext>
                  </a:extLst>
                </a:gridCol>
                <a:gridCol w="501823">
                  <a:extLst>
                    <a:ext uri="{9D8B030D-6E8A-4147-A177-3AD203B41FA5}">
                      <a16:colId xmlns:a16="http://schemas.microsoft.com/office/drawing/2014/main" val="1177387767"/>
                    </a:ext>
                  </a:extLst>
                </a:gridCol>
                <a:gridCol w="501823">
                  <a:extLst>
                    <a:ext uri="{9D8B030D-6E8A-4147-A177-3AD203B41FA5}">
                      <a16:colId xmlns:a16="http://schemas.microsoft.com/office/drawing/2014/main" val="444493110"/>
                    </a:ext>
                  </a:extLst>
                </a:gridCol>
                <a:gridCol w="501823">
                  <a:extLst>
                    <a:ext uri="{9D8B030D-6E8A-4147-A177-3AD203B41FA5}">
                      <a16:colId xmlns:a16="http://schemas.microsoft.com/office/drawing/2014/main" val="3534390049"/>
                    </a:ext>
                  </a:extLst>
                </a:gridCol>
                <a:gridCol w="501823">
                  <a:extLst>
                    <a:ext uri="{9D8B030D-6E8A-4147-A177-3AD203B41FA5}">
                      <a16:colId xmlns:a16="http://schemas.microsoft.com/office/drawing/2014/main" val="261869882"/>
                    </a:ext>
                  </a:extLst>
                </a:gridCol>
                <a:gridCol w="501823">
                  <a:extLst>
                    <a:ext uri="{9D8B030D-6E8A-4147-A177-3AD203B41FA5}">
                      <a16:colId xmlns:a16="http://schemas.microsoft.com/office/drawing/2014/main" val="535609904"/>
                    </a:ext>
                  </a:extLst>
                </a:gridCol>
                <a:gridCol w="501823">
                  <a:extLst>
                    <a:ext uri="{9D8B030D-6E8A-4147-A177-3AD203B41FA5}">
                      <a16:colId xmlns:a16="http://schemas.microsoft.com/office/drawing/2014/main" val="2397531702"/>
                    </a:ext>
                  </a:extLst>
                </a:gridCol>
                <a:gridCol w="501823">
                  <a:extLst>
                    <a:ext uri="{9D8B030D-6E8A-4147-A177-3AD203B41FA5}">
                      <a16:colId xmlns:a16="http://schemas.microsoft.com/office/drawing/2014/main" val="1470904008"/>
                    </a:ext>
                  </a:extLst>
                </a:gridCol>
                <a:gridCol w="501823">
                  <a:extLst>
                    <a:ext uri="{9D8B030D-6E8A-4147-A177-3AD203B41FA5}">
                      <a16:colId xmlns:a16="http://schemas.microsoft.com/office/drawing/2014/main" val="2603385160"/>
                    </a:ext>
                  </a:extLst>
                </a:gridCol>
                <a:gridCol w="501823">
                  <a:extLst>
                    <a:ext uri="{9D8B030D-6E8A-4147-A177-3AD203B41FA5}">
                      <a16:colId xmlns:a16="http://schemas.microsoft.com/office/drawing/2014/main" val="4124167187"/>
                    </a:ext>
                  </a:extLst>
                </a:gridCol>
                <a:gridCol w="501823">
                  <a:extLst>
                    <a:ext uri="{9D8B030D-6E8A-4147-A177-3AD203B41FA5}">
                      <a16:colId xmlns:a16="http://schemas.microsoft.com/office/drawing/2014/main" val="2776710022"/>
                    </a:ext>
                  </a:extLst>
                </a:gridCol>
                <a:gridCol w="501823">
                  <a:extLst>
                    <a:ext uri="{9D8B030D-6E8A-4147-A177-3AD203B41FA5}">
                      <a16:colId xmlns:a16="http://schemas.microsoft.com/office/drawing/2014/main" val="4154788347"/>
                    </a:ext>
                  </a:extLst>
                </a:gridCol>
                <a:gridCol w="501823">
                  <a:extLst>
                    <a:ext uri="{9D8B030D-6E8A-4147-A177-3AD203B41FA5}">
                      <a16:colId xmlns:a16="http://schemas.microsoft.com/office/drawing/2014/main" val="3082935783"/>
                    </a:ext>
                  </a:extLst>
                </a:gridCol>
                <a:gridCol w="441107">
                  <a:extLst>
                    <a:ext uri="{9D8B030D-6E8A-4147-A177-3AD203B41FA5}">
                      <a16:colId xmlns:a16="http://schemas.microsoft.com/office/drawing/2014/main" val="4067602310"/>
                    </a:ext>
                  </a:extLst>
                </a:gridCol>
              </a:tblGrid>
              <a:tr h="215392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v-SE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0640" marR="40640" marT="40640" marB="4064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v-SE" sz="9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0640" marR="40640" marT="40640" marB="4064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v-SE" sz="9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0640" marR="40640" marT="40640" marB="4064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v-SE" sz="9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0640" marR="40640" marT="40640" marB="4064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v-SE" sz="9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0640" marR="40640" marT="40640" marB="4064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v-SE" sz="9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0640" marR="40640" marT="40640" marB="4064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v-SE" sz="9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0640" marR="40640" marT="40640" marB="4064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v-SE" sz="9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0640" marR="40640" marT="40640" marB="4064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v-SE" sz="9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0640" marR="40640" marT="40640" marB="4064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v-SE" sz="9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0640" marR="40640" marT="40640" marB="4064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v-SE" sz="9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0640" marR="40640" marT="40640" marB="4064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v-SE" sz="9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0640" marR="40640" marT="40640" marB="4064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v-SE" sz="9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0640" marR="40640" marT="40640" marB="4064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v-SE" sz="9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0640" marR="40640" marT="40640" marB="4064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v-SE" sz="9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0640" marR="40640" marT="40640" marB="4064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v-SE" sz="9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0640" marR="40640" marT="40640" marB="4064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v-SE" sz="9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0640" marR="40640" marT="40640" marB="4064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v-SE" sz="9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0640" marR="40640" marT="40640" marB="4064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v-SE" sz="9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0640" marR="40640" marT="40640" marB="4064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v-SE" sz="9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0640" marR="40640" marT="40640" marB="4064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v-SE" sz="9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0640" marR="40640" marT="40640" marB="4064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4907631"/>
                  </a:ext>
                </a:extLst>
              </a:tr>
              <a:tr h="215392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v-SE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Si</a:t>
                      </a:r>
                    </a:p>
                  </a:txBody>
                  <a:tcPr marL="40640" marR="40640" marT="40640" marB="4064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A08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v-SE" sz="9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Mg II</a:t>
                      </a:r>
                    </a:p>
                  </a:txBody>
                  <a:tcPr marL="40640" marR="40640" marT="40640" marB="4064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D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v-SE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Zn</a:t>
                      </a:r>
                    </a:p>
                  </a:txBody>
                  <a:tcPr marL="40640" marR="40640" marT="40640" marB="4064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A6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v-SE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Zn</a:t>
                      </a:r>
                    </a:p>
                  </a:txBody>
                  <a:tcPr marL="40640" marR="40640" marT="40640" marB="4064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A6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v-SE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Mn</a:t>
                      </a:r>
                    </a:p>
                  </a:txBody>
                  <a:tcPr marL="40640" marR="40640" marT="40640" marB="4064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A08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v-SE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Mn</a:t>
                      </a:r>
                    </a:p>
                  </a:txBody>
                  <a:tcPr marL="40640" marR="40640" marT="40640" marB="4064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A08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v-SE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Mn</a:t>
                      </a:r>
                    </a:p>
                  </a:txBody>
                  <a:tcPr marL="40640" marR="40640" marT="40640" marB="4064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A08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v-SE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Mn</a:t>
                      </a:r>
                    </a:p>
                  </a:txBody>
                  <a:tcPr marL="40640" marR="40640" marT="40640" marB="4064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A08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v-SE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Fe</a:t>
                      </a:r>
                    </a:p>
                  </a:txBody>
                  <a:tcPr marL="40640" marR="40640" marT="40640" marB="4064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CB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v-SE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Fe</a:t>
                      </a:r>
                    </a:p>
                  </a:txBody>
                  <a:tcPr marL="40640" marR="40640" marT="40640" marB="4064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CB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v-SE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Fe</a:t>
                      </a:r>
                    </a:p>
                  </a:txBody>
                  <a:tcPr marL="40640" marR="40640" marT="40640" marB="4064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CB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v-SE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Fe</a:t>
                      </a:r>
                    </a:p>
                  </a:txBody>
                  <a:tcPr marL="40640" marR="40640" marT="40640" marB="4064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CB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v-SE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Fe</a:t>
                      </a:r>
                    </a:p>
                  </a:txBody>
                  <a:tcPr marL="40640" marR="40640" marT="40640" marB="4064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CB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v-SE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Fe</a:t>
                      </a:r>
                    </a:p>
                  </a:txBody>
                  <a:tcPr marL="40640" marR="40640" marT="40640" marB="4064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CB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v-SE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Fe</a:t>
                      </a:r>
                    </a:p>
                  </a:txBody>
                  <a:tcPr marL="40640" marR="40640" marT="40640" marB="4064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CB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v-SE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Cu</a:t>
                      </a:r>
                    </a:p>
                  </a:txBody>
                  <a:tcPr marL="40640" marR="40640" marT="40640" marB="4064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C05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v-SE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Cu</a:t>
                      </a:r>
                    </a:p>
                  </a:txBody>
                  <a:tcPr marL="40640" marR="40640" marT="40640" marB="4064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C05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v-SE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Al</a:t>
                      </a:r>
                    </a:p>
                  </a:txBody>
                  <a:tcPr marL="40640" marR="40640" marT="40640" marB="4064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CA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v-SE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Al</a:t>
                      </a:r>
                    </a:p>
                  </a:txBody>
                  <a:tcPr marL="40640" marR="40640" marT="40640" marB="4064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CA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v-SE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Al,</a:t>
                      </a:r>
                    </a:p>
                  </a:txBody>
                  <a:tcPr marL="40640" marR="40640" marT="40640" marB="4064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CA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v-SE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Al,</a:t>
                      </a:r>
                    </a:p>
                  </a:txBody>
                  <a:tcPr marL="40640" marR="40640" marT="40640" marB="4064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CA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8568380"/>
                  </a:ext>
                </a:extLst>
              </a:tr>
              <a:tr h="215392"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v-SE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40640" marR="40640" marT="40640" marB="4064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A08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v-SE" sz="9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40640" marR="40640" marT="40640" marB="4064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D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v-SE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40640" marR="40640" marT="40640" marB="4064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A6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v-SE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40640" marR="40640" marT="40640" marB="4064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A6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v-SE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40640" marR="40640" marT="40640" marB="4064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A08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v-SE" sz="9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40640" marR="40640" marT="40640" marB="4064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A08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v-SE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40640" marR="40640" marT="40640" marB="4064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A08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v-SE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40640" marR="40640" marT="40640" marB="4064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A08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v-SE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40640" marR="40640" marT="40640" marB="4064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CB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v-SE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40640" marR="40640" marT="40640" marB="4064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CB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v-SE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40640" marR="40640" marT="40640" marB="4064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CB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v-SE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40640" marR="40640" marT="40640" marB="4064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CB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v-SE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40640" marR="40640" marT="40640" marB="4064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CB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v-SE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40640" marR="40640" marT="40640" marB="4064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CB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v-SE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40640" marR="40640" marT="40640" marB="4064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CB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v-SE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40640" marR="40640" marT="40640" marB="4064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C05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v-SE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40640" marR="40640" marT="40640" marB="4064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C05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v-SE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40640" marR="40640" marT="40640" marB="4064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CA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v-SE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40640" marR="40640" marT="40640" marB="4064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CA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v-SE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40640" marR="40640" marT="40640" marB="4064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CA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v-SE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40640" marR="40640" marT="40640" marB="4064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CA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105488"/>
                  </a:ext>
                </a:extLst>
              </a:tr>
              <a:tr h="215392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v-SE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---------</a:t>
                      </a:r>
                    </a:p>
                  </a:txBody>
                  <a:tcPr marL="40640" marR="40640" marT="40640" marB="4064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A08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v-SE" sz="9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---------</a:t>
                      </a:r>
                    </a:p>
                  </a:txBody>
                  <a:tcPr marL="40640" marR="40640" marT="40640" marB="4064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D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v-SE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----</a:t>
                      </a:r>
                    </a:p>
                  </a:txBody>
                  <a:tcPr marL="40640" marR="40640" marT="40640" marB="4064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A6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v-SE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----</a:t>
                      </a:r>
                    </a:p>
                  </a:txBody>
                  <a:tcPr marL="40640" marR="40640" marT="40640" marB="4064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A6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v-SE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---------</a:t>
                      </a:r>
                    </a:p>
                  </a:txBody>
                  <a:tcPr marL="40640" marR="40640" marT="40640" marB="4064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A08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v-SE" sz="9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---------</a:t>
                      </a:r>
                    </a:p>
                  </a:txBody>
                  <a:tcPr marL="40640" marR="40640" marT="40640" marB="4064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A08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v-SE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---------</a:t>
                      </a:r>
                    </a:p>
                  </a:txBody>
                  <a:tcPr marL="40640" marR="40640" marT="40640" marB="4064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A08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v-SE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----</a:t>
                      </a:r>
                    </a:p>
                  </a:txBody>
                  <a:tcPr marL="40640" marR="40640" marT="40640" marB="4064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A08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v-SE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---------</a:t>
                      </a:r>
                    </a:p>
                  </a:txBody>
                  <a:tcPr marL="40640" marR="40640" marT="40640" marB="4064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CB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v-SE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---------</a:t>
                      </a:r>
                    </a:p>
                  </a:txBody>
                  <a:tcPr marL="40640" marR="40640" marT="40640" marB="4064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CB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v-SE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---------</a:t>
                      </a:r>
                    </a:p>
                  </a:txBody>
                  <a:tcPr marL="40640" marR="40640" marT="40640" marB="4064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CB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v-SE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----</a:t>
                      </a:r>
                    </a:p>
                  </a:txBody>
                  <a:tcPr marL="40640" marR="40640" marT="40640" marB="4064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CB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v-SE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---------</a:t>
                      </a:r>
                    </a:p>
                  </a:txBody>
                  <a:tcPr marL="40640" marR="40640" marT="40640" marB="4064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CB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v-SE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---------</a:t>
                      </a:r>
                    </a:p>
                  </a:txBody>
                  <a:tcPr marL="40640" marR="40640" marT="40640" marB="4064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CB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v-SE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0640" marR="40640" marT="40640" marB="4064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CB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v-SE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---------</a:t>
                      </a:r>
                    </a:p>
                  </a:txBody>
                  <a:tcPr marL="40640" marR="40640" marT="40640" marB="4064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C05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v-SE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---------</a:t>
                      </a:r>
                    </a:p>
                  </a:txBody>
                  <a:tcPr marL="40640" marR="40640" marT="40640" marB="4064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C05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v-SE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---------</a:t>
                      </a:r>
                    </a:p>
                  </a:txBody>
                  <a:tcPr marL="40640" marR="40640" marT="40640" marB="4064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CA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v-SE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---------</a:t>
                      </a:r>
                    </a:p>
                  </a:txBody>
                  <a:tcPr marL="40640" marR="40640" marT="40640" marB="4064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CA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v-SE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---------</a:t>
                      </a:r>
                    </a:p>
                  </a:txBody>
                  <a:tcPr marL="40640" marR="40640" marT="40640" marB="4064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CA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v-SE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---------</a:t>
                      </a:r>
                    </a:p>
                  </a:txBody>
                  <a:tcPr marL="40640" marR="40640" marT="40640" marB="4064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CA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2610223"/>
                  </a:ext>
                </a:extLst>
              </a:tr>
              <a:tr h="215392"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v-SE" sz="9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288,18</a:t>
                      </a:r>
                    </a:p>
                  </a:txBody>
                  <a:tcPr marL="40640" marR="40640" marT="40640" marB="4064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A08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v-SE" sz="9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383,82</a:t>
                      </a:r>
                    </a:p>
                  </a:txBody>
                  <a:tcPr marL="40640" marR="40640" marT="40640" marB="4064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D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v-SE" sz="900">
                          <a:effectLst/>
                          <a:latin typeface="Arial" panose="020B0604020202020204" pitchFamily="34" charset="0"/>
                        </a:rPr>
                        <a:t>330,24</a:t>
                      </a:r>
                    </a:p>
                  </a:txBody>
                  <a:tcPr marL="40640" marR="40640" marT="40640" marB="4064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A6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v-SE" sz="900">
                          <a:effectLst/>
                          <a:latin typeface="Arial" panose="020B0604020202020204" pitchFamily="34" charset="0"/>
                        </a:rPr>
                        <a:t>334,50</a:t>
                      </a:r>
                    </a:p>
                  </a:txBody>
                  <a:tcPr marL="40640" marR="40640" marT="40640" marB="4064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A6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v-SE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403,10</a:t>
                      </a:r>
                    </a:p>
                  </a:txBody>
                  <a:tcPr marL="40640" marR="40640" marT="40640" marB="4064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A08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v-SE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403,30</a:t>
                      </a:r>
                    </a:p>
                  </a:txBody>
                  <a:tcPr marL="40640" marR="40640" marT="40640" marB="4064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A08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v-SE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403,40</a:t>
                      </a:r>
                    </a:p>
                  </a:txBody>
                  <a:tcPr marL="40640" marR="40640" marT="40640" marB="4064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A08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v-SE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404,10</a:t>
                      </a:r>
                    </a:p>
                  </a:txBody>
                  <a:tcPr marL="40640" marR="40640" marT="40640" marB="4064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A08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v-SE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257,57</a:t>
                      </a:r>
                    </a:p>
                  </a:txBody>
                  <a:tcPr marL="40640" marR="40640" marT="40640" marB="4064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CB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v-SE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357,00</a:t>
                      </a:r>
                    </a:p>
                  </a:txBody>
                  <a:tcPr marL="40640" marR="40640" marT="40640" marB="4064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CB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v-SE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372,00</a:t>
                      </a:r>
                    </a:p>
                  </a:txBody>
                  <a:tcPr marL="40640" marR="40640" marT="40640" marB="4064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CB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v-SE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373,43</a:t>
                      </a:r>
                    </a:p>
                  </a:txBody>
                  <a:tcPr marL="40640" marR="40640" marT="40640" marB="4064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CB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v-SE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373,69</a:t>
                      </a:r>
                    </a:p>
                  </a:txBody>
                  <a:tcPr marL="40640" marR="40640" marT="40640" marB="4064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CB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v-SE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404,58</a:t>
                      </a:r>
                    </a:p>
                  </a:txBody>
                  <a:tcPr marL="40640" marR="40640" marT="40640" marB="4064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CB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v-SE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427,10</a:t>
                      </a:r>
                    </a:p>
                  </a:txBody>
                  <a:tcPr marL="40640" marR="40640" marT="40640" marB="4064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CB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v-SE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324,73</a:t>
                      </a:r>
                    </a:p>
                  </a:txBody>
                  <a:tcPr marL="40640" marR="40640" marT="40640" marB="4064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C05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v-SE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327,37</a:t>
                      </a:r>
                    </a:p>
                  </a:txBody>
                  <a:tcPr marL="40640" marR="40640" marT="40640" marB="4064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C05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v-SE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308,24</a:t>
                      </a:r>
                    </a:p>
                  </a:txBody>
                  <a:tcPr marL="40640" marR="40640" marT="40640" marB="4064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CA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v-SE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309,31</a:t>
                      </a:r>
                    </a:p>
                  </a:txBody>
                  <a:tcPr marL="40640" marR="40640" marT="40640" marB="4064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CA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v-SE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394,41</a:t>
                      </a:r>
                    </a:p>
                  </a:txBody>
                  <a:tcPr marL="40640" marR="40640" marT="40640" marB="4064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CA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v-SE" sz="9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396,15</a:t>
                      </a:r>
                    </a:p>
                  </a:txBody>
                  <a:tcPr marL="40640" marR="40640" marT="40640" marB="4064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CA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02419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9122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83A2A2B-9C36-4CFB-8E1E-4CB3CB0E5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Example</a:t>
            </a:r>
            <a:r>
              <a:rPr lang="sv-SE" dirty="0"/>
              <a:t>, </a:t>
            </a:r>
            <a:r>
              <a:rPr lang="sv-SE" dirty="0" err="1"/>
              <a:t>identification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peaks</a:t>
            </a:r>
            <a:endParaRPr lang="sv-SE" dirty="0"/>
          </a:p>
        </p:txBody>
      </p:sp>
      <p:pic>
        <p:nvPicPr>
          <p:cNvPr id="5" name="Platshållare för innehåll 4">
            <a:extLst>
              <a:ext uri="{FF2B5EF4-FFF2-40B4-BE49-F238E27FC236}">
                <a16:creationId xmlns:a16="http://schemas.microsoft.com/office/drawing/2014/main" id="{A12147DC-3F50-4476-90F4-6F3339DA9F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5" y="1327440"/>
            <a:ext cx="10886535" cy="5165435"/>
          </a:xfrm>
        </p:spPr>
      </p:pic>
    </p:spTree>
    <p:extLst>
      <p:ext uri="{BB962C8B-B14F-4D97-AF65-F5344CB8AC3E}">
        <p14:creationId xmlns:p14="http://schemas.microsoft.com/office/powerpoint/2010/main" val="1427292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476E262-B699-408B-BFC0-A136D0EB9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Example</a:t>
            </a:r>
            <a:r>
              <a:rPr lang="sv-SE" dirty="0"/>
              <a:t>, </a:t>
            </a:r>
            <a:r>
              <a:rPr lang="sv-SE" dirty="0" err="1"/>
              <a:t>sorting</a:t>
            </a:r>
            <a:r>
              <a:rPr lang="sv-SE" dirty="0"/>
              <a:t>:</a:t>
            </a:r>
            <a:br>
              <a:rPr lang="sv-SE" dirty="0"/>
            </a:br>
            <a:r>
              <a:rPr lang="sv-SE" dirty="0"/>
              <a:t> </a:t>
            </a:r>
            <a:r>
              <a:rPr lang="sv-SE" sz="1800" dirty="0"/>
              <a:t>038 - Gränges al  6958-v-336 </a:t>
            </a:r>
          </a:p>
        </p:txBody>
      </p:sp>
      <p:pic>
        <p:nvPicPr>
          <p:cNvPr id="6" name="Platshållare för innehåll 5" descr="En bild som visar karta, text&#10;&#10;Automatiskt genererad beskrivning">
            <a:extLst>
              <a:ext uri="{FF2B5EF4-FFF2-40B4-BE49-F238E27FC236}">
                <a16:creationId xmlns:a16="http://schemas.microsoft.com/office/drawing/2014/main" id="{A4F320AB-B7F9-4C41-99CE-FD5DF65DFB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03596"/>
            <a:ext cx="10017149" cy="4752929"/>
          </a:xfrm>
        </p:spPr>
      </p:pic>
    </p:spTree>
    <p:extLst>
      <p:ext uri="{BB962C8B-B14F-4D97-AF65-F5344CB8AC3E}">
        <p14:creationId xmlns:p14="http://schemas.microsoft.com/office/powerpoint/2010/main" val="1368858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4A94331-62B9-4BB7-BDD1-F5E4A667D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Si 288,18 / Al 308,24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5F869261-3F85-4FE7-96F2-821C90C61FA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sv-SE" dirty="0" err="1"/>
              <a:t>Reference</a:t>
            </a:r>
            <a:r>
              <a:rPr lang="sv-SE" dirty="0"/>
              <a:t> </a:t>
            </a:r>
            <a:r>
              <a:rPr lang="sv-SE" dirty="0" err="1"/>
              <a:t>intensity</a:t>
            </a:r>
            <a:r>
              <a:rPr lang="sv-SE" dirty="0"/>
              <a:t>: &gt;1000 </a:t>
            </a:r>
            <a:r>
              <a:rPr lang="sv-SE" dirty="0" err="1"/>
              <a:t>cts</a:t>
            </a:r>
            <a:endParaRPr lang="sv-SE" dirty="0"/>
          </a:p>
          <a:p>
            <a:endParaRPr lang="sv-SE" dirty="0"/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0307F8CF-E337-4314-AB39-AECC06AD035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sv-SE" dirty="0" err="1"/>
              <a:t>Reference</a:t>
            </a:r>
            <a:r>
              <a:rPr lang="sv-SE" dirty="0"/>
              <a:t> </a:t>
            </a:r>
            <a:r>
              <a:rPr lang="sv-SE" dirty="0" err="1"/>
              <a:t>intensity</a:t>
            </a:r>
            <a:r>
              <a:rPr lang="sv-SE" dirty="0"/>
              <a:t>: &gt;5000 </a:t>
            </a:r>
            <a:r>
              <a:rPr lang="sv-SE" dirty="0" err="1"/>
              <a:t>cts</a:t>
            </a:r>
            <a:endParaRPr lang="sv-SE" dirty="0"/>
          </a:p>
          <a:p>
            <a:endParaRPr lang="sv-SE" dirty="0"/>
          </a:p>
        </p:txBody>
      </p:sp>
      <p:pic>
        <p:nvPicPr>
          <p:cNvPr id="6" name="Bildobjekt 5" descr="En bild som visar text, karta&#10;&#10;Automatiskt genererad beskrivning">
            <a:extLst>
              <a:ext uri="{FF2B5EF4-FFF2-40B4-BE49-F238E27FC236}">
                <a16:creationId xmlns:a16="http://schemas.microsoft.com/office/drawing/2014/main" id="{F6375523-C064-485A-AF87-18A7291F53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091" y="2394855"/>
            <a:ext cx="4449539" cy="3782108"/>
          </a:xfrm>
          <a:prstGeom prst="rect">
            <a:avLst/>
          </a:prstGeom>
        </p:spPr>
      </p:pic>
      <p:pic>
        <p:nvPicPr>
          <p:cNvPr id="8" name="Bildobjekt 7" descr="En bild som visar text, karta&#10;&#10;Automatiskt genererad beskrivning">
            <a:extLst>
              <a:ext uri="{FF2B5EF4-FFF2-40B4-BE49-F238E27FC236}">
                <a16:creationId xmlns:a16="http://schemas.microsoft.com/office/drawing/2014/main" id="{3C99767A-0625-4BF3-B9D6-F2A164D54D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947" y="2389517"/>
            <a:ext cx="4674789" cy="378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167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4A94331-62B9-4BB7-BDD1-F5E4A667D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Mg 383,82 / Al 308,24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5F869261-3F85-4FE7-96F2-821C90C61FA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sv-SE" dirty="0" err="1"/>
              <a:t>Reference</a:t>
            </a:r>
            <a:r>
              <a:rPr lang="sv-SE" dirty="0"/>
              <a:t> </a:t>
            </a:r>
            <a:r>
              <a:rPr lang="sv-SE" dirty="0" err="1"/>
              <a:t>intensity</a:t>
            </a:r>
            <a:r>
              <a:rPr lang="sv-SE" dirty="0"/>
              <a:t>: &gt;1000 </a:t>
            </a:r>
            <a:r>
              <a:rPr lang="sv-SE" dirty="0" err="1"/>
              <a:t>cts</a:t>
            </a:r>
            <a:endParaRPr lang="sv-SE" dirty="0"/>
          </a:p>
          <a:p>
            <a:endParaRPr lang="sv-SE" dirty="0"/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0307F8CF-E337-4314-AB39-AECC06AD035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sv-SE" dirty="0" err="1"/>
              <a:t>Reference</a:t>
            </a:r>
            <a:r>
              <a:rPr lang="sv-SE" dirty="0"/>
              <a:t> </a:t>
            </a:r>
            <a:r>
              <a:rPr lang="sv-SE" dirty="0" err="1"/>
              <a:t>intensity</a:t>
            </a:r>
            <a:r>
              <a:rPr lang="sv-SE" dirty="0"/>
              <a:t>: &gt;5000 </a:t>
            </a:r>
            <a:r>
              <a:rPr lang="sv-SE" dirty="0" err="1"/>
              <a:t>cts</a:t>
            </a:r>
            <a:endParaRPr lang="sv-SE" dirty="0"/>
          </a:p>
          <a:p>
            <a:endParaRPr lang="sv-SE" dirty="0"/>
          </a:p>
        </p:txBody>
      </p:sp>
      <p:pic>
        <p:nvPicPr>
          <p:cNvPr id="10" name="Bildobjekt 9" descr="En bild som visar karta, text, bord, man&#10;&#10;Automatiskt genererad beskrivning">
            <a:extLst>
              <a:ext uri="{FF2B5EF4-FFF2-40B4-BE49-F238E27FC236}">
                <a16:creationId xmlns:a16="http://schemas.microsoft.com/office/drawing/2014/main" id="{00EA9B3C-5E9E-4200-9D9B-9C80388276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976" y="2267620"/>
            <a:ext cx="4757976" cy="4044280"/>
          </a:xfrm>
          <a:prstGeom prst="rect">
            <a:avLst/>
          </a:prstGeom>
        </p:spPr>
      </p:pic>
      <p:pic>
        <p:nvPicPr>
          <p:cNvPr id="12" name="Bildobjekt 11" descr="En bild som visar text, karta, man&#10;&#10;Automatiskt genererad beskrivning">
            <a:extLst>
              <a:ext uri="{FF2B5EF4-FFF2-40B4-BE49-F238E27FC236}">
                <a16:creationId xmlns:a16="http://schemas.microsoft.com/office/drawing/2014/main" id="{BC7B30DB-52DA-4A37-96EF-A943E7B04C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67619"/>
            <a:ext cx="4916156" cy="398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42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8813</TotalTime>
  <Words>324</Words>
  <Application>Microsoft Office PowerPoint</Application>
  <PresentationFormat>Widescreen</PresentationFormat>
  <Paragraphs>146</Paragraphs>
  <Slides>13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Office-tema</vt:lpstr>
      <vt:lpstr>Data-analysis of Al-reference samples</vt:lpstr>
      <vt:lpstr>Samples </vt:lpstr>
      <vt:lpstr>Samples</vt:lpstr>
      <vt:lpstr>Steps</vt:lpstr>
      <vt:lpstr>Chosen peaks  (chosen=1, possible other=0)</vt:lpstr>
      <vt:lpstr>Example, identification of peaks</vt:lpstr>
      <vt:lpstr>Example, sorting:  038 - Gränges al  6958-v-336 </vt:lpstr>
      <vt:lpstr>Si 288,18 / Al 308,24</vt:lpstr>
      <vt:lpstr>Mg 383,82 / Al 308,24</vt:lpstr>
      <vt:lpstr>Zn 334,50 / Al 308,24</vt:lpstr>
      <vt:lpstr>Mn 403,10 / Al 308,24</vt:lpstr>
      <vt:lpstr>Fe 357,0 / Al 308,24</vt:lpstr>
      <vt:lpstr>Cu 324,73 / Al 308,24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Data-analysis of Al-reference samples</dc:title>
  <dc:creator>Louise Hagesjö</dc:creator>
  <cp:lastModifiedBy>Olivier Nicolini</cp:lastModifiedBy>
  <cp:revision>30</cp:revision>
  <dcterms:created xsi:type="dcterms:W3CDTF">2020-03-27T13:18:30Z</dcterms:created>
  <dcterms:modified xsi:type="dcterms:W3CDTF">2020-04-10T09:43:48Z</dcterms:modified>
</cp:coreProperties>
</file>