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46"/>
  </p:notesMasterIdLst>
  <p:handoutMasterIdLst>
    <p:handoutMasterId r:id="rId47"/>
  </p:handoutMasterIdLst>
  <p:sldIdLst>
    <p:sldId id="256" r:id="rId5"/>
    <p:sldId id="312" r:id="rId6"/>
    <p:sldId id="285" r:id="rId7"/>
    <p:sldId id="270" r:id="rId8"/>
    <p:sldId id="272" r:id="rId9"/>
    <p:sldId id="273" r:id="rId10"/>
    <p:sldId id="274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57" r:id="rId26"/>
    <p:sldId id="311" r:id="rId27"/>
    <p:sldId id="259" r:id="rId28"/>
    <p:sldId id="260" r:id="rId29"/>
    <p:sldId id="261" r:id="rId30"/>
    <p:sldId id="262" r:id="rId31"/>
    <p:sldId id="263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14" r:id="rId41"/>
    <p:sldId id="309" r:id="rId42"/>
    <p:sldId id="310" r:id="rId43"/>
    <p:sldId id="313" r:id="rId44"/>
    <p:sldId id="26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zach-martin.com/advanced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6AF04-D9E3-4AA5-BEEC-75A030DF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158DF-473D-4D96-B075-D2D88454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A7D49-3A09-494D-9214-D9E30023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9921" y="2150803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82D0-49C5-4317-9751-818DC166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203375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0FD989-86EC-492A-B5F7-6D37E3C1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77520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“change #”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>
            <a:normAutofit/>
          </a:bodyPr>
          <a:lstStyle/>
          <a:p>
            <a:r>
              <a:rPr lang="en-US"/>
              <a:t>Initial resources and Introductions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7DAFC-00DA-4C23-BE73-0FBAB7B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3817"/>
          <a:stretch/>
        </p:blipFill>
        <p:spPr>
          <a:xfrm>
            <a:off x="6535737" y="1341414"/>
            <a:ext cx="4509558" cy="397933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5077306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github.zach-martin.com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/advanced.html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quick introduction –</a:t>
            </a:r>
          </a:p>
          <a:p>
            <a:pPr marL="0" indent="0">
              <a:buNone/>
            </a:pPr>
            <a:r>
              <a:rPr lang="en-US" dirty="0"/>
              <a:t>    Zach Martin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17 years IT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 years professional software development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Father to a nineteen-month-old baby girl</a:t>
            </a:r>
          </a:p>
        </p:txBody>
      </p:sp>
    </p:spTree>
    <p:extLst>
      <p:ext uri="{BB962C8B-B14F-4D97-AF65-F5344CB8AC3E}">
        <p14:creationId xmlns:p14="http://schemas.microsoft.com/office/powerpoint/2010/main" val="32240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git log</a:t>
            </a:r>
          </a:p>
          <a:p>
            <a:r>
              <a:rPr lang="en-US" dirty="0"/>
              <a:t>We now have a cleaner </a:t>
            </a:r>
            <a:r>
              <a:rPr lang="en-US"/>
              <a:t>git history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3CF-34A3-4670-84E6-3C2BD41D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1F4E-8775-4439-AF13-33C4DAD6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indicate a significant milestone in the branch history</a:t>
            </a:r>
          </a:p>
          <a:p>
            <a:pPr lvl="1"/>
            <a:r>
              <a:rPr lang="en-US" dirty="0"/>
              <a:t>These are usually indicative of a version release</a:t>
            </a:r>
          </a:p>
          <a:p>
            <a:pPr lvl="1"/>
            <a:r>
              <a:rPr lang="en-US" dirty="0"/>
              <a:t>Unlike branches, after a tag is created it has no further history</a:t>
            </a:r>
          </a:p>
          <a:p>
            <a:pPr lvl="1"/>
            <a:r>
              <a:rPr lang="en-US" dirty="0"/>
              <a:t>Tags provide a static reference a specific point your git tree history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git tag &lt;</a:t>
            </a:r>
            <a:r>
              <a:rPr lang="en-US" dirty="0" err="1"/>
              <a:t>tagname</a:t>
            </a:r>
            <a:r>
              <a:rPr lang="en-US" dirty="0"/>
              <a:t>&gt; - Creates a tag of 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tag – Lists all tags in the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3241581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3F-B8C2-4C79-B981-217056E8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Forking workflow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FB0D2F4-36A4-4706-A37C-A410AB6F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91" y="1726162"/>
            <a:ext cx="3749511" cy="4673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0D32-8CFA-4160-B4EA-9C4BF3CC2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r>
              <a:rPr lang="en-US" dirty="0"/>
              <a:t>The Forking Workflow is most often seen in public open source projects.</a:t>
            </a:r>
          </a:p>
          <a:p>
            <a:r>
              <a:rPr lang="en-US" dirty="0"/>
              <a:t>The main advantage is that contributions can be integrated without the need for everybody to push to a single central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6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A6D1-66C8-44C6-98FB-76A530D9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1642-BC9F-4B01-A237-1732BC79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should still be using branches to isolate individual features, the only difference is how those branches get  shared.</a:t>
            </a:r>
          </a:p>
          <a:p>
            <a:r>
              <a:rPr lang="en-US" dirty="0"/>
              <a:t>In the Forking Workflow, they are pulled into another developer’s local repository, while in the Feature Branch and </a:t>
            </a:r>
            <a:r>
              <a:rPr lang="en-US" dirty="0" err="1"/>
              <a:t>Gitflow</a:t>
            </a:r>
            <a:r>
              <a:rPr lang="en-US" dirty="0"/>
              <a:t> Workflows they are pushed to the official repository.</a:t>
            </a:r>
          </a:p>
        </p:txBody>
      </p:sp>
    </p:spTree>
    <p:extLst>
      <p:ext uri="{BB962C8B-B14F-4D97-AF65-F5344CB8AC3E}">
        <p14:creationId xmlns:p14="http://schemas.microsoft.com/office/powerpoint/2010/main" val="239144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8C29-1A2A-4871-8FF6-E4331B6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5F02-02AE-4439-8E8E-2F03C55C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new developers to a Forking Workflow project need to fork the official repository</a:t>
            </a:r>
          </a:p>
          <a:p>
            <a:r>
              <a:rPr lang="en-US" dirty="0"/>
              <a:t>Forking is just a standard git clone operation</a:t>
            </a:r>
          </a:p>
          <a:p>
            <a:r>
              <a:rPr lang="en-US" dirty="0"/>
              <a:t>This will clone the original repository to our own server-side repository</a:t>
            </a:r>
          </a:p>
          <a:p>
            <a:r>
              <a:rPr lang="en-US" dirty="0"/>
              <a:t>Git hosting services automate this step without the need of </a:t>
            </a:r>
            <a:r>
              <a:rPr lang="en-US" dirty="0" err="1"/>
              <a:t>SSH’ing</a:t>
            </a:r>
            <a:r>
              <a:rPr lang="en-US" dirty="0"/>
              <a:t> into a server to clone</a:t>
            </a:r>
          </a:p>
        </p:txBody>
      </p:sp>
    </p:spTree>
    <p:extLst>
      <p:ext uri="{BB962C8B-B14F-4D97-AF65-F5344CB8AC3E}">
        <p14:creationId xmlns:p14="http://schemas.microsoft.com/office/powerpoint/2010/main" val="225495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E41-5CBE-4823-A2D4-75C0D662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F064-E54D-486C-8916-AD49218D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your own public forked repo</a:t>
            </a:r>
          </a:p>
          <a:p>
            <a:r>
              <a:rPr lang="en-US" dirty="0"/>
              <a:t>This can be done with the familiar git clone command</a:t>
            </a:r>
          </a:p>
          <a:p>
            <a:r>
              <a:rPr lang="en-US" dirty="0"/>
              <a:t>Git clone 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1256485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C028-67C3-4959-BA86-7D4751AD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AAAB-04D8-4324-81AB-4604FABB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Forking Workflow requires two remotes</a:t>
            </a:r>
          </a:p>
          <a:p>
            <a:pPr lvl="1"/>
            <a:r>
              <a:rPr lang="en-US" dirty="0"/>
              <a:t>one for the official repository</a:t>
            </a:r>
          </a:p>
          <a:p>
            <a:pPr lvl="1"/>
            <a:r>
              <a:rPr lang="en-US" dirty="0"/>
              <a:t>one for the developer’s personal server-side repository</a:t>
            </a:r>
          </a:p>
          <a:p>
            <a:r>
              <a:rPr lang="en-US" dirty="0"/>
              <a:t>A common naming convention is to </a:t>
            </a:r>
          </a:p>
          <a:p>
            <a:pPr lvl="1"/>
            <a:r>
              <a:rPr lang="en-US" dirty="0"/>
              <a:t>use origin as the remote for your forked repository </a:t>
            </a:r>
          </a:p>
          <a:p>
            <a:pPr lvl="2"/>
            <a:r>
              <a:rPr lang="en-US" dirty="0"/>
              <a:t>This will be created automatically when you run git clone</a:t>
            </a:r>
          </a:p>
          <a:p>
            <a:pPr lvl="1"/>
            <a:r>
              <a:rPr lang="en-US" dirty="0"/>
              <a:t>upstream for the official repository</a:t>
            </a:r>
          </a:p>
          <a:p>
            <a:r>
              <a:rPr lang="en-US" dirty="0"/>
              <a:t>git remote add upstream 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4047586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D8D4-3DB2-4A9E-B755-952620E4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DBBD-548C-40CB-9AB7-6CF44800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local copy of the forked repository, you can edit code, commit changes, and create branches just like in other Git workflows</a:t>
            </a:r>
          </a:p>
          <a:p>
            <a:r>
              <a:rPr lang="en-US" dirty="0"/>
              <a:t>If the official repo has moved forward, you can get the latest change with “git pull upstream master”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2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F1A7-7492-4B3B-94F1-38DF6096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code to the official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3982-2FE6-44C1-9909-79DAEF6E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Now you’re ready to make your new feature available!</a:t>
            </a:r>
          </a:p>
          <a:p>
            <a:r>
              <a:rPr lang="en-US" dirty="0"/>
              <a:t>First, you have to make your contribution accessible to other developers by pushing it to your public repository</a:t>
            </a:r>
          </a:p>
          <a:p>
            <a:pPr lvl="1"/>
            <a:r>
              <a:rPr lang="en-US" dirty="0"/>
              <a:t>git push origin feature-branch</a:t>
            </a:r>
          </a:p>
          <a:p>
            <a:r>
              <a:rPr lang="en-US" dirty="0"/>
              <a:t>Second, you need to notify the project maintainer that they want to merge their feature into the official codebase</a:t>
            </a:r>
          </a:p>
          <a:p>
            <a:r>
              <a:rPr lang="en-US" dirty="0" err="1"/>
              <a:t>Github</a:t>
            </a:r>
            <a:r>
              <a:rPr lang="en-US" dirty="0"/>
              <a:t> provides a “new pull request” button that leads to a form asking you to specify which branch you want to merge into the official repository.</a:t>
            </a:r>
          </a:p>
          <a:p>
            <a:r>
              <a:rPr lang="en-US" dirty="0"/>
              <a:t>Typically, you’ll want to integrate your feature branch into the upstream remote’s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99464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AA9-572C-40F8-B61C-9762441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726-545E-4DFA-B6C1-C177C8A9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with non-</a:t>
            </a:r>
            <a:r>
              <a:rPr lang="en-US" dirty="0" err="1"/>
              <a:t>github</a:t>
            </a:r>
            <a:r>
              <a:rPr lang="en-US" dirty="0"/>
              <a:t> stuff, we git it! (Get it?)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1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Gitflow</a:t>
            </a:r>
            <a:r>
              <a:rPr lang="en-US" dirty="0"/>
              <a:t> Strategy Refresher</a:t>
            </a:r>
          </a:p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DB65-2734-4ADA-ADC9-73E420BC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Actions, Secrets, and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56AF-899F-4FD6-A398-653EC93A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Secrets are important pieces of information that you want to remain hidden</a:t>
            </a:r>
          </a:p>
          <a:p>
            <a:pPr lvl="1"/>
            <a:r>
              <a:rPr lang="en-US" dirty="0"/>
              <a:t>This is likely to be username and passwords for services that your workflow may use</a:t>
            </a:r>
          </a:p>
          <a:p>
            <a:pPr lvl="1"/>
            <a:r>
              <a:rPr lang="en-US" dirty="0"/>
              <a:t>Secrets are essentially hidden environment variables</a:t>
            </a:r>
          </a:p>
          <a:p>
            <a:r>
              <a:rPr lang="en-US" dirty="0"/>
              <a:t>Workflows can be whatever you need them to be</a:t>
            </a:r>
          </a:p>
          <a:p>
            <a:pPr lvl="1"/>
            <a:r>
              <a:rPr lang="en-US" dirty="0"/>
              <a:t>This could be a CI/CD (Continuous Integration / Continuous Deployment) Pipeline</a:t>
            </a:r>
          </a:p>
          <a:p>
            <a:pPr lvl="1"/>
            <a:r>
              <a:rPr lang="en-US" dirty="0"/>
              <a:t>Automatically tag specific branches as they come in</a:t>
            </a:r>
          </a:p>
          <a:p>
            <a:pPr lvl="1"/>
            <a:r>
              <a:rPr lang="en-US" dirty="0"/>
              <a:t>Immediately raise new issues when found</a:t>
            </a:r>
          </a:p>
          <a:p>
            <a:pPr lvl="1"/>
            <a:r>
              <a:rPr lang="en-US" dirty="0"/>
              <a:t>FTP files to a specific destination upon merge</a:t>
            </a:r>
          </a:p>
          <a:p>
            <a:pPr lvl="1"/>
            <a:r>
              <a:rPr lang="en-US" dirty="0"/>
              <a:t>Countless other scenarios…</a:t>
            </a:r>
          </a:p>
        </p:txBody>
      </p:sp>
    </p:spTree>
    <p:extLst>
      <p:ext uri="{BB962C8B-B14F-4D97-AF65-F5344CB8AC3E}">
        <p14:creationId xmlns:p14="http://schemas.microsoft.com/office/powerpoint/2010/main" val="233901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CE7-19D5-47BD-BBA8-267CA59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make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CDFF-AFCF-41F0-8E56-F9207F30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Setting up Secrets for your Repository if easy!</a:t>
            </a:r>
          </a:p>
          <a:p>
            <a:pPr lvl="1"/>
            <a:r>
              <a:rPr lang="en-US" dirty="0"/>
              <a:t>Select Settings from the top ribbon on your repository homepage</a:t>
            </a:r>
          </a:p>
          <a:p>
            <a:pPr lvl="1"/>
            <a:r>
              <a:rPr lang="en-US" dirty="0"/>
              <a:t>Select Secrets from the left navigation panel</a:t>
            </a:r>
          </a:p>
          <a:p>
            <a:pPr lvl="1"/>
            <a:r>
              <a:rPr lang="en-US" dirty="0"/>
              <a:t>Click “Add a new secret” to start adding your secret</a:t>
            </a:r>
          </a:p>
          <a:p>
            <a:pPr lvl="2"/>
            <a:r>
              <a:rPr lang="en-US" dirty="0"/>
              <a:t>Our secret Name is “LAB_SECRET” – This is the variable name used</a:t>
            </a:r>
          </a:p>
          <a:p>
            <a:pPr lvl="2"/>
            <a:r>
              <a:rPr lang="en-US" dirty="0"/>
              <a:t>Our secret Value is “This will be our secret!” (Alternatively, you can input whatever you’d like here, up to 64KB in size)</a:t>
            </a:r>
          </a:p>
          <a:p>
            <a:pPr lvl="2"/>
            <a:r>
              <a:rPr lang="en-US" dirty="0"/>
              <a:t>Click Add secret to finalize adding the secret</a:t>
            </a:r>
          </a:p>
          <a:p>
            <a:pPr lvl="2"/>
            <a:r>
              <a:rPr lang="en-US" dirty="0"/>
              <a:t>Note: Any repo can have a maximum of 100 Secrets associated with it</a:t>
            </a:r>
          </a:p>
        </p:txBody>
      </p:sp>
    </p:spTree>
    <p:extLst>
      <p:ext uri="{BB962C8B-B14F-4D97-AF65-F5344CB8AC3E}">
        <p14:creationId xmlns:p14="http://schemas.microsoft.com/office/powerpoint/2010/main" val="1269780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9C7-8A51-44CB-B76F-70FFA3C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Our workflow and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097-17C9-4894-9918-206E3358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secret, let’s make a workflow to use it</a:t>
            </a:r>
          </a:p>
          <a:p>
            <a:r>
              <a:rPr lang="en-US" dirty="0"/>
              <a:t>Select Actions from the ribbon at the top of your repository homepage</a:t>
            </a:r>
          </a:p>
          <a:p>
            <a:r>
              <a:rPr lang="en-US" dirty="0"/>
              <a:t>Here you’ll see a number of workflows that are pre-built, but we’re going to make our own</a:t>
            </a:r>
          </a:p>
          <a:p>
            <a:pPr lvl="1"/>
            <a:r>
              <a:rPr lang="en-US" dirty="0"/>
              <a:t>Select “Skip this: Set up a workflow yourself” in the top right of the page</a:t>
            </a:r>
          </a:p>
          <a:p>
            <a:pPr lvl="1"/>
            <a:r>
              <a:rPr lang="en-US" dirty="0"/>
              <a:t>Let’s pause to discuss YML files</a:t>
            </a:r>
          </a:p>
        </p:txBody>
      </p:sp>
    </p:spTree>
    <p:extLst>
      <p:ext uri="{BB962C8B-B14F-4D97-AF65-F5344CB8AC3E}">
        <p14:creationId xmlns:p14="http://schemas.microsoft.com/office/powerpoint/2010/main" val="3472812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990-AA06-490C-B918-101E69C4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The 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985B-9A11-4026-BBF4-FBC9EFBB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YML or YAML is a recursive acronym for “YAML </a:t>
            </a:r>
            <a:r>
              <a:rPr lang="en-US" dirty="0" err="1"/>
              <a:t>Ain’t</a:t>
            </a:r>
            <a:r>
              <a:rPr lang="en-US" dirty="0"/>
              <a:t> Markup Language”</a:t>
            </a:r>
          </a:p>
          <a:p>
            <a:r>
              <a:rPr lang="en-US" dirty="0"/>
              <a:t>Similar to JSON, but uses white space to denote structure</a:t>
            </a:r>
          </a:p>
          <a:p>
            <a:r>
              <a:rPr lang="en-US" dirty="0"/>
              <a:t>It’s minimal syntax footprint has helped it gain popularity</a:t>
            </a:r>
          </a:p>
          <a:p>
            <a:r>
              <a:rPr lang="en-US" dirty="0"/>
              <a:t>Key-Value pairs are denoted by colons ‘:’</a:t>
            </a:r>
          </a:p>
          <a:p>
            <a:r>
              <a:rPr lang="en-US" dirty="0"/>
              <a:t>Key advantages over other data-serialization languages</a:t>
            </a:r>
          </a:p>
          <a:p>
            <a:pPr lvl="1"/>
            <a:r>
              <a:rPr lang="en-US" dirty="0"/>
              <a:t>Multiple documents in a stream can be denoted through ---</a:t>
            </a:r>
          </a:p>
          <a:p>
            <a:pPr lvl="1"/>
            <a:r>
              <a:rPr lang="en-US" dirty="0"/>
              <a:t>Data typing through implicit and explicit denotation</a:t>
            </a:r>
          </a:p>
          <a:p>
            <a:pPr lvl="1"/>
            <a:r>
              <a:rPr lang="en-US" dirty="0"/>
              <a:t>References for repeated nodes allows for brevity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8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Change the file name to lab2.yml</a:t>
            </a:r>
          </a:p>
          <a:p>
            <a:r>
              <a:rPr lang="en-US" dirty="0"/>
              <a:t>Change the name of the workflow to Lab 2 Workflow</a:t>
            </a:r>
          </a:p>
          <a:p>
            <a:r>
              <a:rPr lang="en-US" dirty="0"/>
              <a:t>Remove all lines after line 13</a:t>
            </a:r>
          </a:p>
          <a:p>
            <a:r>
              <a:rPr lang="en-US" dirty="0"/>
              <a:t>Update line 13 to reflect the following:</a:t>
            </a:r>
          </a:p>
          <a:p>
            <a:pPr lvl="1"/>
            <a:r>
              <a:rPr lang="en-US" dirty="0"/>
              <a:t>run: echo Our secret is ${{ </a:t>
            </a:r>
            <a:r>
              <a:rPr lang="en-US" dirty="0" err="1"/>
              <a:t>secrets.LAB_SECRET</a:t>
            </a:r>
            <a:r>
              <a:rPr lang="en-US" dirty="0"/>
              <a:t> }}</a:t>
            </a:r>
          </a:p>
          <a:p>
            <a:r>
              <a:rPr lang="en-US" dirty="0"/>
              <a:t>Alternatively, copy the contents of my example file from the link provided on the website for Lab 2</a:t>
            </a:r>
          </a:p>
          <a:p>
            <a:r>
              <a:rPr lang="en-US" dirty="0"/>
              <a:t>Commit the file to your repo using the commit button at the top right</a:t>
            </a:r>
          </a:p>
        </p:txBody>
      </p:sp>
    </p:spTree>
    <p:extLst>
      <p:ext uri="{BB962C8B-B14F-4D97-AF65-F5344CB8AC3E}">
        <p14:creationId xmlns:p14="http://schemas.microsoft.com/office/powerpoint/2010/main" val="4280234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new workflow in action!</a:t>
            </a:r>
          </a:p>
          <a:p>
            <a:pPr lvl="1"/>
            <a:r>
              <a:rPr lang="en-US" dirty="0"/>
              <a:t>Click on Actions on the top ribbon</a:t>
            </a:r>
          </a:p>
          <a:p>
            <a:pPr lvl="1"/>
            <a:r>
              <a:rPr lang="en-US" dirty="0"/>
              <a:t>Select Lab 2 Workflow from the left nav panel</a:t>
            </a:r>
          </a:p>
          <a:p>
            <a:pPr lvl="1"/>
            <a:r>
              <a:rPr lang="en-US" dirty="0"/>
              <a:t>Click on the latest build of your Lab 2 Workflow</a:t>
            </a:r>
          </a:p>
          <a:p>
            <a:pPr lvl="1"/>
            <a:r>
              <a:rPr lang="en-US" dirty="0"/>
              <a:t>Click on the “build” link to the left to review the logs of the build process</a:t>
            </a:r>
          </a:p>
          <a:p>
            <a:pPr lvl="1"/>
            <a:r>
              <a:rPr lang="en-US" dirty="0"/>
              <a:t>Expand the collapsed item “Run a one-line script” so we can see our secret!</a:t>
            </a:r>
          </a:p>
          <a:p>
            <a:pPr lvl="2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173621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745-C343-4000-BA61-A4216D99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BC2-B0DA-4589-9CF9-EACAE9E9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Pull requests (or PRs) represent a formal workflow to introduce code from one branch to another</a:t>
            </a:r>
          </a:p>
          <a:p>
            <a:r>
              <a:rPr lang="en-US" dirty="0"/>
              <a:t>There is typically a review process for pull requests</a:t>
            </a:r>
          </a:p>
          <a:p>
            <a:r>
              <a:rPr lang="en-US" dirty="0"/>
              <a:t>PRs provide a history for your repository beyond branches and commits</a:t>
            </a:r>
          </a:p>
          <a:p>
            <a:r>
              <a:rPr lang="en-US" dirty="0"/>
              <a:t>PRs can have rules to, including but not limited to, do the following:</a:t>
            </a:r>
          </a:p>
          <a:p>
            <a:pPr lvl="1"/>
            <a:r>
              <a:rPr lang="en-US" dirty="0"/>
              <a:t>Make sure all code passes tests before it can be merged</a:t>
            </a:r>
          </a:p>
          <a:p>
            <a:pPr lvl="1"/>
            <a:r>
              <a:rPr lang="en-US" dirty="0"/>
              <a:t>Meets the minimum number of approvers</a:t>
            </a:r>
          </a:p>
          <a:p>
            <a:pPr lvl="1"/>
            <a:r>
              <a:rPr lang="en-US" dirty="0"/>
              <a:t>Expires if too much time has passed</a:t>
            </a:r>
          </a:p>
          <a:p>
            <a:pPr lvl="1"/>
            <a:r>
              <a:rPr lang="en-US" dirty="0"/>
              <a:t>Clear previous approvals if the contributor pushes additional changes to the branch to be merged</a:t>
            </a:r>
          </a:p>
        </p:txBody>
      </p:sp>
    </p:spTree>
    <p:extLst>
      <p:ext uri="{BB962C8B-B14F-4D97-AF65-F5344CB8AC3E}">
        <p14:creationId xmlns:p14="http://schemas.microsoft.com/office/powerpoint/2010/main" val="2477599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1D24-760F-4373-A1FF-35C5EE35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97BE-C8FC-4F4C-B19F-1BF8CBB2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Functionally similar to forking, but </a:t>
            </a:r>
            <a:r>
              <a:rPr lang="en-US" dirty="0" err="1"/>
              <a:t>github</a:t>
            </a:r>
            <a:r>
              <a:rPr lang="en-US" dirty="0"/>
              <a:t> specific</a:t>
            </a:r>
          </a:p>
          <a:p>
            <a:r>
              <a:rPr lang="en-US" dirty="0"/>
              <a:t>Quickly bootstrap new projects</a:t>
            </a:r>
          </a:p>
          <a:p>
            <a:r>
              <a:rPr lang="en-US" dirty="0"/>
              <a:t>Easily defined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798758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helps consolidate the work specific to a certain effort</a:t>
            </a:r>
          </a:p>
          <a:p>
            <a:pPr lvl="1"/>
            <a:r>
              <a:rPr lang="en-US" dirty="0"/>
              <a:t>A project need not be limited to a single repository</a:t>
            </a:r>
          </a:p>
          <a:p>
            <a:pPr lvl="1"/>
            <a:r>
              <a:rPr lang="en-US" dirty="0"/>
              <a:t>Most larger projects will have numerous repositories attached</a:t>
            </a:r>
          </a:p>
          <a:p>
            <a:pPr lvl="1"/>
            <a:r>
              <a:rPr lang="en-US" dirty="0"/>
              <a:t>Kanban boards are a common work management tool to quickly visualize and progress items in need of completing</a:t>
            </a:r>
          </a:p>
          <a:p>
            <a:pPr lvl="1"/>
            <a:r>
              <a:rPr lang="en-US" dirty="0"/>
              <a:t>Issues can be triaged directly from your project screen to be sorted on the </a:t>
            </a:r>
            <a:r>
              <a:rPr lang="en-US" dirty="0" err="1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 tracking acts as a funnel for all work coming into your project</a:t>
            </a:r>
          </a:p>
          <a:p>
            <a:pPr lvl="1"/>
            <a:r>
              <a:rPr lang="en-US" dirty="0"/>
              <a:t>This doesn’t have to be explicitly issues in the sense of bugs or problems</a:t>
            </a:r>
          </a:p>
          <a:p>
            <a:pPr lvl="1"/>
            <a:r>
              <a:rPr lang="en-US" dirty="0"/>
              <a:t>Enhancements or new features are classified as “issues”</a:t>
            </a:r>
          </a:p>
          <a:p>
            <a:pPr lvl="1"/>
            <a:r>
              <a:rPr lang="en-US" dirty="0"/>
              <a:t>Requests for additional documentation are issues as well</a:t>
            </a:r>
          </a:p>
          <a:p>
            <a:r>
              <a:rPr lang="en-US" dirty="0"/>
              <a:t>As new issues are tracked, labels can help sort out the work</a:t>
            </a:r>
          </a:p>
          <a:p>
            <a:pPr lvl="1"/>
            <a:r>
              <a:rPr lang="en-US" dirty="0"/>
              <a:t>Items tagged with “good first issue” are terrific for newcomers to your project (or a great target if you want to start helping on someone else’s project)</a:t>
            </a:r>
          </a:p>
          <a:p>
            <a:pPr lvl="1"/>
            <a:r>
              <a:rPr lang="en-US" dirty="0"/>
              <a:t>“Help wanted” can indicate that the issue has exceeded the capacity of the current assignee, so they’re looking for more hands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1143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Gitflow</a:t>
            </a:r>
            <a:r>
              <a:rPr lang="en-US" dirty="0"/>
              <a:t> Strategy Refresher</a:t>
            </a:r>
          </a:p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54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48F48-9120-4A8F-A261-F6CCE1E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1927</Words>
  <Application>Microsoft Office PowerPoint</Application>
  <PresentationFormat>Widescreen</PresentationFormat>
  <Paragraphs>221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Leadup to lab 1</vt:lpstr>
      <vt:lpstr>Lab 1 – Interactively rebasing</vt:lpstr>
      <vt:lpstr>Lab 1 – Interactively rebasing</vt:lpstr>
      <vt:lpstr>Lab 1 – Interactively rebasing</vt:lpstr>
      <vt:lpstr>Lab 1 – Interactively rebasing (Cont.)</vt:lpstr>
      <vt:lpstr>Lab 1 – Interactively rebasing (Cont.)</vt:lpstr>
      <vt:lpstr>Tags</vt:lpstr>
      <vt:lpstr>Forking workflow</vt:lpstr>
      <vt:lpstr>Branching differences</vt:lpstr>
      <vt:lpstr>Getting started</vt:lpstr>
      <vt:lpstr>Clone your fork</vt:lpstr>
      <vt:lpstr>Adding a remote</vt:lpstr>
      <vt:lpstr>Making changes</vt:lpstr>
      <vt:lpstr>Submitting code to the official repo</vt:lpstr>
      <vt:lpstr>Advanced Github Features</vt:lpstr>
      <vt:lpstr>Actions, Secrets, and Workflows</vt:lpstr>
      <vt:lpstr>Lab 2 – Let’s make a secret</vt:lpstr>
      <vt:lpstr>LAB 2 – Our workflow and secret</vt:lpstr>
      <vt:lpstr>Lab 2 – The intermission</vt:lpstr>
      <vt:lpstr>Lab 2 – Workflow completion</vt:lpstr>
      <vt:lpstr>Lab 2 – Workflow completion</vt:lpstr>
      <vt:lpstr>Pull Requests</vt:lpstr>
      <vt:lpstr>Templates</vt:lpstr>
      <vt:lpstr>Issue tracking and projects</vt:lpstr>
      <vt:lpstr>Issue tracking and projects (Cont.)</vt:lpstr>
      <vt:lpstr>Presentation Objectives Revisited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Github Topics</dc:title>
  <dc:creator/>
  <cp:lastModifiedBy/>
  <cp:revision>8</cp:revision>
  <dcterms:created xsi:type="dcterms:W3CDTF">2020-01-08T02:59:36Z</dcterms:created>
  <dcterms:modified xsi:type="dcterms:W3CDTF">2021-02-14T20:47:11Z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