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85" r:id="rId7"/>
    <p:sldId id="261" r:id="rId8"/>
    <p:sldId id="262" r:id="rId9"/>
    <p:sldId id="264" r:id="rId10"/>
    <p:sldId id="266" r:id="rId11"/>
    <p:sldId id="267" r:id="rId12"/>
    <p:sldId id="268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604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zach-martin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zach-martin.com/resourc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Introduction to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 –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Zach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martiN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will be initialized by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Clone repository</a:t>
            </a:r>
          </a:p>
          <a:p>
            <a:pPr lvl="2"/>
            <a:r>
              <a:rPr lang="en-US" dirty="0"/>
              <a:t>Create branch</a:t>
            </a:r>
          </a:p>
          <a:p>
            <a:pPr lvl="2"/>
            <a:r>
              <a:rPr lang="en-US" dirty="0"/>
              <a:t>Make change</a:t>
            </a:r>
          </a:p>
          <a:p>
            <a:pPr lvl="2"/>
            <a:r>
              <a:rPr lang="en-US" dirty="0"/>
              <a:t>Commit change</a:t>
            </a:r>
          </a:p>
          <a:p>
            <a:pPr lvl="2"/>
            <a:r>
              <a:rPr lang="en-US" dirty="0"/>
              <a:t>Push</a:t>
            </a:r>
          </a:p>
          <a:p>
            <a:pPr lvl="2"/>
            <a:r>
              <a:rPr lang="en-US" dirty="0"/>
              <a:t>Merge branch</a:t>
            </a:r>
          </a:p>
        </p:txBody>
      </p:sp>
    </p:spTree>
    <p:extLst>
      <p:ext uri="{BB962C8B-B14F-4D97-AF65-F5344CB8AC3E}">
        <p14:creationId xmlns:p14="http://schemas.microsoft.com/office/powerpoint/2010/main" val="404968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- </a:t>
            </a:r>
            <a:r>
              <a:rPr lang="en-US" dirty="0" err="1"/>
              <a:t>Gitflow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8A5DC-54F3-4342-9FB1-578C95FD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544" y="2097087"/>
            <a:ext cx="9435031" cy="3868363"/>
          </a:xfrm>
        </p:spPr>
      </p:pic>
    </p:spTree>
    <p:extLst>
      <p:ext uri="{BB962C8B-B14F-4D97-AF65-F5344CB8AC3E}">
        <p14:creationId xmlns:p14="http://schemas.microsoft.com/office/powerpoint/2010/main" val="255964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04F0B6-6DFF-4631-B064-30A8D090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299" y="1780354"/>
            <a:ext cx="7840225" cy="4459128"/>
          </a:xfrm>
        </p:spPr>
      </p:pic>
    </p:spTree>
    <p:extLst>
      <p:ext uri="{BB962C8B-B14F-4D97-AF65-F5344CB8AC3E}">
        <p14:creationId xmlns:p14="http://schemas.microsoft.com/office/powerpoint/2010/main" val="392532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595462-70B1-42AE-97F1-85438471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152" y="1753299"/>
            <a:ext cx="7560520" cy="4857634"/>
          </a:xfrm>
        </p:spPr>
      </p:pic>
    </p:spTree>
    <p:extLst>
      <p:ext uri="{BB962C8B-B14F-4D97-AF65-F5344CB8AC3E}">
        <p14:creationId xmlns:p14="http://schemas.microsoft.com/office/powerpoint/2010/main" val="263883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D2C50-D590-4F3F-9475-980F846D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841" y="1802716"/>
            <a:ext cx="6642318" cy="4765864"/>
          </a:xfrm>
        </p:spPr>
      </p:pic>
    </p:spTree>
    <p:extLst>
      <p:ext uri="{BB962C8B-B14F-4D97-AF65-F5344CB8AC3E}">
        <p14:creationId xmlns:p14="http://schemas.microsoft.com/office/powerpoint/2010/main" val="366482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4019-48D1-41B6-A0B1-4EF1A8F1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Conflict is inevitable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5650-9466-40DF-93FC-28282045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Unless you are working on a project by yourself, it will likely be almost impossible to avoid merge conflicts</a:t>
            </a:r>
          </a:p>
          <a:p>
            <a:pPr lvl="1"/>
            <a:r>
              <a:rPr lang="en-US" dirty="0"/>
              <a:t>Managing conflicts can be challenging</a:t>
            </a:r>
          </a:p>
          <a:p>
            <a:pPr lvl="1"/>
            <a:r>
              <a:rPr lang="en-US" dirty="0"/>
              <a:t>Different strategies exist, but our next lab will be the most likely resolution strategy</a:t>
            </a:r>
          </a:p>
          <a:p>
            <a:r>
              <a:rPr lang="en-US" dirty="0"/>
              <a:t>Rebasing is another strategy we’ll discuss post-lab</a:t>
            </a:r>
          </a:p>
        </p:txBody>
      </p:sp>
    </p:spTree>
    <p:extLst>
      <p:ext uri="{BB962C8B-B14F-4D97-AF65-F5344CB8AC3E}">
        <p14:creationId xmlns:p14="http://schemas.microsoft.com/office/powerpoint/2010/main" val="55539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6851-F1AF-41A1-A40D-745BE3A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17D-DAE3-4D56-85C2-ADEF32B5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this lab, we’ll use GitHub Desktop</a:t>
            </a:r>
          </a:p>
          <a:p>
            <a:pPr lvl="1"/>
            <a:r>
              <a:rPr lang="en-US" dirty="0"/>
              <a:t>Use the repository we created as our starting point</a:t>
            </a:r>
          </a:p>
          <a:p>
            <a:pPr lvl="1"/>
            <a:r>
              <a:rPr lang="en-US" dirty="0"/>
              <a:t>Create a new branch, the name is unimportant</a:t>
            </a:r>
          </a:p>
          <a:p>
            <a:pPr lvl="1"/>
            <a:r>
              <a:rPr lang="en-US" dirty="0"/>
              <a:t>Switch back to master (GitHub Desktop switches to the newly created branch by default)</a:t>
            </a:r>
          </a:p>
          <a:p>
            <a:pPr lvl="1"/>
            <a:r>
              <a:rPr lang="en-US" dirty="0"/>
              <a:t>Update the README.md file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your new branch</a:t>
            </a:r>
          </a:p>
          <a:p>
            <a:pPr lvl="1"/>
            <a:r>
              <a:rPr lang="en-US" dirty="0"/>
              <a:t>Update the README.md file on the same line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master branch</a:t>
            </a:r>
          </a:p>
          <a:p>
            <a:pPr lvl="1"/>
            <a:r>
              <a:rPr lang="en-US" dirty="0"/>
              <a:t>Attempt to merge your new branch into master</a:t>
            </a:r>
          </a:p>
          <a:p>
            <a:pPr lvl="1"/>
            <a:r>
              <a:rPr lang="en-US" dirty="0"/>
              <a:t>Resolve conflict</a:t>
            </a:r>
          </a:p>
        </p:txBody>
      </p:sp>
    </p:spTree>
    <p:extLst>
      <p:ext uri="{BB962C8B-B14F-4D97-AF65-F5344CB8AC3E}">
        <p14:creationId xmlns:p14="http://schemas.microsoft.com/office/powerpoint/2010/main" val="142973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47413-08C2-4A59-87B1-6CCE20779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423721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B15C38-064C-448F-B886-3B193A81E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107899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6805B-9410-4816-80DE-B9371B2B9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327559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>
            <a:normAutofit/>
          </a:bodyPr>
          <a:lstStyle/>
          <a:p>
            <a:r>
              <a:rPr lang="en-US"/>
              <a:t>Initial resources and Introductions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7DAFC-00DA-4C23-BE73-0FBAB7B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3817"/>
          <a:stretch/>
        </p:blipFill>
        <p:spPr>
          <a:xfrm>
            <a:off x="6535737" y="1341414"/>
            <a:ext cx="4509558" cy="397933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1" y="2249485"/>
            <a:ext cx="5077306" cy="3541714"/>
          </a:xfrm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https://github.zach-martin.com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quick introduction –</a:t>
            </a:r>
          </a:p>
          <a:p>
            <a:pPr marL="0" indent="0">
              <a:buNone/>
            </a:pPr>
            <a:r>
              <a:rPr lang="en-US" dirty="0"/>
              <a:t>    Zach Martin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15 years IT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5 years professional software development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Father to a seventeen-month-old baby girl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A7D7-D1AF-41D1-B1CF-96964051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features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3AAE-A676-4F92-A6C6-DD0ABEBE3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68760"/>
          </a:xfrm>
        </p:spPr>
        <p:txBody>
          <a:bodyPr>
            <a:normAutofit/>
          </a:bodyPr>
          <a:lstStyle/>
          <a:p>
            <a:r>
              <a:rPr lang="en-US" dirty="0"/>
              <a:t>Commit History</a:t>
            </a:r>
          </a:p>
          <a:p>
            <a:r>
              <a:rPr lang="en-US" dirty="0"/>
              <a:t>Pull Requests</a:t>
            </a:r>
          </a:p>
          <a:p>
            <a:r>
              <a:rPr lang="en-US" dirty="0"/>
              <a:t>Settings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Access</a:t>
            </a:r>
          </a:p>
          <a:p>
            <a:pPr lvl="1"/>
            <a:r>
              <a:rPr lang="en-US" dirty="0"/>
              <a:t>Branch Protection</a:t>
            </a:r>
          </a:p>
          <a:p>
            <a:pPr lvl="1"/>
            <a:r>
              <a:rPr lang="en-US" dirty="0"/>
              <a:t>Notifications</a:t>
            </a:r>
          </a:p>
          <a:p>
            <a:r>
              <a:rPr lang="en-US" dirty="0"/>
              <a:t>Additional Resources Found at -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http://github.zach-martin.com/resources.html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5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Hope to see most of you in the GitHub Advanced Class!</a:t>
            </a: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Agnostic view of git, separate from GitHub</a:t>
            </a:r>
          </a:p>
          <a:p>
            <a:pPr lvl="1"/>
            <a:r>
              <a:rPr lang="en-US" dirty="0"/>
              <a:t>The how and why of using git</a:t>
            </a:r>
          </a:p>
          <a:p>
            <a:pPr lvl="1"/>
            <a:r>
              <a:rPr lang="en-US" dirty="0"/>
              <a:t>Labs involving both command-line and GUI driven git interaction</a:t>
            </a:r>
          </a:p>
          <a:p>
            <a:pPr lvl="1"/>
            <a:r>
              <a:rPr lang="en-US" dirty="0"/>
              <a:t>Branching strategies and conventions</a:t>
            </a:r>
          </a:p>
          <a:p>
            <a:r>
              <a:rPr lang="en-US" dirty="0"/>
              <a:t>Basic GitHub Features</a:t>
            </a:r>
          </a:p>
          <a:p>
            <a:pPr lvl="1"/>
            <a:r>
              <a:rPr lang="en-US" dirty="0"/>
              <a:t>Quickly create your own repo</a:t>
            </a:r>
          </a:p>
          <a:p>
            <a:pPr lvl="1"/>
            <a:r>
              <a:rPr lang="en-US" dirty="0"/>
              <a:t>Understand basic features and details about your repo</a:t>
            </a:r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GIThub</a:t>
            </a:r>
            <a:r>
              <a:rPr lang="en-US" sz="4400" dirty="0">
                <a:latin typeface="Rockwell" panose="02060603020205020403" pitchFamily="18" charset="0"/>
              </a:rPr>
              <a:t> uses git (surprise!)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git?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is a VCS (Version Control System)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other VCS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Subversion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Mercurial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VCS should have at minimum the following: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history of changes for all files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and merging by authorized users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Traceability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Software Development Require VCS?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Strictly speaking – no (but you’ll regret it!)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F86407-6C8D-440B-9442-2234CED8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offline</a:t>
            </a:r>
          </a:p>
          <a:p>
            <a:r>
              <a:rPr lang="en-US" dirty="0"/>
              <a:t>Branching is easy</a:t>
            </a:r>
          </a:p>
          <a:p>
            <a:r>
              <a:rPr lang="en-US" dirty="0"/>
              <a:t>Merging is easy</a:t>
            </a:r>
          </a:p>
          <a:p>
            <a:r>
              <a:rPr lang="en-US" dirty="0"/>
              <a:t>Full history is kept in each repository copy</a:t>
            </a:r>
          </a:p>
          <a:p>
            <a:r>
              <a:rPr lang="en-US" dirty="0"/>
              <a:t>It’s fast… really fast!</a:t>
            </a:r>
          </a:p>
        </p:txBody>
      </p:sp>
    </p:spTree>
    <p:extLst>
      <p:ext uri="{BB962C8B-B14F-4D97-AF65-F5344CB8AC3E}">
        <p14:creationId xmlns:p14="http://schemas.microsoft.com/office/powerpoint/2010/main" val="33817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 (Continued)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31BA7B-E49E-43E8-BCAA-638C2C2DF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327" y="2267499"/>
            <a:ext cx="928817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78C7-EB92-473C-81C1-40DF1B6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0C44-F76B-478D-A870-8CC91863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78544" cy="3541714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Add/Stage</a:t>
            </a:r>
          </a:p>
          <a:p>
            <a:r>
              <a:rPr lang="en-US" dirty="0"/>
              <a:t>Commit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6692E9-E8F2-4A49-8D7D-C8F90999C66C}"/>
              </a:ext>
            </a:extLst>
          </p:cNvPr>
          <p:cNvSpPr txBox="1">
            <a:spLocks/>
          </p:cNvSpPr>
          <p:nvPr/>
        </p:nvSpPr>
        <p:spPr>
          <a:xfrm>
            <a:off x="6094412" y="2249487"/>
            <a:ext cx="437854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Merge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5378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Install Visual Studio Code</a:t>
            </a:r>
          </a:p>
          <a:p>
            <a:r>
              <a:rPr lang="en-US" dirty="0"/>
              <a:t>Install git-</a:t>
            </a:r>
            <a:r>
              <a:rPr lang="en-US" dirty="0" err="1"/>
              <a:t>scm</a:t>
            </a:r>
            <a:endParaRPr lang="en-US" dirty="0"/>
          </a:p>
          <a:p>
            <a:r>
              <a:rPr lang="en-US" dirty="0"/>
              <a:t>Open git-bash (MacOS users should use terminal instead)</a:t>
            </a:r>
          </a:p>
          <a:p>
            <a:r>
              <a:rPr lang="en-US" dirty="0"/>
              <a:t>Let git know who you are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"MyEmail@Email.com"</a:t>
            </a:r>
          </a:p>
          <a:p>
            <a:pPr lvl="1"/>
            <a:r>
              <a:rPr lang="en-US" dirty="0"/>
              <a:t>git config --global user.name "My Name“</a:t>
            </a:r>
          </a:p>
          <a:p>
            <a:pPr lvl="1"/>
            <a:r>
              <a:rPr lang="en-US" dirty="0"/>
              <a:t>git config -l</a:t>
            </a:r>
          </a:p>
          <a:p>
            <a:pPr lvl="2"/>
            <a:r>
              <a:rPr lang="en-US" dirty="0"/>
              <a:t>Alternatively, you can use the following commands to explicitly pull this information</a:t>
            </a:r>
          </a:p>
          <a:p>
            <a:pPr lvl="2"/>
            <a:r>
              <a:rPr lang="en-US" dirty="0"/>
              <a:t>git config --get user.name</a:t>
            </a:r>
          </a:p>
          <a:p>
            <a:pPr lvl="2"/>
            <a:r>
              <a:rPr lang="en-US" dirty="0"/>
              <a:t>git config --get </a:t>
            </a:r>
            <a:r>
              <a:rPr lang="en-US" dirty="0" err="1"/>
              <a:t>user.email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97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Rockwell</vt:lpstr>
      <vt:lpstr>Tahoma</vt:lpstr>
      <vt:lpstr>Tw Cen MT</vt:lpstr>
      <vt:lpstr>Circuit</vt:lpstr>
      <vt:lpstr>Introduction to github</vt:lpstr>
      <vt:lpstr>Initial resources and Introductions</vt:lpstr>
      <vt:lpstr>Presentation Objectives</vt:lpstr>
      <vt:lpstr>GIThub uses git (surprise!)</vt:lpstr>
      <vt:lpstr>Version Control System</vt:lpstr>
      <vt:lpstr>OK, So why git?</vt:lpstr>
      <vt:lpstr>OK, So why git? (Continued)</vt:lpstr>
      <vt:lpstr>Important terms</vt:lpstr>
      <vt:lpstr>Lab 1 – part 1</vt:lpstr>
      <vt:lpstr>Lab 1 – Part 2</vt:lpstr>
      <vt:lpstr>Branching strategies - Gitflow</vt:lpstr>
      <vt:lpstr>Branching strategies – Gitflow (Cont.)</vt:lpstr>
      <vt:lpstr>Branching strategies – Gitflow (Cont.)</vt:lpstr>
      <vt:lpstr>Branching strategies – Gitflow (Cont.)</vt:lpstr>
      <vt:lpstr>Conflict is inevitable</vt:lpstr>
      <vt:lpstr>Lab 2</vt:lpstr>
      <vt:lpstr>Rebase – Tread carefully</vt:lpstr>
      <vt:lpstr>Rebase – Tread carefully (Cont.)</vt:lpstr>
      <vt:lpstr>Rebase – Tread carefully (Cont.)</vt:lpstr>
      <vt:lpstr>Github features and next steps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2020-12-04T03:26:30Z</dcterms:created>
  <dcterms:modified xsi:type="dcterms:W3CDTF">2020-12-04T04:17:03Z</dcterms:modified>
</cp:coreProperties>
</file>