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45"/>
  </p:notesMasterIdLst>
  <p:handoutMasterIdLst>
    <p:handoutMasterId r:id="rId46"/>
  </p:handoutMasterIdLst>
  <p:sldIdLst>
    <p:sldId id="256" r:id="rId5"/>
    <p:sldId id="312" r:id="rId6"/>
    <p:sldId id="285" r:id="rId7"/>
    <p:sldId id="270" r:id="rId8"/>
    <p:sldId id="272" r:id="rId9"/>
    <p:sldId id="273" r:id="rId10"/>
    <p:sldId id="274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257" r:id="rId33"/>
    <p:sldId id="311" r:id="rId34"/>
    <p:sldId id="259" r:id="rId35"/>
    <p:sldId id="260" r:id="rId36"/>
    <p:sldId id="261" r:id="rId37"/>
    <p:sldId id="262" r:id="rId38"/>
    <p:sldId id="263" r:id="rId39"/>
    <p:sldId id="308" r:id="rId40"/>
    <p:sldId id="309" r:id="rId41"/>
    <p:sldId id="310" r:id="rId42"/>
    <p:sldId id="313" r:id="rId43"/>
    <p:sldId id="265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zach-martin.com/advanced.html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mailto:zach@zach-martin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Advanced </a:t>
            </a:r>
            <a:r>
              <a:rPr lang="en-US" sz="5400" dirty="0" err="1">
                <a:latin typeface="Rockwell" panose="02060603020205020403" pitchFamily="18" charset="0"/>
              </a:rPr>
              <a:t>Github</a:t>
            </a:r>
            <a:r>
              <a:rPr lang="en-US" sz="5400" dirty="0">
                <a:latin typeface="Rockwell" panose="02060603020205020403" pitchFamily="18" charset="0"/>
              </a:rPr>
              <a:t>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Instructor – 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Zach martin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46AF04-D9E3-4AA5-BEEC-75A030DF9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1344" y="2249488"/>
            <a:ext cx="5286137" cy="3541712"/>
          </a:xfrm>
        </p:spPr>
      </p:pic>
    </p:spTree>
    <p:extLst>
      <p:ext uri="{BB962C8B-B14F-4D97-AF65-F5344CB8AC3E}">
        <p14:creationId xmlns:p14="http://schemas.microsoft.com/office/powerpoint/2010/main" val="241555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1158DF-473D-4D96-B075-D2D884548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4991" y="2249488"/>
            <a:ext cx="5198843" cy="3541712"/>
          </a:xfrm>
        </p:spPr>
      </p:pic>
    </p:spTree>
    <p:extLst>
      <p:ext uri="{BB962C8B-B14F-4D97-AF65-F5344CB8AC3E}">
        <p14:creationId xmlns:p14="http://schemas.microsoft.com/office/powerpoint/2010/main" val="40480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 (Cont.)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1A7D49-3A09-494D-9214-D9E300234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0213" y="2249488"/>
            <a:ext cx="5208400" cy="3541712"/>
          </a:xfrm>
        </p:spPr>
      </p:pic>
    </p:spTree>
    <p:extLst>
      <p:ext uri="{BB962C8B-B14F-4D97-AF65-F5344CB8AC3E}">
        <p14:creationId xmlns:p14="http://schemas.microsoft.com/office/powerpoint/2010/main" val="397021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5AF4F8-6FA9-4858-A0E3-DE4C8ADB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rebasing, keep the golden rule in mind:</a:t>
            </a:r>
          </a:p>
          <a:p>
            <a:pPr lvl="1"/>
            <a:r>
              <a:rPr lang="en-US" b="1" dirty="0"/>
              <a:t>NEVER</a:t>
            </a:r>
            <a:r>
              <a:rPr lang="en-US" dirty="0"/>
              <a:t> rebase a public branch over your branch</a:t>
            </a:r>
          </a:p>
          <a:p>
            <a:r>
              <a:rPr lang="en-US" dirty="0"/>
              <a:t>Rebasing gives you an opportunity to realign your history with team changes</a:t>
            </a:r>
          </a:p>
          <a:p>
            <a:pPr lvl="1"/>
            <a:r>
              <a:rPr lang="en-US" dirty="0"/>
              <a:t>Don’t make others have to realign around your own changes</a:t>
            </a:r>
          </a:p>
        </p:txBody>
      </p:sp>
    </p:spTree>
    <p:extLst>
      <p:ext uri="{BB962C8B-B14F-4D97-AF65-F5344CB8AC3E}">
        <p14:creationId xmlns:p14="http://schemas.microsoft.com/office/powerpoint/2010/main" val="46794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golden Rule - Illustrated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2A06AD-E44F-4112-9E5C-28E4F5573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9921" y="2150803"/>
            <a:ext cx="5305935" cy="3541712"/>
          </a:xfrm>
        </p:spPr>
      </p:pic>
    </p:spTree>
    <p:extLst>
      <p:ext uri="{BB962C8B-B14F-4D97-AF65-F5344CB8AC3E}">
        <p14:creationId xmlns:p14="http://schemas.microsoft.com/office/powerpoint/2010/main" val="1022779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Leadup to 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569-D6AD-4D2A-8345-F2929A73D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Rebase not only helps keep a clean tree, it can reduce clutter</a:t>
            </a:r>
          </a:p>
          <a:p>
            <a:pPr lvl="1"/>
            <a:r>
              <a:rPr lang="en-US" dirty="0"/>
              <a:t>Maintaining clean commit histories can be challenging</a:t>
            </a:r>
          </a:p>
          <a:p>
            <a:pPr lvl="1"/>
            <a:r>
              <a:rPr lang="en-US" dirty="0"/>
              <a:t>Consolidating commit messages and removing unnecessary commits</a:t>
            </a:r>
          </a:p>
          <a:p>
            <a:pPr lvl="1"/>
            <a:r>
              <a:rPr lang="en-US" dirty="0"/>
              <a:t>Alter history itself! (You can do some weird stuff with rebase!)</a:t>
            </a:r>
          </a:p>
          <a:p>
            <a:r>
              <a:rPr lang="en-US" dirty="0"/>
              <a:t>Important rebase terms:</a:t>
            </a:r>
          </a:p>
          <a:p>
            <a:pPr lvl="1"/>
            <a:r>
              <a:rPr lang="en-US" dirty="0"/>
              <a:t>Pick</a:t>
            </a:r>
          </a:p>
          <a:p>
            <a:pPr lvl="1"/>
            <a:r>
              <a:rPr lang="en-US" dirty="0"/>
              <a:t>Squash</a:t>
            </a:r>
          </a:p>
          <a:p>
            <a:pPr lvl="1"/>
            <a:r>
              <a:rPr lang="en-US" dirty="0"/>
              <a:t>Edit</a:t>
            </a:r>
          </a:p>
          <a:p>
            <a:pPr lvl="1"/>
            <a:r>
              <a:rPr lang="en-US" dirty="0"/>
              <a:t>Reword</a:t>
            </a:r>
          </a:p>
          <a:p>
            <a:pPr lvl="1"/>
            <a:r>
              <a:rPr lang="en-US" dirty="0"/>
              <a:t>Drop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9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3F82D0-49C5-4317-9751-818DC1662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203375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E0FD989-86EC-492A-B5F7-6D37E3C1F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8165" y="2249488"/>
            <a:ext cx="4652495" cy="3541712"/>
          </a:xfrm>
        </p:spPr>
      </p:pic>
    </p:spTree>
    <p:extLst>
      <p:ext uri="{BB962C8B-B14F-4D97-AF65-F5344CB8AC3E}">
        <p14:creationId xmlns:p14="http://schemas.microsoft.com/office/powerpoint/2010/main" val="377520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new branch, called lab_1, and change to that branch</a:t>
            </a:r>
          </a:p>
          <a:p>
            <a:pPr lvl="1"/>
            <a:r>
              <a:rPr lang="en-US" dirty="0"/>
              <a:t>git branch lab_1</a:t>
            </a:r>
          </a:p>
          <a:p>
            <a:pPr lvl="1"/>
            <a:r>
              <a:rPr lang="en-US" dirty="0"/>
              <a:t>git checkout lab_1</a:t>
            </a:r>
          </a:p>
          <a:p>
            <a:r>
              <a:rPr lang="en-US" dirty="0"/>
              <a:t>Make a minor change, for our example we’re creating a temp file and updating it, and then commit that change with the commit message “commit 1”</a:t>
            </a:r>
          </a:p>
          <a:p>
            <a:pPr lvl="1"/>
            <a:r>
              <a:rPr lang="en-US" dirty="0"/>
              <a:t>echo “change 1”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1”</a:t>
            </a:r>
          </a:p>
        </p:txBody>
      </p:sp>
    </p:spTree>
    <p:extLst>
      <p:ext uri="{BB962C8B-B14F-4D97-AF65-F5344CB8AC3E}">
        <p14:creationId xmlns:p14="http://schemas.microsoft.com/office/powerpoint/2010/main" val="383101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the same steps we did before, twice more, but incrementing the commit message by one each time (“commit 2”, “commit 3”)</a:t>
            </a:r>
          </a:p>
          <a:p>
            <a:pPr lvl="1"/>
            <a:r>
              <a:rPr lang="en-US" dirty="0"/>
              <a:t>echo “change #” &gt;&gt; tmp.txt</a:t>
            </a:r>
          </a:p>
          <a:p>
            <a:pPr lvl="1"/>
            <a:r>
              <a:rPr lang="en-US" dirty="0"/>
              <a:t>git add tmp.txt</a:t>
            </a:r>
          </a:p>
          <a:p>
            <a:pPr lvl="1"/>
            <a:r>
              <a:rPr lang="en-US" dirty="0"/>
              <a:t>git commit –m “commit #”</a:t>
            </a:r>
          </a:p>
          <a:p>
            <a:r>
              <a:rPr lang="en-US" dirty="0"/>
              <a:t>Once finished, confirm that all commits and changes are in place and no files are pending commit (this prevents a rebase from occurring)</a:t>
            </a:r>
          </a:p>
          <a:p>
            <a:pPr lvl="1"/>
            <a:r>
              <a:rPr lang="en-US" dirty="0"/>
              <a:t>cat tmp.txt</a:t>
            </a:r>
          </a:p>
          <a:p>
            <a:pPr lvl="1"/>
            <a:r>
              <a:rPr lang="en-US" dirty="0"/>
              <a:t>git status</a:t>
            </a:r>
          </a:p>
          <a:p>
            <a:pPr lvl="1"/>
            <a:r>
              <a:rPr lang="en-US" dirty="0"/>
              <a:t>git log</a:t>
            </a:r>
          </a:p>
        </p:txBody>
      </p:sp>
    </p:spTree>
    <p:extLst>
      <p:ext uri="{BB962C8B-B14F-4D97-AF65-F5344CB8AC3E}">
        <p14:creationId xmlns:p14="http://schemas.microsoft.com/office/powerpoint/2010/main" val="305968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>
            <a:normAutofit/>
          </a:bodyPr>
          <a:lstStyle/>
          <a:p>
            <a:r>
              <a:rPr lang="en-US"/>
              <a:t>Initial resources and Introductions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7DAFC-00DA-4C23-BE73-0FBAB7B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33817"/>
          <a:stretch/>
        </p:blipFill>
        <p:spPr>
          <a:xfrm>
            <a:off x="6535737" y="1341414"/>
            <a:ext cx="4509558" cy="397933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6705" y="2249485"/>
            <a:ext cx="5077306" cy="3541714"/>
          </a:xfrm>
        </p:spPr>
        <p:txBody>
          <a:bodyPr>
            <a:normAutofit/>
          </a:bodyPr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github.zach-martin.com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/advanced.html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quick introduction –</a:t>
            </a:r>
          </a:p>
          <a:p>
            <a:pPr marL="0" indent="0">
              <a:buNone/>
            </a:pPr>
            <a:r>
              <a:rPr lang="en-US" dirty="0"/>
              <a:t>    Zach Martin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17 years IT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5 years professional software development experience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Father to a nineteen-month-old baby girl</a:t>
            </a:r>
          </a:p>
        </p:txBody>
      </p:sp>
    </p:spTree>
    <p:extLst>
      <p:ext uri="{BB962C8B-B14F-4D97-AF65-F5344CB8AC3E}">
        <p14:creationId xmlns:p14="http://schemas.microsoft.com/office/powerpoint/2010/main" val="32240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39D-9DD8-4064-9E1B-B79A7D59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1 – Interactively rebasing (Cont.)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1B0C6-BB4E-4D5F-9A1F-04E1F8C0E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now ready to interactively rebase and clean up our commit history</a:t>
            </a:r>
          </a:p>
          <a:p>
            <a:pPr lvl="1"/>
            <a:r>
              <a:rPr lang="en-US" dirty="0"/>
              <a:t>git rebase –</a:t>
            </a:r>
            <a:r>
              <a:rPr lang="en-US" dirty="0" err="1"/>
              <a:t>i</a:t>
            </a:r>
            <a:r>
              <a:rPr lang="en-US" dirty="0"/>
              <a:t> HEAD~3</a:t>
            </a:r>
          </a:p>
          <a:p>
            <a:pPr lvl="1"/>
            <a:r>
              <a:rPr lang="en-US" dirty="0"/>
              <a:t>Squash commits 2 and 3 in the editor</a:t>
            </a:r>
          </a:p>
          <a:p>
            <a:pPr lvl="1"/>
            <a:r>
              <a:rPr lang="en-US" dirty="0"/>
              <a:t>Clean up the final commit message to now say “commit 1 with changes 1, 2, and 3”</a:t>
            </a:r>
          </a:p>
          <a:p>
            <a:pPr lvl="1"/>
            <a:r>
              <a:rPr lang="en-US" dirty="0"/>
              <a:t>git log</a:t>
            </a:r>
          </a:p>
          <a:p>
            <a:r>
              <a:rPr lang="en-US" dirty="0"/>
              <a:t>We now have a cleaner </a:t>
            </a:r>
            <a:r>
              <a:rPr lang="en-US"/>
              <a:t>git history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549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A3CF-34A3-4670-84E6-3C2BD41D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1F4E-8775-4439-AF13-33C4DAD6E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Tags are used to indicate a significant milestone in the branch history</a:t>
            </a:r>
          </a:p>
          <a:p>
            <a:pPr lvl="1"/>
            <a:r>
              <a:rPr lang="en-US" dirty="0"/>
              <a:t>These are usually indicative of a version release</a:t>
            </a:r>
          </a:p>
          <a:p>
            <a:pPr lvl="1"/>
            <a:r>
              <a:rPr lang="en-US" dirty="0"/>
              <a:t>Unlike branches, after a tag is created it has no further history</a:t>
            </a:r>
          </a:p>
          <a:p>
            <a:pPr lvl="1"/>
            <a:r>
              <a:rPr lang="en-US" dirty="0"/>
              <a:t>Tags provide a static reference a specific point your git tree history</a:t>
            </a:r>
          </a:p>
          <a:p>
            <a:r>
              <a:rPr lang="en-US" dirty="0"/>
              <a:t>Usage</a:t>
            </a:r>
          </a:p>
          <a:p>
            <a:pPr lvl="1"/>
            <a:r>
              <a:rPr lang="en-US" dirty="0"/>
              <a:t>git tag &lt;</a:t>
            </a:r>
            <a:r>
              <a:rPr lang="en-US" dirty="0" err="1"/>
              <a:t>tagname</a:t>
            </a:r>
            <a:r>
              <a:rPr lang="en-US" dirty="0"/>
              <a:t>&gt; - Creates a tag of &lt;</a:t>
            </a:r>
            <a:r>
              <a:rPr lang="en-US" dirty="0" err="1"/>
              <a:t>tagname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git tag – Lists all tags in the branch history</a:t>
            </a:r>
          </a:p>
        </p:txBody>
      </p:sp>
    </p:spTree>
    <p:extLst>
      <p:ext uri="{BB962C8B-B14F-4D97-AF65-F5344CB8AC3E}">
        <p14:creationId xmlns:p14="http://schemas.microsoft.com/office/powerpoint/2010/main" val="3241581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AAA9-572C-40F8-B61C-97624411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</a:t>
            </a:r>
            <a:r>
              <a:rPr lang="en-US" dirty="0" err="1"/>
              <a:t>Github</a:t>
            </a:r>
            <a:r>
              <a:rPr lang="en-US" dirty="0"/>
              <a:t>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9A726-545E-4DFA-B6C1-C177C8A98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Enough with non-</a:t>
            </a:r>
            <a:r>
              <a:rPr lang="en-US" dirty="0" err="1"/>
              <a:t>github</a:t>
            </a:r>
            <a:r>
              <a:rPr lang="en-US" dirty="0"/>
              <a:t> stuff, we git it! (Get it?)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12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DB65-2734-4ADA-ADC9-73E420BC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Secrets and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C56AF-899F-4FD6-A398-653EC93A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Secrets are important pieces of information that you want to remain hidden</a:t>
            </a:r>
          </a:p>
          <a:p>
            <a:pPr lvl="1"/>
            <a:r>
              <a:rPr lang="en-US" dirty="0"/>
              <a:t>This is likely to be username and passwords for services that your workflow may use</a:t>
            </a:r>
          </a:p>
          <a:p>
            <a:pPr lvl="1"/>
            <a:r>
              <a:rPr lang="en-US" dirty="0"/>
              <a:t>Secrets are essentially hidden environment variables</a:t>
            </a:r>
          </a:p>
          <a:p>
            <a:r>
              <a:rPr lang="en-US" dirty="0"/>
              <a:t>Workflows can be whatever you need them to be</a:t>
            </a:r>
          </a:p>
          <a:p>
            <a:pPr lvl="1"/>
            <a:r>
              <a:rPr lang="en-US" dirty="0"/>
              <a:t>This could be a CI/CD (Continuous Integration / Continuous Deployment) Pipeline</a:t>
            </a:r>
          </a:p>
          <a:p>
            <a:pPr lvl="1"/>
            <a:r>
              <a:rPr lang="en-US" dirty="0"/>
              <a:t>Automatically tag specific branches as they come in</a:t>
            </a:r>
          </a:p>
          <a:p>
            <a:pPr lvl="1"/>
            <a:r>
              <a:rPr lang="en-US" dirty="0"/>
              <a:t>Immediately raise new issues when found</a:t>
            </a:r>
          </a:p>
          <a:p>
            <a:pPr lvl="1"/>
            <a:r>
              <a:rPr lang="en-US" dirty="0"/>
              <a:t>FTP files to a specific destination upon merge</a:t>
            </a:r>
          </a:p>
          <a:p>
            <a:pPr lvl="1"/>
            <a:r>
              <a:rPr lang="en-US" dirty="0"/>
              <a:t>Countless other scenarios…</a:t>
            </a:r>
          </a:p>
        </p:txBody>
      </p:sp>
    </p:spTree>
    <p:extLst>
      <p:ext uri="{BB962C8B-B14F-4D97-AF65-F5344CB8AC3E}">
        <p14:creationId xmlns:p14="http://schemas.microsoft.com/office/powerpoint/2010/main" val="2339013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BCE7-19D5-47BD-BBA8-267CA594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Let’s make a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CDFF-AFCF-41F0-8E56-F9207F305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Setting up Secrets for your Repository if easy!</a:t>
            </a:r>
          </a:p>
          <a:p>
            <a:pPr lvl="1"/>
            <a:r>
              <a:rPr lang="en-US" dirty="0"/>
              <a:t>Select Settings from the top ribbon on your repository homepage</a:t>
            </a:r>
          </a:p>
          <a:p>
            <a:pPr lvl="1"/>
            <a:r>
              <a:rPr lang="en-US" dirty="0"/>
              <a:t>Select Secrets from the left navigation panel</a:t>
            </a:r>
          </a:p>
          <a:p>
            <a:pPr lvl="1"/>
            <a:r>
              <a:rPr lang="en-US" dirty="0"/>
              <a:t>Click “Add a new secret” to start adding your secret</a:t>
            </a:r>
          </a:p>
          <a:p>
            <a:pPr lvl="2"/>
            <a:r>
              <a:rPr lang="en-US" dirty="0"/>
              <a:t>Our secret Name is “LAB_SECRET” – This is the variable name used</a:t>
            </a:r>
          </a:p>
          <a:p>
            <a:pPr lvl="2"/>
            <a:r>
              <a:rPr lang="en-US" dirty="0"/>
              <a:t>Our secret Value is “This will be our secret!” (Alternatively, you can input whatever you’d like here, up to 64KB in size)</a:t>
            </a:r>
          </a:p>
          <a:p>
            <a:pPr lvl="2"/>
            <a:r>
              <a:rPr lang="en-US" dirty="0"/>
              <a:t>Click Add secret to finalize adding the secret</a:t>
            </a:r>
          </a:p>
          <a:p>
            <a:pPr lvl="2"/>
            <a:r>
              <a:rPr lang="en-US" dirty="0"/>
              <a:t>Note: Any repo can have a maximum of 100 Secrets associated with it</a:t>
            </a:r>
          </a:p>
        </p:txBody>
      </p:sp>
    </p:spTree>
    <p:extLst>
      <p:ext uri="{BB962C8B-B14F-4D97-AF65-F5344CB8AC3E}">
        <p14:creationId xmlns:p14="http://schemas.microsoft.com/office/powerpoint/2010/main" val="1269780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D29C7-8A51-44CB-B76F-70FFA3C2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Our workflow and secret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B097-17C9-4894-9918-206E3358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a secret, let’s make a workflow to use it</a:t>
            </a:r>
          </a:p>
          <a:p>
            <a:r>
              <a:rPr lang="en-US" dirty="0"/>
              <a:t>Select Actions from the ribbon at the top of your repository homepage</a:t>
            </a:r>
          </a:p>
          <a:p>
            <a:r>
              <a:rPr lang="en-US" dirty="0"/>
              <a:t>Here you’ll see a number of workflows that are pre-built, but we’re going to make our own</a:t>
            </a:r>
          </a:p>
          <a:p>
            <a:pPr lvl="1"/>
            <a:r>
              <a:rPr lang="en-US" dirty="0"/>
              <a:t>Select “Skip this: Set up a workflow yourself” in the top right of the page</a:t>
            </a:r>
          </a:p>
          <a:p>
            <a:pPr lvl="1"/>
            <a:r>
              <a:rPr lang="en-US" dirty="0"/>
              <a:t>Let’s pause to discuss YML files</a:t>
            </a:r>
          </a:p>
        </p:txBody>
      </p:sp>
    </p:spTree>
    <p:extLst>
      <p:ext uri="{BB962C8B-B14F-4D97-AF65-F5344CB8AC3E}">
        <p14:creationId xmlns:p14="http://schemas.microsoft.com/office/powerpoint/2010/main" val="3472812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D990-AA06-490C-B918-101E69C4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The intermission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985B-9A11-4026-BBF4-FBC9EFBB0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YML or YAML is a recursive acronym for “YAML </a:t>
            </a:r>
            <a:r>
              <a:rPr lang="en-US" dirty="0" err="1"/>
              <a:t>Ain’t</a:t>
            </a:r>
            <a:r>
              <a:rPr lang="en-US" dirty="0"/>
              <a:t> Markup Language”</a:t>
            </a:r>
          </a:p>
          <a:p>
            <a:r>
              <a:rPr lang="en-US" dirty="0"/>
              <a:t>Similar to JSON, but uses white space to denote structure</a:t>
            </a:r>
          </a:p>
          <a:p>
            <a:r>
              <a:rPr lang="en-US" dirty="0"/>
              <a:t>It’s minimal syntax footprint has helped it gain popularity</a:t>
            </a:r>
          </a:p>
          <a:p>
            <a:r>
              <a:rPr lang="en-US" dirty="0"/>
              <a:t>Key-Value pairs are denoted by colons ‘:’</a:t>
            </a:r>
          </a:p>
          <a:p>
            <a:r>
              <a:rPr lang="en-US" dirty="0"/>
              <a:t>Key advantages over other data-serialization languages</a:t>
            </a:r>
          </a:p>
          <a:p>
            <a:pPr lvl="1"/>
            <a:r>
              <a:rPr lang="en-US" dirty="0"/>
              <a:t>Multiple documents in a stream can be denoted through ---</a:t>
            </a:r>
          </a:p>
          <a:p>
            <a:pPr lvl="1"/>
            <a:r>
              <a:rPr lang="en-US" dirty="0"/>
              <a:t>Data typing through implicit and explicit denotation</a:t>
            </a:r>
          </a:p>
          <a:p>
            <a:pPr lvl="1"/>
            <a:r>
              <a:rPr lang="en-US" dirty="0"/>
              <a:t>References for repeated nodes allows for brevity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38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Change the file name to lab2.yml</a:t>
            </a:r>
          </a:p>
          <a:p>
            <a:r>
              <a:rPr lang="en-US" dirty="0"/>
              <a:t>Change the name of the workflow to Lab 2 Workflow</a:t>
            </a:r>
          </a:p>
          <a:p>
            <a:r>
              <a:rPr lang="en-US" dirty="0"/>
              <a:t>Remove all lines after line 13</a:t>
            </a:r>
          </a:p>
          <a:p>
            <a:r>
              <a:rPr lang="en-US" dirty="0"/>
              <a:t>Update line 13 to reflect the following:</a:t>
            </a:r>
          </a:p>
          <a:p>
            <a:pPr lvl="1"/>
            <a:r>
              <a:rPr lang="en-US" dirty="0"/>
              <a:t>run: echo Our secret is ${{ </a:t>
            </a:r>
            <a:r>
              <a:rPr lang="en-US" dirty="0" err="1"/>
              <a:t>secrets.LAB_SECRET</a:t>
            </a:r>
            <a:r>
              <a:rPr lang="en-US" dirty="0"/>
              <a:t> }}</a:t>
            </a:r>
          </a:p>
          <a:p>
            <a:r>
              <a:rPr lang="en-US" dirty="0"/>
              <a:t>Alternatively, copy the contents of my example file from the link provided on the website for Lab 2</a:t>
            </a:r>
          </a:p>
          <a:p>
            <a:r>
              <a:rPr lang="en-US" dirty="0"/>
              <a:t>Commit the file to your repo using the commit button at the top right</a:t>
            </a:r>
          </a:p>
        </p:txBody>
      </p:sp>
    </p:spTree>
    <p:extLst>
      <p:ext uri="{BB962C8B-B14F-4D97-AF65-F5344CB8AC3E}">
        <p14:creationId xmlns:p14="http://schemas.microsoft.com/office/powerpoint/2010/main" val="4280234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12EE-0E66-4C46-B1FB-728D5711A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2 – Workflow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062D-6FED-4CA3-A9A4-9CA67ECF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your new workflow in action!</a:t>
            </a:r>
          </a:p>
          <a:p>
            <a:pPr lvl="1"/>
            <a:r>
              <a:rPr lang="en-US" dirty="0"/>
              <a:t>Click on Actions on the top ribbon</a:t>
            </a:r>
          </a:p>
          <a:p>
            <a:pPr lvl="1"/>
            <a:r>
              <a:rPr lang="en-US" dirty="0"/>
              <a:t>Select Lab 2 Workflow from the left nav panel</a:t>
            </a:r>
          </a:p>
          <a:p>
            <a:pPr lvl="1"/>
            <a:r>
              <a:rPr lang="en-US" dirty="0"/>
              <a:t>Click on the latest build of your Lab 2 Workflow</a:t>
            </a:r>
          </a:p>
          <a:p>
            <a:pPr lvl="1"/>
            <a:r>
              <a:rPr lang="en-US" dirty="0"/>
              <a:t>Click on the “build” link to the left to review the logs of the build process</a:t>
            </a:r>
          </a:p>
          <a:p>
            <a:pPr lvl="1"/>
            <a:r>
              <a:rPr lang="en-US" dirty="0"/>
              <a:t>Expand the collapsed item “Run a one-line script” so we can see our secret!</a:t>
            </a:r>
          </a:p>
          <a:p>
            <a:pPr lvl="2"/>
            <a:r>
              <a:rPr lang="en-US" dirty="0"/>
              <a:t>What happened?</a:t>
            </a:r>
          </a:p>
        </p:txBody>
      </p:sp>
    </p:spTree>
    <p:extLst>
      <p:ext uri="{BB962C8B-B14F-4D97-AF65-F5344CB8AC3E}">
        <p14:creationId xmlns:p14="http://schemas.microsoft.com/office/powerpoint/2010/main" val="1173621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0ED3F-B8C2-4C79-B981-217056E8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anchor="ctr">
            <a:normAutofit/>
          </a:bodyPr>
          <a:lstStyle/>
          <a:p>
            <a:r>
              <a:rPr lang="en-US" dirty="0"/>
              <a:t>Forking workflow</a:t>
            </a:r>
          </a:p>
        </p:txBody>
      </p:sp>
      <p:pic>
        <p:nvPicPr>
          <p:cNvPr id="6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FB0D2F4-36A4-4706-A37C-A410AB6F1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291" y="1726162"/>
            <a:ext cx="3749511" cy="46733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0D32-8CFA-4160-B4EA-9C4BF3CC2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>
            <a:normAutofit/>
          </a:bodyPr>
          <a:lstStyle/>
          <a:p>
            <a:r>
              <a:rPr lang="en-US" dirty="0"/>
              <a:t>The Forking Workflow is most often seen in public open source projects.</a:t>
            </a:r>
          </a:p>
          <a:p>
            <a:r>
              <a:rPr lang="en-US" dirty="0"/>
              <a:t>The main advantage is that contributions can be integrated without the need for everybody to push to a single central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6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Gitflow</a:t>
            </a:r>
            <a:r>
              <a:rPr lang="en-US" dirty="0"/>
              <a:t> Strategy Refresher</a:t>
            </a:r>
          </a:p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– $20 in my pocket?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343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A6D1-66C8-44C6-98FB-76A530D9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1642-BC9F-4B01-A237-1732BC79D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Everybody should still be using branches to isolate individual features, the only difference is how those branches get  shared.</a:t>
            </a:r>
          </a:p>
          <a:p>
            <a:r>
              <a:rPr lang="en-US" dirty="0"/>
              <a:t>In the Forking Workflow, they are pulled into another developer’s local repository, while in the Feature Branch and </a:t>
            </a:r>
            <a:r>
              <a:rPr lang="en-US" dirty="0" err="1"/>
              <a:t>Gitflow</a:t>
            </a:r>
            <a:r>
              <a:rPr lang="en-US" dirty="0"/>
              <a:t> Workflows they are pushed to the official repository.</a:t>
            </a:r>
          </a:p>
        </p:txBody>
      </p:sp>
    </p:spTree>
    <p:extLst>
      <p:ext uri="{BB962C8B-B14F-4D97-AF65-F5344CB8AC3E}">
        <p14:creationId xmlns:p14="http://schemas.microsoft.com/office/powerpoint/2010/main" val="2391448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8C29-1A2A-4871-8FF6-E4331B6C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5F02-02AE-4439-8E8E-2F03C55C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new developers to a Forking Workflow project need to fork the official repository</a:t>
            </a:r>
          </a:p>
          <a:p>
            <a:r>
              <a:rPr lang="en-US" dirty="0"/>
              <a:t>Forking is just a standard git clone operation</a:t>
            </a:r>
          </a:p>
          <a:p>
            <a:r>
              <a:rPr lang="en-US" dirty="0"/>
              <a:t>This will clone the original repository to our own server-side repository</a:t>
            </a:r>
          </a:p>
          <a:p>
            <a:r>
              <a:rPr lang="en-US" dirty="0"/>
              <a:t>Git hosting services automate this step without the need of </a:t>
            </a:r>
            <a:r>
              <a:rPr lang="en-US" dirty="0" err="1"/>
              <a:t>SSH’ing</a:t>
            </a:r>
            <a:r>
              <a:rPr lang="en-US" dirty="0"/>
              <a:t> into a server to clone</a:t>
            </a:r>
          </a:p>
        </p:txBody>
      </p:sp>
    </p:spTree>
    <p:extLst>
      <p:ext uri="{BB962C8B-B14F-4D97-AF65-F5344CB8AC3E}">
        <p14:creationId xmlns:p14="http://schemas.microsoft.com/office/powerpoint/2010/main" val="2254951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CE41-5CBE-4823-A2D4-75C0D662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your fork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F064-E54D-486C-8916-AD49218D2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your own public forked repo</a:t>
            </a:r>
          </a:p>
          <a:p>
            <a:r>
              <a:rPr lang="en-US" dirty="0"/>
              <a:t>This can be done with the familiar git clone command</a:t>
            </a:r>
          </a:p>
          <a:p>
            <a:r>
              <a:rPr lang="en-US" dirty="0"/>
              <a:t>Git clone https://github.com/user/repo.git</a:t>
            </a:r>
          </a:p>
        </p:txBody>
      </p:sp>
    </p:spTree>
    <p:extLst>
      <p:ext uri="{BB962C8B-B14F-4D97-AF65-F5344CB8AC3E}">
        <p14:creationId xmlns:p14="http://schemas.microsoft.com/office/powerpoint/2010/main" val="1256485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BC028-67C3-4959-BA86-7D4751AD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remote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3AAAB-04D8-4324-81AB-4604FABB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Forking Workflow requires two remotes</a:t>
            </a:r>
          </a:p>
          <a:p>
            <a:pPr lvl="1"/>
            <a:r>
              <a:rPr lang="en-US" dirty="0"/>
              <a:t>one for the official repository</a:t>
            </a:r>
          </a:p>
          <a:p>
            <a:pPr lvl="1"/>
            <a:r>
              <a:rPr lang="en-US" dirty="0"/>
              <a:t>one for the developer’s personal server-side repository</a:t>
            </a:r>
          </a:p>
          <a:p>
            <a:r>
              <a:rPr lang="en-US" dirty="0"/>
              <a:t>A common naming convention is to </a:t>
            </a:r>
          </a:p>
          <a:p>
            <a:pPr lvl="1"/>
            <a:r>
              <a:rPr lang="en-US" dirty="0"/>
              <a:t>use origin as the remote for your forked repository </a:t>
            </a:r>
          </a:p>
          <a:p>
            <a:pPr lvl="2"/>
            <a:r>
              <a:rPr lang="en-US" dirty="0"/>
              <a:t>This will be created automatically when you run git clone</a:t>
            </a:r>
          </a:p>
          <a:p>
            <a:pPr lvl="1"/>
            <a:r>
              <a:rPr lang="en-US" dirty="0"/>
              <a:t>upstream for the official repository</a:t>
            </a:r>
          </a:p>
          <a:p>
            <a:r>
              <a:rPr lang="en-US" dirty="0"/>
              <a:t>git remote add upstream https://github.com/user/repo.git</a:t>
            </a:r>
          </a:p>
        </p:txBody>
      </p:sp>
    </p:spTree>
    <p:extLst>
      <p:ext uri="{BB962C8B-B14F-4D97-AF65-F5344CB8AC3E}">
        <p14:creationId xmlns:p14="http://schemas.microsoft.com/office/powerpoint/2010/main" val="4047586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0D8D4-3DB2-4A9E-B755-952620E4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7DBBD-548C-40CB-9AB7-6CF448000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local copy of the forked repository, you can edit code, commit changes, and create branches just like in other Git workflows</a:t>
            </a:r>
          </a:p>
          <a:p>
            <a:r>
              <a:rPr lang="en-US" dirty="0"/>
              <a:t>If the official repo has moved forward, you can get the latest change with “git pull upstream master”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824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F1A7-7492-4B3B-94F1-38DF6096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code to the official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3982-2FE6-44C1-9909-79DAEF6E5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Now you’re ready to make your new feature available!</a:t>
            </a:r>
          </a:p>
          <a:p>
            <a:r>
              <a:rPr lang="en-US" dirty="0"/>
              <a:t>First, you have to make your contribution accessible to other developers by pushing it to your public repository</a:t>
            </a:r>
          </a:p>
          <a:p>
            <a:pPr lvl="1"/>
            <a:r>
              <a:rPr lang="en-US" dirty="0"/>
              <a:t>git push origin feature-branch</a:t>
            </a:r>
          </a:p>
          <a:p>
            <a:r>
              <a:rPr lang="en-US" dirty="0"/>
              <a:t>Second, you need to notify the project maintainer that they want to merge their feature into the official codebase</a:t>
            </a:r>
          </a:p>
          <a:p>
            <a:r>
              <a:rPr lang="en-US" dirty="0" err="1"/>
              <a:t>Github</a:t>
            </a:r>
            <a:r>
              <a:rPr lang="en-US" dirty="0"/>
              <a:t> provides a “new pull request” button that leads to a form asking you to specify which branch you want to merge into the official repository.</a:t>
            </a:r>
          </a:p>
          <a:p>
            <a:r>
              <a:rPr lang="en-US" dirty="0"/>
              <a:t>Typically, you’ll want to integrate your feature branch into the upstream remote’s master branch.</a:t>
            </a:r>
          </a:p>
        </p:txBody>
      </p:sp>
    </p:spTree>
    <p:extLst>
      <p:ext uri="{BB962C8B-B14F-4D97-AF65-F5344CB8AC3E}">
        <p14:creationId xmlns:p14="http://schemas.microsoft.com/office/powerpoint/2010/main" val="994643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F745-C343-4000-BA61-A4216D99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1ABC2-B0DA-4589-9CF9-EACAE9E9E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Pull requests (or PRs) represent a formal workflow to introduce code from one branch to another</a:t>
            </a:r>
          </a:p>
          <a:p>
            <a:r>
              <a:rPr lang="en-US" dirty="0"/>
              <a:t>There is typically a review process for pull requests</a:t>
            </a:r>
          </a:p>
          <a:p>
            <a:r>
              <a:rPr lang="en-US" dirty="0"/>
              <a:t>PRs provide a history for your repository beyond branches and commits</a:t>
            </a:r>
          </a:p>
          <a:p>
            <a:r>
              <a:rPr lang="en-US" dirty="0"/>
              <a:t>PRs can have rules to, including but not limited to, do the following:</a:t>
            </a:r>
          </a:p>
          <a:p>
            <a:pPr lvl="1"/>
            <a:r>
              <a:rPr lang="en-US" dirty="0"/>
              <a:t>Make sure all code passes tests before it can be merged</a:t>
            </a:r>
          </a:p>
          <a:p>
            <a:pPr lvl="1"/>
            <a:r>
              <a:rPr lang="en-US" dirty="0"/>
              <a:t>Meets the minimum number of approvers</a:t>
            </a:r>
          </a:p>
          <a:p>
            <a:pPr lvl="1"/>
            <a:r>
              <a:rPr lang="en-US" dirty="0"/>
              <a:t>Expires if too much time has passed</a:t>
            </a:r>
          </a:p>
          <a:p>
            <a:pPr lvl="1"/>
            <a:r>
              <a:rPr lang="en-US" dirty="0"/>
              <a:t>Clear previous approvals if the contributor pushes additional changes to the branch to be merged</a:t>
            </a:r>
          </a:p>
        </p:txBody>
      </p:sp>
    </p:spTree>
    <p:extLst>
      <p:ext uri="{BB962C8B-B14F-4D97-AF65-F5344CB8AC3E}">
        <p14:creationId xmlns:p14="http://schemas.microsoft.com/office/powerpoint/2010/main" val="2477599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helps consolidate the work specific to a certain effort</a:t>
            </a:r>
          </a:p>
          <a:p>
            <a:pPr lvl="1"/>
            <a:r>
              <a:rPr lang="en-US" dirty="0"/>
              <a:t>A project need not be limited to a single repository</a:t>
            </a:r>
          </a:p>
          <a:p>
            <a:pPr lvl="1"/>
            <a:r>
              <a:rPr lang="en-US" dirty="0"/>
              <a:t>Most larger projects will have numerous repositories attached</a:t>
            </a:r>
          </a:p>
          <a:p>
            <a:pPr lvl="1"/>
            <a:r>
              <a:rPr lang="en-US" dirty="0"/>
              <a:t>Kanban boards are a common work management tool to quickly visualize and progress items in need of completing</a:t>
            </a:r>
          </a:p>
          <a:p>
            <a:pPr lvl="1"/>
            <a:r>
              <a:rPr lang="en-US" dirty="0"/>
              <a:t>Issues can be triaged directly from your project screen to be sorted on the </a:t>
            </a:r>
            <a:r>
              <a:rPr lang="en-US" dirty="0" err="1"/>
              <a:t>kanban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6167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371A-3D4E-49A3-A87C-545BDF3F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tracking and projects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DF2A-9194-46FA-BE6A-7E292073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Issue tracking acts as a funnel for all work coming into your project</a:t>
            </a:r>
          </a:p>
          <a:p>
            <a:pPr lvl="1"/>
            <a:r>
              <a:rPr lang="en-US" dirty="0"/>
              <a:t>This doesn’t have to be explicitly issues in the sense of bugs or problems</a:t>
            </a:r>
          </a:p>
          <a:p>
            <a:pPr lvl="1"/>
            <a:r>
              <a:rPr lang="en-US" dirty="0"/>
              <a:t>Enhancements or new features are classified as “issues”</a:t>
            </a:r>
          </a:p>
          <a:p>
            <a:pPr lvl="1"/>
            <a:r>
              <a:rPr lang="en-US" dirty="0"/>
              <a:t>Requests for additional documentation are issues as well</a:t>
            </a:r>
          </a:p>
          <a:p>
            <a:r>
              <a:rPr lang="en-US" dirty="0"/>
              <a:t>As new issues are tracked, labels can help sort out the work</a:t>
            </a:r>
          </a:p>
          <a:p>
            <a:pPr lvl="1"/>
            <a:r>
              <a:rPr lang="en-US" dirty="0"/>
              <a:t>Items tagged with “good first issue” are terrific for newcomers to your project (or a great target if you want to start helping on someone else’s project)</a:t>
            </a:r>
          </a:p>
          <a:p>
            <a:pPr lvl="1"/>
            <a:r>
              <a:rPr lang="en-US" dirty="0"/>
              <a:t>“Help wanted” can indicate that the issue has exceeded the capacity of the current assignee, so they’re looking for more hands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114370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1095-54EF-4488-87D3-7C294FE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Objectives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F33B1-49D5-4AF1-A01B-E5F09E5E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Gitflow</a:t>
            </a:r>
            <a:r>
              <a:rPr lang="en-US" dirty="0"/>
              <a:t> Strategy Refresher</a:t>
            </a:r>
          </a:p>
          <a:p>
            <a:r>
              <a:rPr lang="en-US" dirty="0"/>
              <a:t>Advanced Git Tactics</a:t>
            </a:r>
          </a:p>
          <a:p>
            <a:pPr lvl="1"/>
            <a:r>
              <a:rPr lang="en-US" dirty="0"/>
              <a:t>Rebase – What it is and when to use it</a:t>
            </a:r>
          </a:p>
          <a:p>
            <a:pPr lvl="1"/>
            <a:r>
              <a:rPr lang="en-US" dirty="0"/>
              <a:t>Forking vs. Cloning</a:t>
            </a:r>
          </a:p>
          <a:p>
            <a:pPr lvl="1"/>
            <a:r>
              <a:rPr lang="en-US" dirty="0"/>
              <a:t>Tags </a:t>
            </a:r>
          </a:p>
          <a:p>
            <a:r>
              <a:rPr lang="en-US" dirty="0"/>
              <a:t>Advanced GitHub Features</a:t>
            </a:r>
          </a:p>
          <a:p>
            <a:pPr lvl="1"/>
            <a:r>
              <a:rPr lang="en-US" dirty="0"/>
              <a:t>Actions and Workflows to build a CI/CD Pipeline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Secrets and how to use them</a:t>
            </a:r>
          </a:p>
          <a:p>
            <a:pPr lvl="1"/>
            <a:r>
              <a:rPr lang="en-US" dirty="0"/>
              <a:t>Pull Request Management</a:t>
            </a:r>
          </a:p>
          <a:p>
            <a:pPr lvl="1"/>
            <a:r>
              <a:rPr lang="en-US" dirty="0"/>
              <a:t>Issue Tracking and Projects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154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- </a:t>
            </a:r>
            <a:r>
              <a:rPr lang="en-US" dirty="0" err="1"/>
              <a:t>Gitflow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28A5DC-54F3-4342-9FB1-578C95FDA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3544" y="2097087"/>
            <a:ext cx="9435031" cy="3868363"/>
          </a:xfrm>
        </p:spPr>
      </p:pic>
    </p:spTree>
    <p:extLst>
      <p:ext uri="{BB962C8B-B14F-4D97-AF65-F5344CB8AC3E}">
        <p14:creationId xmlns:p14="http://schemas.microsoft.com/office/powerpoint/2010/main" val="2559640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3235-CCE8-46E6-BDE8-EF71E09B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End – open lab and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9AB-E7B2-4895-9E7F-B06438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think of a question or need to leave before I can answer?</a:t>
            </a:r>
          </a:p>
          <a:p>
            <a:pPr lvl="1"/>
            <a:r>
              <a:rPr lang="en-US" dirty="0"/>
              <a:t>No worries! Send me an email – 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zach@zach-martin.com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01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704F0B6-6DFF-4631-B064-30A8D0906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299" y="1780354"/>
            <a:ext cx="7840225" cy="4459128"/>
          </a:xfrm>
        </p:spPr>
      </p:pic>
    </p:spTree>
    <p:extLst>
      <p:ext uri="{BB962C8B-B14F-4D97-AF65-F5344CB8AC3E}">
        <p14:creationId xmlns:p14="http://schemas.microsoft.com/office/powerpoint/2010/main" val="392532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2595462-70B1-42AE-97F1-854384715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4152" y="1753299"/>
            <a:ext cx="7560520" cy="4857634"/>
          </a:xfrm>
        </p:spPr>
      </p:pic>
    </p:spTree>
    <p:extLst>
      <p:ext uri="{BB962C8B-B14F-4D97-AF65-F5344CB8AC3E}">
        <p14:creationId xmlns:p14="http://schemas.microsoft.com/office/powerpoint/2010/main" val="263883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19BD5-DA31-4FB8-B85B-9FC5D4A4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strategies – </a:t>
            </a:r>
            <a:r>
              <a:rPr lang="en-US" dirty="0" err="1"/>
              <a:t>Gitflow</a:t>
            </a:r>
            <a:r>
              <a:rPr lang="en-US" dirty="0"/>
              <a:t>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AD2C50-D590-4F3F-9475-980F846DF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4841" y="1802716"/>
            <a:ext cx="6642318" cy="4765864"/>
          </a:xfrm>
        </p:spPr>
      </p:pic>
    </p:spTree>
    <p:extLst>
      <p:ext uri="{BB962C8B-B14F-4D97-AF65-F5344CB8AC3E}">
        <p14:creationId xmlns:p14="http://schemas.microsoft.com/office/powerpoint/2010/main" val="366482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86711-6C98-4AF3-BEB5-160B9E93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Rebasing vs.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FEF3-0D67-4521-92E7-AEFC1840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</a:t>
            </a:r>
          </a:p>
          <a:p>
            <a:pPr lvl="1"/>
            <a:r>
              <a:rPr lang="en-US" dirty="0"/>
              <a:t>Explicitly define what stays and what goes</a:t>
            </a:r>
          </a:p>
          <a:p>
            <a:pPr lvl="1"/>
            <a:r>
              <a:rPr lang="en-US" dirty="0"/>
              <a:t>A new commit with these specifications is created</a:t>
            </a:r>
          </a:p>
          <a:p>
            <a:r>
              <a:rPr lang="en-US" dirty="0"/>
              <a:t>Rebasing</a:t>
            </a:r>
          </a:p>
          <a:p>
            <a:pPr lvl="1"/>
            <a:r>
              <a:rPr lang="en-US" dirty="0"/>
              <a:t>“Replay” one branch at the end of another</a:t>
            </a:r>
          </a:p>
          <a:p>
            <a:pPr lvl="1"/>
            <a:r>
              <a:rPr lang="en-US" dirty="0"/>
              <a:t>Cleaner tree with no additional commit</a:t>
            </a:r>
          </a:p>
        </p:txBody>
      </p:sp>
    </p:spTree>
    <p:extLst>
      <p:ext uri="{BB962C8B-B14F-4D97-AF65-F5344CB8AC3E}">
        <p14:creationId xmlns:p14="http://schemas.microsoft.com/office/powerpoint/2010/main" val="382631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5E25-300A-4A4D-B1C2-63CB6E97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 workflow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0648F48-9120-4A8F-A261-F6CCE1ED9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1215" y="2249488"/>
            <a:ext cx="6186396" cy="3541712"/>
          </a:xfrm>
        </p:spPr>
      </p:pic>
    </p:spTree>
    <p:extLst>
      <p:ext uri="{BB962C8B-B14F-4D97-AF65-F5344CB8AC3E}">
        <p14:creationId xmlns:p14="http://schemas.microsoft.com/office/powerpoint/2010/main" val="1804423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1906</Words>
  <Application>Microsoft Office PowerPoint</Application>
  <PresentationFormat>Widescreen</PresentationFormat>
  <Paragraphs>216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Rockwell</vt:lpstr>
      <vt:lpstr>Tahoma</vt:lpstr>
      <vt:lpstr>Tw Cen MT</vt:lpstr>
      <vt:lpstr>Circuit</vt:lpstr>
      <vt:lpstr>Advanced Github Topics</vt:lpstr>
      <vt:lpstr>Initial resources and Introductions</vt:lpstr>
      <vt:lpstr>Presentation Objectives</vt:lpstr>
      <vt:lpstr>Branching strategies - Gitflow</vt:lpstr>
      <vt:lpstr>Branching strategies – Gitflow (Cont.)</vt:lpstr>
      <vt:lpstr>Branching strategies – Gitflow (Cont.)</vt:lpstr>
      <vt:lpstr>Branching strategies – Gitflow (Cont.)</vt:lpstr>
      <vt:lpstr>Rebasing vs. Merging</vt:lpstr>
      <vt:lpstr>Rebase workflow</vt:lpstr>
      <vt:lpstr>Rebase workflow (Cont.)</vt:lpstr>
      <vt:lpstr>Rebase workflow (Cont.)</vt:lpstr>
      <vt:lpstr>Rebase workflow (Cont.)</vt:lpstr>
      <vt:lpstr>Rebase golden Rule</vt:lpstr>
      <vt:lpstr>Rebase golden Rule - Illustrated</vt:lpstr>
      <vt:lpstr>Leadup to lab 1</vt:lpstr>
      <vt:lpstr>Lab 1 – Interactively rebasing</vt:lpstr>
      <vt:lpstr>Lab 1 – Interactively rebasing</vt:lpstr>
      <vt:lpstr>Lab 1 – Interactively rebasing</vt:lpstr>
      <vt:lpstr>Lab 1 – Interactively rebasing (Cont.)</vt:lpstr>
      <vt:lpstr>Lab 1 – Interactively rebasing (Cont.)</vt:lpstr>
      <vt:lpstr>Tags</vt:lpstr>
      <vt:lpstr>Advanced Github Features</vt:lpstr>
      <vt:lpstr>Secrets and Workflows</vt:lpstr>
      <vt:lpstr>Lab 2 – Let’s make a secret</vt:lpstr>
      <vt:lpstr>LAB 2 – Our workflow and secret</vt:lpstr>
      <vt:lpstr>Lab 2 – The intermission</vt:lpstr>
      <vt:lpstr>Lab 2 – Workflow completion</vt:lpstr>
      <vt:lpstr>Lab 2 – Workflow completion</vt:lpstr>
      <vt:lpstr>Forking workflow</vt:lpstr>
      <vt:lpstr>Branching differences</vt:lpstr>
      <vt:lpstr>Getting started</vt:lpstr>
      <vt:lpstr>Clone your fork</vt:lpstr>
      <vt:lpstr>Adding a remote</vt:lpstr>
      <vt:lpstr>Making changes</vt:lpstr>
      <vt:lpstr>Submitting code to the official repo</vt:lpstr>
      <vt:lpstr>Pull Requests</vt:lpstr>
      <vt:lpstr>Issue tracking and projects</vt:lpstr>
      <vt:lpstr>Issue tracking and projects (Cont.)</vt:lpstr>
      <vt:lpstr>Presentation Objectives Revisited</vt:lpstr>
      <vt:lpstr>Presentation End – open lab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Github Topics</dc:title>
  <dc:creator/>
  <cp:lastModifiedBy/>
  <cp:revision>8</cp:revision>
  <dcterms:created xsi:type="dcterms:W3CDTF">2020-01-08T02:59:36Z</dcterms:created>
  <dcterms:modified xsi:type="dcterms:W3CDTF">2021-02-14T20:32:31Z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