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3" r:id="rId2"/>
  </p:sldMasterIdLst>
  <p:sldIdLst>
    <p:sldId id="256" r:id="rId3"/>
    <p:sldId id="284" r:id="rId4"/>
    <p:sldId id="301" r:id="rId5"/>
    <p:sldId id="302" r:id="rId6"/>
    <p:sldId id="303" r:id="rId7"/>
    <p:sldId id="304" r:id="rId8"/>
    <p:sldId id="277" r:id="rId9"/>
    <p:sldId id="282" r:id="rId10"/>
    <p:sldId id="283" r:id="rId11"/>
    <p:sldId id="285" r:id="rId12"/>
    <p:sldId id="286" r:id="rId13"/>
    <p:sldId id="281" r:id="rId14"/>
    <p:sldId id="275" r:id="rId15"/>
    <p:sldId id="293" r:id="rId16"/>
    <p:sldId id="278" r:id="rId17"/>
    <p:sldId id="294" r:id="rId18"/>
    <p:sldId id="257" r:id="rId19"/>
    <p:sldId id="292" r:id="rId20"/>
    <p:sldId id="280" r:id="rId21"/>
    <p:sldId id="271" r:id="rId22"/>
    <p:sldId id="287" r:id="rId23"/>
    <p:sldId id="288" r:id="rId24"/>
    <p:sldId id="289" r:id="rId25"/>
    <p:sldId id="295" r:id="rId26"/>
    <p:sldId id="29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  <a:srgbClr val="954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7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84CAB-3EF5-443A-A483-AB77D9739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7DF89C-33BE-4E09-A7C4-E83FF72B9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18591-FFE9-42D1-BC3A-AD6456AC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48F4CF-DB0A-47B4-86FB-45BAED9A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98F6CE-C18F-4CF0-AA89-D0AFEE1B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2171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DC753-2CA7-4AC7-B383-8291A523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B3D72B-1FCA-417C-9789-143FC2A70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4A26B-77CF-42D6-A3C7-FEC2DA8E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65B6DD-8C27-4EF0-BF7E-71D6AC86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2EFA8-E709-49B5-A9C6-7B27027E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0330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6EBC21-8090-4BA9-9B07-41D881A9A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8CFA0A-6799-4FAF-AAF3-2E6BE528A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81F828-D3C1-4EDA-9422-FA2ADC29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B13F6C-F617-4A65-AC01-C60AF4AF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5A5081-FAA2-4165-87EF-8C204A46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8033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6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60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55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73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700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43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54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02D66-B312-4CD5-82BD-3D917FEB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AB309-930A-450D-A765-EF54247D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A80A31-A314-43E5-954C-3609A6D8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EDCC8-FE39-48D0-AB50-BC9B19DE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35D2F-B63A-40A5-9F95-86548079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23151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41B4CBD-4BC2-4F0F-9F77-A0DB24F0BCA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62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9486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21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105D5-07C2-4937-AC64-696C48F3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D0C62D-C3A5-4546-B67C-E0CD9D916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59EB9-12AF-4380-B36B-AAF7E8FF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D36733-E500-4678-9E27-ED224FD0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29365D-3013-4409-975F-57F6CB29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015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03D01-7E5E-4DBA-8620-92A07FE1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B37C9A-DD99-4F53-B8D0-30AA98F0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145E6C-8BAC-4673-9319-F360CFCEC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B6DF5C-066F-4AF3-B27F-540FD08A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1B8149-E15D-4DBE-96BC-123EE6F88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49C57E-49D8-4B9F-95F3-819AC207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1404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0F230-542A-49A5-A4E4-321D9D7E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F18695-4C6B-440A-89C7-10724031C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A7AA64-1050-4E93-9AA3-0E59A226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583023-9D22-4861-B988-FC0016698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591AA5-5578-476A-A2E9-F12352BE5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E990E5-DFC9-4A6A-9E13-DD9F1735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7AA9C4-B39A-40D8-B559-2A342ED6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D99539-F78F-4EDF-BE27-C37D1681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5012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74DA2-12CE-4BC5-827B-A060D30A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713724-0576-4ECA-AA5C-DC48181A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AAA9E0-4768-49C0-80E3-0AB5060E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15C68B-9080-4C6E-B8FB-D9145678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903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4187A3-FB42-435B-9EB1-11966F24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EE4C27-806E-44EF-83C2-97F82A3D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66C02-75E8-408B-8826-60C07849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7371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F1F27-A40D-4F66-9404-EB4E7BD5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8EA3E-CE0C-47EF-8F52-86D45BA9D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7F1AA5-25BB-4483-8588-785FEE261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BBBDCF-BB1E-490C-93F6-681EA4D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77F8E8-C3E6-44B0-A152-F4DAEA25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A9A9D2-3C40-4A9A-BDAF-797576CD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789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E644B-791F-45DB-BD4F-B5D212BD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95207D-CAF9-44EC-93B3-A6E31D18F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1EDF17-69EF-4FCF-A35D-A28FD52CD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F34441-13B9-4C77-A656-AA9B4C8F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7DD915-FC68-4B7D-A889-3CD4152D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90F1C8-AE97-48D7-8D6E-71935A7D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719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E7AD32-C05D-4752-8973-5BE99FB2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528B33-C1AF-40D9-8395-CEDA70C82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0EAEA-0D5F-441C-B20F-211D0EE1C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4CBD-4BC2-4F0F-9F77-A0DB24F0BCA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A96E0-B3EA-471E-9073-E7C7BA3D5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4E9F9-E451-4535-9583-049E4FA1C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8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4CBD-4BC2-4F0F-9F77-A0DB24F0BCA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7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dirty="0"/>
              <a:t>SMA: </a:t>
            </a:r>
            <a:br>
              <a:rPr lang="en-US" dirty="0"/>
            </a:br>
            <a:r>
              <a:rPr lang="en-US" dirty="0"/>
              <a:t>Software Modeling and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4000" i="1" dirty="0"/>
              <a:t>Practical Session</a:t>
            </a:r>
          </a:p>
          <a:p>
            <a:r>
              <a:rPr lang="en-US" sz="4000" b="1" i="1"/>
              <a:t>Week 02</a:t>
            </a:r>
            <a:endParaRPr lang="en-US" sz="4000" b="1" i="1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874291E9-9CF9-4A41-AACC-0597E563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0</a:t>
            </a:r>
            <a:fld id="{214A8585-0991-4F45-87F5-497435F40816}" type="slidenum">
              <a:rPr lang="en-US" smtClean="0"/>
              <a:t>1</a:t>
            </a:fld>
            <a:r>
              <a:rPr lang="en-US" dirty="0"/>
              <a:t> / 20</a:t>
            </a:r>
          </a:p>
        </p:txBody>
      </p:sp>
    </p:spTree>
    <p:extLst>
      <p:ext uri="{BB962C8B-B14F-4D97-AF65-F5344CB8AC3E}">
        <p14:creationId xmlns:p14="http://schemas.microsoft.com/office/powerpoint/2010/main" val="367044340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8692F0-8FC8-4F41-A983-4A5F2F5CD456}"/>
              </a:ext>
            </a:extLst>
          </p:cNvPr>
          <p:cNvGrpSpPr/>
          <p:nvPr/>
        </p:nvGrpSpPr>
        <p:grpSpPr>
          <a:xfrm>
            <a:off x="-1" y="0"/>
            <a:ext cx="12191999" cy="6858000"/>
            <a:chOff x="-1" y="0"/>
            <a:chExt cx="12191999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955BAEA-0466-4015-A8EE-3A13AF77A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12191999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99B2D2-4AF5-4D83-99F1-86BF78446058}"/>
                </a:ext>
              </a:extLst>
            </p:cNvPr>
            <p:cNvSpPr/>
            <p:nvPr/>
          </p:nvSpPr>
          <p:spPr>
            <a:xfrm>
              <a:off x="2021305" y="1917032"/>
              <a:ext cx="8341895" cy="3176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el 1">
            <a:extLst>
              <a:ext uri="{FF2B5EF4-FFF2-40B4-BE49-F238E27FC236}">
                <a16:creationId xmlns:a16="http://schemas.microsoft.com/office/drawing/2014/main" id="{2684DC41-3AD3-40DC-8CEA-E6825EA7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994" y="365125"/>
            <a:ext cx="7732059" cy="1325563"/>
          </a:xfrm>
        </p:spPr>
        <p:txBody>
          <a:bodyPr/>
          <a:lstStyle/>
          <a:p>
            <a:pPr algn="ctr"/>
            <a:r>
              <a:rPr lang="en-US" dirty="0"/>
              <a:t>Deciphering Handwriting #2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EECB2A-8BA9-4127-8043-E6E58821FF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188" y="2067673"/>
            <a:ext cx="10637871" cy="2953216"/>
          </a:xfrm>
          <a:prstGeom prst="rect">
            <a:avLst/>
          </a:prstGeom>
        </p:spPr>
      </p:pic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F39D99F6-2172-4FD9-A212-25C8787D1B9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05 / 20</a:t>
            </a:r>
          </a:p>
        </p:txBody>
      </p:sp>
    </p:spTree>
    <p:extLst>
      <p:ext uri="{BB962C8B-B14F-4D97-AF65-F5344CB8AC3E}">
        <p14:creationId xmlns:p14="http://schemas.microsoft.com/office/powerpoint/2010/main" val="242024705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8692F0-8FC8-4F41-A983-4A5F2F5CD456}"/>
              </a:ext>
            </a:extLst>
          </p:cNvPr>
          <p:cNvGrpSpPr/>
          <p:nvPr/>
        </p:nvGrpSpPr>
        <p:grpSpPr>
          <a:xfrm>
            <a:off x="-1" y="0"/>
            <a:ext cx="12191999" cy="6858000"/>
            <a:chOff x="-1" y="0"/>
            <a:chExt cx="12191999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955BAEA-0466-4015-A8EE-3A13AF77A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12191999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99B2D2-4AF5-4D83-99F1-86BF78446058}"/>
                </a:ext>
              </a:extLst>
            </p:cNvPr>
            <p:cNvSpPr/>
            <p:nvPr/>
          </p:nvSpPr>
          <p:spPr>
            <a:xfrm>
              <a:off x="2021305" y="1917032"/>
              <a:ext cx="8341895" cy="3176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el 1">
            <a:extLst>
              <a:ext uri="{FF2B5EF4-FFF2-40B4-BE49-F238E27FC236}">
                <a16:creationId xmlns:a16="http://schemas.microsoft.com/office/drawing/2014/main" id="{2684DC41-3AD3-40DC-8CEA-E6825EA7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994" y="365125"/>
            <a:ext cx="7732059" cy="1325563"/>
          </a:xfrm>
        </p:spPr>
        <p:txBody>
          <a:bodyPr/>
          <a:lstStyle/>
          <a:p>
            <a:pPr algn="ctr"/>
            <a:r>
              <a:rPr lang="en-US" dirty="0"/>
              <a:t>Deciphering Handwriting #2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EECB2A-8BA9-4127-8043-E6E58821FF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188" y="2067673"/>
            <a:ext cx="10637871" cy="2953216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2EE320F-5F9C-4BD4-8217-BF2AE2D1B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70" y="2339307"/>
            <a:ext cx="2646830" cy="4673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2400" b="1" dirty="0" err="1">
                <a:solidFill>
                  <a:srgbClr val="FF0000"/>
                </a:solidFill>
              </a:rPr>
              <a:t>Runnable</a:t>
            </a:r>
            <a:r>
              <a:rPr lang="de-CH" sz="2400" b="1" dirty="0">
                <a:solidFill>
                  <a:srgbClr val="FF0000"/>
                </a:solidFill>
              </a:rPr>
              <a:t> interface		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5B98352-8A05-4EB7-A3D4-50D7FBBEE635}"/>
              </a:ext>
            </a:extLst>
          </p:cNvPr>
          <p:cNvSpPr txBox="1">
            <a:spLocks/>
          </p:cNvSpPr>
          <p:nvPr/>
        </p:nvSpPr>
        <p:spPr>
          <a:xfrm>
            <a:off x="2021305" y="3878287"/>
            <a:ext cx="4957718" cy="467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400" b="1" dirty="0">
                <a:solidFill>
                  <a:srgbClr val="FF0000"/>
                </a:solidFill>
              </a:rPr>
              <a:t>Thread		               </a:t>
            </a:r>
            <a:r>
              <a:rPr lang="de-CH" sz="2400" b="1" dirty="0" err="1">
                <a:solidFill>
                  <a:srgbClr val="FF0000"/>
                </a:solidFill>
              </a:rPr>
              <a:t>inheritance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C7F8760F-FE44-424E-A53A-5AA1E11DA79E}"/>
              </a:ext>
            </a:extLst>
          </p:cNvPr>
          <p:cNvSpPr txBox="1">
            <a:spLocks/>
          </p:cNvSpPr>
          <p:nvPr/>
        </p:nvSpPr>
        <p:spPr>
          <a:xfrm>
            <a:off x="6979023" y="2171699"/>
            <a:ext cx="1440841" cy="342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400" b="1" dirty="0">
                <a:solidFill>
                  <a:srgbClr val="FF0000"/>
                </a:solidFill>
              </a:rPr>
              <a:t>Benefits: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643D2F02-FC9E-4661-BABD-754DD1CF548B}"/>
              </a:ext>
            </a:extLst>
          </p:cNvPr>
          <p:cNvSpPr txBox="1">
            <a:spLocks/>
          </p:cNvSpPr>
          <p:nvPr/>
        </p:nvSpPr>
        <p:spPr>
          <a:xfrm>
            <a:off x="6771718" y="4930480"/>
            <a:ext cx="5056094" cy="467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400" b="1" dirty="0">
                <a:solidFill>
                  <a:srgbClr val="FF0000"/>
                </a:solidFill>
              </a:rPr>
              <a:t>ist nur bei </a:t>
            </a:r>
            <a:r>
              <a:rPr lang="de-CH" sz="2400" b="1" dirty="0" err="1">
                <a:solidFill>
                  <a:srgbClr val="FF0000"/>
                </a:solidFill>
              </a:rPr>
              <a:t>Runnable</a:t>
            </a:r>
            <a:r>
              <a:rPr lang="de-CH" sz="2400" b="1" dirty="0">
                <a:solidFill>
                  <a:srgbClr val="FF0000"/>
                </a:solidFill>
              </a:rPr>
              <a:t> interface möglich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C74CA6F4-09BC-4FC5-87B2-41B66B6489FB}"/>
              </a:ext>
            </a:extLst>
          </p:cNvPr>
          <p:cNvSpPr txBox="1">
            <a:spLocks/>
          </p:cNvSpPr>
          <p:nvPr/>
        </p:nvSpPr>
        <p:spPr>
          <a:xfrm>
            <a:off x="8922358" y="1707896"/>
            <a:ext cx="2386618" cy="342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400" b="1" dirty="0" err="1">
                <a:solidFill>
                  <a:srgbClr val="FF0000"/>
                </a:solidFill>
              </a:rPr>
              <a:t>multi</a:t>
            </a:r>
            <a:r>
              <a:rPr lang="de-CH" sz="2400" b="1" dirty="0">
                <a:solidFill>
                  <a:srgbClr val="FF0000"/>
                </a:solidFill>
              </a:rPr>
              <a:t> </a:t>
            </a:r>
            <a:r>
              <a:rPr lang="de-CH" sz="2400" b="1" dirty="0" err="1">
                <a:solidFill>
                  <a:srgbClr val="FF0000"/>
                </a:solidFill>
              </a:rPr>
              <a:t>inheritance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8E8E0A8A-1FCE-4CAB-8E6B-679DA2339CAE}"/>
              </a:ext>
            </a:extLst>
          </p:cNvPr>
          <p:cNvSpPr txBox="1">
            <a:spLocks/>
          </p:cNvSpPr>
          <p:nvPr/>
        </p:nvSpPr>
        <p:spPr>
          <a:xfrm>
            <a:off x="8649948" y="3480894"/>
            <a:ext cx="2445558" cy="467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400" b="1" dirty="0">
                <a:solidFill>
                  <a:srgbClr val="FF0000"/>
                </a:solidFill>
              </a:rPr>
              <a:t>Multi </a:t>
            </a:r>
            <a:r>
              <a:rPr lang="de-CH" sz="2400" b="1" dirty="0" err="1">
                <a:solidFill>
                  <a:srgbClr val="FF0000"/>
                </a:solidFill>
              </a:rPr>
              <a:t>inheritance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BF5572C5-26B7-4C69-9570-BAAB4DAE0683}"/>
              </a:ext>
            </a:extLst>
          </p:cNvPr>
          <p:cNvSpPr txBox="1">
            <a:spLocks/>
          </p:cNvSpPr>
          <p:nvPr/>
        </p:nvSpPr>
        <p:spPr>
          <a:xfrm>
            <a:off x="9092245" y="2932625"/>
            <a:ext cx="1335507" cy="342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400" b="1" dirty="0" err="1">
                <a:solidFill>
                  <a:srgbClr val="FF0000"/>
                </a:solidFill>
              </a:rPr>
              <a:t>present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BD3283C7-48BB-40D5-825E-2C0F86135E4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06 / 20</a:t>
            </a:r>
          </a:p>
        </p:txBody>
      </p:sp>
    </p:spTree>
    <p:extLst>
      <p:ext uri="{BB962C8B-B14F-4D97-AF65-F5344CB8AC3E}">
        <p14:creationId xmlns:p14="http://schemas.microsoft.com/office/powerpoint/2010/main" val="372604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dirty="0"/>
              <a:t>Assignment 02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endParaRPr lang="en-US" dirty="0"/>
          </a:p>
          <a:p>
            <a:r>
              <a:rPr lang="en-US" sz="4000" b="1" i="1" dirty="0"/>
              <a:t>Discussion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D761037C-BE78-4F90-BE12-66BA62D1E1F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 / 20</a:t>
            </a:r>
          </a:p>
        </p:txBody>
      </p:sp>
    </p:spTree>
    <p:extLst>
      <p:ext uri="{BB962C8B-B14F-4D97-AF65-F5344CB8AC3E}">
        <p14:creationId xmlns:p14="http://schemas.microsoft.com/office/powerpoint/2010/main" val="96320834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A02 - Exercise 01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/>
              <a:t>Nature of Smalltalk and </a:t>
            </a:r>
            <a:r>
              <a:rPr lang="en-US" sz="3600" b="1" dirty="0" err="1"/>
              <a:t>Pharo</a:t>
            </a:r>
            <a:r>
              <a:rPr lang="en-US" sz="3600" b="1" dirty="0"/>
              <a:t>.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dirty="0"/>
              <a:t>a)	Name </a:t>
            </a:r>
            <a:r>
              <a:rPr lang="en-US" u="sng" dirty="0"/>
              <a:t>three</a:t>
            </a:r>
            <a:r>
              <a:rPr lang="en-US" dirty="0"/>
              <a:t> major benefits </a:t>
            </a:r>
            <a:r>
              <a:rPr lang="en-US" dirty="0" err="1"/>
              <a:t>Pharo</a:t>
            </a:r>
            <a:r>
              <a:rPr lang="en-US" dirty="0"/>
              <a:t> provides in comparison to Java.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de-CH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intercession, everything can be changed, live environment</a:t>
            </a:r>
            <a:endParaRPr lang="de-CH" dirty="0">
              <a:solidFill>
                <a:srgbClr val="FF0000"/>
              </a:solidFill>
            </a:endParaRPr>
          </a:p>
          <a:p>
            <a:pPr marL="742950" indent="-742950">
              <a:buAutoNum type="alphaLcParenR"/>
              <a:tabLst>
                <a:tab pos="685800" algn="l"/>
              </a:tabLst>
            </a:pPr>
            <a:endParaRPr lang="en-US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dirty="0"/>
              <a:t>b)	How can you export the current image of your </a:t>
            </a:r>
            <a:r>
              <a:rPr lang="en-US" dirty="0" err="1"/>
              <a:t>Pharo</a:t>
            </a:r>
            <a:r>
              <a:rPr lang="en-US" dirty="0"/>
              <a:t> working 	environment?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	left mouse click on the workbench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“Save” or “Save as”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dirty="0"/>
          </a:p>
          <a:p>
            <a:pPr marL="742950" indent="-742950">
              <a:buAutoNum type="alphaLcParenR"/>
              <a:tabLst>
                <a:tab pos="685800" algn="l"/>
              </a:tabLst>
            </a:pPr>
            <a:endParaRPr lang="en-US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899667EB-0017-4101-8763-626789CB500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08 / 20</a:t>
            </a:r>
          </a:p>
        </p:txBody>
      </p:sp>
    </p:spTree>
    <p:extLst>
      <p:ext uri="{BB962C8B-B14F-4D97-AF65-F5344CB8AC3E}">
        <p14:creationId xmlns:p14="http://schemas.microsoft.com/office/powerpoint/2010/main" val="187628073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A02 - Exercise 01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5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/>
              <a:t>Nature of Smalltalk and </a:t>
            </a:r>
            <a:r>
              <a:rPr lang="en-US" sz="3600" b="1" dirty="0" err="1"/>
              <a:t>Pharo</a:t>
            </a:r>
            <a:r>
              <a:rPr lang="en-US" sz="3600" b="1" dirty="0"/>
              <a:t>.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dirty="0"/>
              <a:t>c)	What is a message in </a:t>
            </a:r>
            <a:r>
              <a:rPr lang="en-US" dirty="0" err="1"/>
              <a:t>Pharo</a:t>
            </a:r>
            <a:r>
              <a:rPr lang="en-US" dirty="0"/>
              <a:t>?</a:t>
            </a:r>
          </a:p>
          <a:p>
            <a:pPr marL="0" indent="0">
              <a:buNone/>
              <a:tabLst>
                <a:tab pos="685800" algn="l"/>
              </a:tabLst>
            </a:pPr>
            <a:endParaRPr lang="de-CH" dirty="0"/>
          </a:p>
          <a:p>
            <a:pPr marL="0" indent="0">
              <a:buNone/>
              <a:tabLst>
                <a:tab pos="685800" algn="l"/>
              </a:tabLst>
            </a:pPr>
            <a:endParaRPr lang="de-CH" dirty="0"/>
          </a:p>
          <a:p>
            <a:pPr marL="0" indent="0">
              <a:buNone/>
              <a:tabLst>
                <a:tab pos="685800" algn="l"/>
              </a:tabLst>
            </a:pPr>
            <a:endParaRPr lang="de-CH" dirty="0"/>
          </a:p>
          <a:p>
            <a:pPr marL="0" indent="0">
              <a:buNone/>
              <a:tabLst>
                <a:tab pos="685800" algn="l"/>
              </a:tabLst>
            </a:pPr>
            <a:endParaRPr lang="de-CH" dirty="0"/>
          </a:p>
          <a:p>
            <a:pPr marL="0" indent="0">
              <a:buNone/>
              <a:tabLst>
                <a:tab pos="685800" algn="l"/>
              </a:tabLst>
            </a:pPr>
            <a:endParaRPr lang="en-US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dirty="0"/>
              <a:t>d)	What is a block in </a:t>
            </a:r>
            <a:r>
              <a:rPr lang="en-US" dirty="0" err="1"/>
              <a:t>Pharo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A block can be thought of as a lambda-expression defining an 	anonymous function, or as a function object.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E27D9-319A-4514-B7A8-D8085356A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168" y="2934073"/>
            <a:ext cx="3599300" cy="2134441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1B9C28-7ADA-4EF4-9AC9-ED86C1C3BF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 / 20</a:t>
            </a:r>
          </a:p>
        </p:txBody>
      </p:sp>
    </p:spTree>
    <p:extLst>
      <p:ext uri="{BB962C8B-B14F-4D97-AF65-F5344CB8AC3E}">
        <p14:creationId xmlns:p14="http://schemas.microsoft.com/office/powerpoint/2010/main" val="193002361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A02 - Exercise 02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 err="1"/>
              <a:t>Pharo</a:t>
            </a:r>
            <a:r>
              <a:rPr lang="en-US" sz="3600" b="1" dirty="0"/>
              <a:t> </a:t>
            </a:r>
            <a:r>
              <a:rPr lang="en-US" sz="3600" b="1" i="1" dirty="0">
                <a:solidFill>
                  <a:srgbClr val="FF0000"/>
                </a:solidFill>
              </a:rPr>
              <a:t>object inspection</a:t>
            </a:r>
            <a:r>
              <a:rPr lang="en-US" sz="3600" b="1" dirty="0"/>
              <a:t>.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dirty="0"/>
              <a:t>a)	What is the message that is sent to a superclass to find all its 	subclasses?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subclasses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dirty="0"/>
              <a:t>b)	What is the difference between a String and a Symbol object in 	</a:t>
            </a:r>
            <a:r>
              <a:rPr lang="en-US" dirty="0" err="1"/>
              <a:t>Pharo</a:t>
            </a:r>
            <a:r>
              <a:rPr lang="en-US" dirty="0"/>
              <a:t>? Why is it important?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Symbols are immutable and unique. Strings are mutable and not 	unique. The benefit of using Symbols is the performance gain due 	to less expensive value comparisons.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B44D7F11-F36A-4866-BBC0-043E0992457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10 / 20</a:t>
            </a:r>
          </a:p>
        </p:txBody>
      </p:sp>
    </p:spTree>
    <p:extLst>
      <p:ext uri="{BB962C8B-B14F-4D97-AF65-F5344CB8AC3E}">
        <p14:creationId xmlns:p14="http://schemas.microsoft.com/office/powerpoint/2010/main" val="396744881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A02 - Exercise 02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 err="1"/>
              <a:t>Pharo</a:t>
            </a:r>
            <a:r>
              <a:rPr lang="en-US" sz="3600" b="1" dirty="0"/>
              <a:t> </a:t>
            </a:r>
            <a:r>
              <a:rPr lang="en-US" sz="3600" b="1" i="1" dirty="0">
                <a:solidFill>
                  <a:srgbClr val="FF0000"/>
                </a:solidFill>
              </a:rPr>
              <a:t>object inspection</a:t>
            </a:r>
            <a:r>
              <a:rPr lang="en-US" sz="3600" b="1" dirty="0"/>
              <a:t>.</a:t>
            </a:r>
            <a:endParaRPr lang="en-US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dirty="0"/>
              <a:t>c)	How can you create an abstract method in </a:t>
            </a:r>
            <a:r>
              <a:rPr lang="en-US" dirty="0" err="1"/>
              <a:t>Pharo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sampleAbstractMethod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		^self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subclassResponsibility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  <a:tabLst>
                <a:tab pos="685800" algn="l"/>
              </a:tabLst>
            </a:pPr>
            <a:endParaRPr lang="en-US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dirty="0"/>
              <a:t>d)	Write the a Smalltalk block, and execute it with some specific 	values.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i="1" dirty="0">
                <a:solidFill>
                  <a:srgbClr val="FF0000"/>
                </a:solidFill>
              </a:rPr>
              <a:t>Please consider solution sheet (downloadable solution available).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DE5CDB88-1953-426E-A9CB-399F454CC50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 / 20</a:t>
            </a:r>
          </a:p>
        </p:txBody>
      </p:sp>
    </p:spTree>
    <p:extLst>
      <p:ext uri="{BB962C8B-B14F-4D97-AF65-F5344CB8AC3E}">
        <p14:creationId xmlns:p14="http://schemas.microsoft.com/office/powerpoint/2010/main" val="154010086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A02 - Exercise 03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/>
              <a:t>Even more </a:t>
            </a:r>
            <a:r>
              <a:rPr lang="en-US" sz="3600" b="1" dirty="0" err="1"/>
              <a:t>Pharo</a:t>
            </a:r>
            <a:r>
              <a:rPr lang="en-US" sz="3600" b="1" dirty="0"/>
              <a:t> </a:t>
            </a:r>
            <a:r>
              <a:rPr lang="en-US" sz="3600" b="1" i="1" dirty="0">
                <a:solidFill>
                  <a:srgbClr val="FF0000"/>
                </a:solidFill>
              </a:rPr>
              <a:t>coding</a:t>
            </a:r>
            <a:r>
              <a:rPr lang="en-US" sz="3600" b="1" dirty="0"/>
              <a:t>.</a:t>
            </a:r>
          </a:p>
          <a:p>
            <a:pPr marL="742950" indent="-742950">
              <a:buAutoNum type="alphaLcParenR"/>
              <a:tabLst>
                <a:tab pos="685800" algn="l"/>
              </a:tabLst>
            </a:pPr>
            <a:r>
              <a:rPr lang="en-US" dirty="0"/>
              <a:t>Find the top 10 most frequently invoked methods.</a:t>
            </a:r>
            <a:br>
              <a:rPr lang="en-US" dirty="0"/>
            </a:br>
            <a:endParaRPr lang="en-US" dirty="0"/>
          </a:p>
          <a:p>
            <a:pPr marL="742950" indent="-742950">
              <a:buAutoNum type="alphaLcParenR"/>
              <a:tabLst>
                <a:tab pos="685800" algn="l"/>
              </a:tabLst>
            </a:pPr>
            <a:r>
              <a:rPr lang="en-US" dirty="0"/>
              <a:t>Find the top 10 methods invoked on the largest number of different objects.</a:t>
            </a:r>
            <a:br>
              <a:rPr lang="en-US" dirty="0"/>
            </a:br>
            <a:endParaRPr lang="en-US" dirty="0"/>
          </a:p>
          <a:p>
            <a:pPr marL="742950" indent="-742950">
              <a:buFont typeface="Arial" panose="020B0604020202020204" pitchFamily="34" charset="0"/>
              <a:buAutoNum type="alphaLcParenR"/>
              <a:tabLst>
                <a:tab pos="685800" algn="l"/>
              </a:tabLst>
            </a:pPr>
            <a:r>
              <a:rPr lang="en-US" dirty="0"/>
              <a:t>Find all static methods.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Please consider solution sheet (downloadable solution available).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1687DDD1-B02F-4711-A9BD-3EF778C3CD3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12 / 20</a:t>
            </a:r>
          </a:p>
        </p:txBody>
      </p:sp>
    </p:spTree>
    <p:extLst>
      <p:ext uri="{BB962C8B-B14F-4D97-AF65-F5344CB8AC3E}">
        <p14:creationId xmlns:p14="http://schemas.microsoft.com/office/powerpoint/2010/main" val="140533468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5EDFB1-0A0D-48D9-8B3F-966FB69E7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F9D410-7D46-44A5-BAF0-F9E3BB1A2524}"/>
              </a:ext>
            </a:extLst>
          </p:cNvPr>
          <p:cNvSpPr txBox="1"/>
          <p:nvPr/>
        </p:nvSpPr>
        <p:spPr>
          <a:xfrm>
            <a:off x="1728375" y="5549826"/>
            <a:ext cx="372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i="1" dirty="0">
                <a:solidFill>
                  <a:srgbClr val="FF0000"/>
                </a:solidFill>
              </a:rPr>
              <a:t>code </a:t>
            </a:r>
            <a:r>
              <a:rPr lang="de-CH" i="1" dirty="0" err="1">
                <a:solidFill>
                  <a:srgbClr val="FF0000"/>
                </a:solidFill>
              </a:rPr>
              <a:t>that</a:t>
            </a:r>
            <a:r>
              <a:rPr lang="de-CH" i="1" dirty="0">
                <a:solidFill>
                  <a:srgbClr val="FF0000"/>
                </a:solidFill>
              </a:rPr>
              <a:t> </a:t>
            </a:r>
            <a:r>
              <a:rPr lang="de-CH" i="1" dirty="0" err="1">
                <a:solidFill>
                  <a:srgbClr val="FF0000"/>
                </a:solidFill>
              </a:rPr>
              <a:t>accesses</a:t>
            </a:r>
            <a:r>
              <a:rPr lang="de-CH" i="1" dirty="0">
                <a:solidFill>
                  <a:srgbClr val="FF0000"/>
                </a:solidFill>
              </a:rPr>
              <a:t> </a:t>
            </a:r>
            <a:r>
              <a:rPr lang="de-CH" i="1" dirty="0" err="1">
                <a:solidFill>
                  <a:srgbClr val="FF0000"/>
                </a:solidFill>
              </a:rPr>
              <a:t>the</a:t>
            </a:r>
            <a:r>
              <a:rPr lang="de-CH" i="1" dirty="0">
                <a:solidFill>
                  <a:srgbClr val="FF0000"/>
                </a:solidFill>
              </a:rPr>
              <a:t> </a:t>
            </a:r>
            <a:r>
              <a:rPr lang="de-CH" i="1" dirty="0" err="1">
                <a:solidFill>
                  <a:srgbClr val="FF0000"/>
                </a:solidFill>
              </a:rPr>
              <a:t>CallGraph</a:t>
            </a:r>
            <a:r>
              <a:rPr lang="de-CH" i="1" dirty="0">
                <a:solidFill>
                  <a:srgbClr val="FF0000"/>
                </a:solidFill>
              </a:rPr>
              <a:t> APIs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06130-E252-4B33-90ED-9C403D8FB3CB}"/>
              </a:ext>
            </a:extLst>
          </p:cNvPr>
          <p:cNvSpPr txBox="1"/>
          <p:nvPr/>
        </p:nvSpPr>
        <p:spPr>
          <a:xfrm>
            <a:off x="9603099" y="554982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i="1" dirty="0" err="1">
                <a:solidFill>
                  <a:srgbClr val="FF0000"/>
                </a:solidFill>
              </a:rPr>
              <a:t>result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9FF5ED2D-823C-415F-A9DB-BB43CF25C1B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13 / 20</a:t>
            </a:r>
          </a:p>
        </p:txBody>
      </p:sp>
    </p:spTree>
    <p:extLst>
      <p:ext uri="{BB962C8B-B14F-4D97-AF65-F5344CB8AC3E}">
        <p14:creationId xmlns:p14="http://schemas.microsoft.com/office/powerpoint/2010/main" val="386789076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A02 - Exercise 03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7287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/>
              <a:t>Exercise Procedure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sz="3600" b="1" dirty="0"/>
          </a:p>
          <a:p>
            <a:pPr marL="742950" indent="-742950">
              <a:buAutoNum type="arabicParenR"/>
              <a:tabLst>
                <a:tab pos="685800" algn="l"/>
              </a:tabLst>
            </a:pPr>
            <a:r>
              <a:rPr lang="en-US" sz="3600" b="1" dirty="0">
                <a:solidFill>
                  <a:srgbClr val="FF0000"/>
                </a:solidFill>
              </a:rPr>
              <a:t>Add method name accessor</a:t>
            </a:r>
          </a:p>
          <a:p>
            <a:pPr marL="742950" indent="-742950">
              <a:buFont typeface="Arial" panose="020B0604020202020204" pitchFamily="34" charset="0"/>
              <a:buAutoNum type="arabicParenR"/>
              <a:tabLst>
                <a:tab pos="685800" algn="l"/>
              </a:tabLst>
            </a:pPr>
            <a:r>
              <a:rPr lang="de-CH" sz="3600" b="1" dirty="0">
                <a:solidFill>
                  <a:srgbClr val="FF0000"/>
                </a:solidFill>
              </a:rPr>
              <a:t>Add and </a:t>
            </a:r>
            <a:r>
              <a:rPr lang="de-CH" sz="3600" b="1" dirty="0" err="1">
                <a:solidFill>
                  <a:srgbClr val="FF0000"/>
                </a:solidFill>
              </a:rPr>
              <a:t>implement</a:t>
            </a:r>
            <a:r>
              <a:rPr lang="de-CH" sz="3600" b="1" dirty="0">
                <a:solidFill>
                  <a:srgbClr val="FF0000"/>
                </a:solidFill>
              </a:rPr>
              <a:t> </a:t>
            </a:r>
            <a:r>
              <a:rPr lang="de-CH" sz="3600" b="1" dirty="0" err="1">
                <a:solidFill>
                  <a:srgbClr val="FF0000"/>
                </a:solidFill>
              </a:rPr>
              <a:t>receiver</a:t>
            </a:r>
            <a:r>
              <a:rPr lang="de-CH" sz="3600" b="1" dirty="0">
                <a:solidFill>
                  <a:srgbClr val="FF0000"/>
                </a:solidFill>
              </a:rPr>
              <a:t> </a:t>
            </a:r>
            <a:r>
              <a:rPr lang="de-CH" sz="3600" b="1" dirty="0" err="1">
                <a:solidFill>
                  <a:srgbClr val="FF0000"/>
                </a:solidFill>
              </a:rPr>
              <a:t>accessor</a:t>
            </a:r>
            <a:endParaRPr lang="en-US" sz="3600" b="1" dirty="0">
              <a:solidFill>
                <a:srgbClr val="FF0000"/>
              </a:solidFill>
            </a:endParaRPr>
          </a:p>
          <a:p>
            <a:pPr marL="742950" indent="-742950">
              <a:buAutoNum type="arabicParenR"/>
              <a:tabLst>
                <a:tab pos="685800" algn="l"/>
              </a:tabLst>
            </a:pPr>
            <a:r>
              <a:rPr lang="de-CH" sz="3600" b="1" dirty="0">
                <a:solidFill>
                  <a:srgbClr val="FF0000"/>
                </a:solidFill>
              </a:rPr>
              <a:t>Use </a:t>
            </a:r>
            <a:r>
              <a:rPr lang="de-CH" sz="3600" b="1" dirty="0" err="1">
                <a:solidFill>
                  <a:srgbClr val="FF0000"/>
                </a:solidFill>
              </a:rPr>
              <a:t>the</a:t>
            </a:r>
            <a:r>
              <a:rPr lang="de-CH" sz="3600" b="1" dirty="0">
                <a:solidFill>
                  <a:srgbClr val="FF0000"/>
                </a:solidFill>
              </a:rPr>
              <a:t> </a:t>
            </a:r>
            <a:r>
              <a:rPr lang="de-CH" sz="3600" b="1" dirty="0" err="1">
                <a:solidFill>
                  <a:srgbClr val="FF0000"/>
                </a:solidFill>
              </a:rPr>
              <a:t>CallGraph</a:t>
            </a:r>
            <a:r>
              <a:rPr lang="de-CH" sz="3600" b="1" dirty="0">
                <a:solidFill>
                  <a:srgbClr val="FF0000"/>
                </a:solidFill>
              </a:rPr>
              <a:t> API to </a:t>
            </a:r>
            <a:r>
              <a:rPr lang="de-CH" sz="3600" b="1" dirty="0" err="1">
                <a:solidFill>
                  <a:srgbClr val="FF0000"/>
                </a:solidFill>
              </a:rPr>
              <a:t>gather</a:t>
            </a:r>
            <a:r>
              <a:rPr lang="de-CH" sz="3600" b="1" dirty="0">
                <a:solidFill>
                  <a:srgbClr val="FF0000"/>
                </a:solidFill>
              </a:rPr>
              <a:t> all </a:t>
            </a:r>
            <a:r>
              <a:rPr lang="de-CH" sz="3600" b="1" dirty="0" err="1">
                <a:solidFill>
                  <a:srgbClr val="FF0000"/>
                </a:solidFill>
              </a:rPr>
              <a:t>data</a:t>
            </a:r>
            <a:endParaRPr lang="de-CH" sz="3600" b="1" dirty="0">
              <a:solidFill>
                <a:srgbClr val="FF0000"/>
              </a:solidFill>
            </a:endParaRPr>
          </a:p>
          <a:p>
            <a:pPr marL="742950" indent="-742950">
              <a:buAutoNum type="arabicParenR"/>
              <a:tabLst>
                <a:tab pos="685800" algn="l"/>
              </a:tabLst>
            </a:pPr>
            <a:endParaRPr lang="de-CH" sz="3600" b="1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685800" algn="l"/>
              </a:tabLst>
            </a:pP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0A394625-21AA-4596-8F29-3E4E5EF6483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14 / 20</a:t>
            </a:r>
          </a:p>
        </p:txBody>
      </p:sp>
    </p:spTree>
    <p:extLst>
      <p:ext uri="{BB962C8B-B14F-4D97-AF65-F5344CB8AC3E}">
        <p14:creationId xmlns:p14="http://schemas.microsoft.com/office/powerpoint/2010/main" val="16254977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8430"/>
            <a:ext cx="10806953" cy="4525996"/>
          </a:xfrm>
        </p:spPr>
        <p:txBody>
          <a:bodyPr>
            <a:noAutofit/>
          </a:bodyPr>
          <a:lstStyle/>
          <a:p>
            <a:pPr marL="0" indent="0" algn="ctr">
              <a:buNone/>
              <a:tabLst>
                <a:tab pos="685800" algn="l"/>
              </a:tabLst>
            </a:pPr>
            <a:endParaRPr lang="de-CH" sz="3600" b="1" i="1" dirty="0">
              <a:solidFill>
                <a:srgbClr val="FF0000"/>
              </a:solidFill>
            </a:endParaRPr>
          </a:p>
          <a:p>
            <a:pPr marL="0" indent="0" algn="ctr">
              <a:buNone/>
              <a:tabLst>
                <a:tab pos="685800" algn="l"/>
              </a:tabLst>
            </a:pPr>
            <a:r>
              <a:rPr lang="de-CH" sz="3600" b="1" i="1" dirty="0">
                <a:solidFill>
                  <a:srgbClr val="B71E42"/>
                </a:solidFill>
              </a:rPr>
              <a:t>You </a:t>
            </a:r>
            <a:r>
              <a:rPr lang="de-CH" sz="3600" b="1" i="1" dirty="0" err="1">
                <a:solidFill>
                  <a:srgbClr val="B71E42"/>
                </a:solidFill>
              </a:rPr>
              <a:t>have</a:t>
            </a:r>
            <a:r>
              <a:rPr lang="de-CH" sz="3600" b="1" i="1" dirty="0">
                <a:solidFill>
                  <a:srgbClr val="B71E42"/>
                </a:solidFill>
              </a:rPr>
              <a:t> to </a:t>
            </a:r>
            <a:r>
              <a:rPr lang="de-CH" sz="3600" b="1" i="1" u="sng" dirty="0" err="1">
                <a:solidFill>
                  <a:srgbClr val="B71E42"/>
                </a:solidFill>
              </a:rPr>
              <a:t>attend</a:t>
            </a:r>
            <a:r>
              <a:rPr lang="de-CH" sz="3600" b="1" i="1" u="sng" dirty="0">
                <a:solidFill>
                  <a:srgbClr val="B71E42"/>
                </a:solidFill>
              </a:rPr>
              <a:t> </a:t>
            </a:r>
            <a:r>
              <a:rPr lang="de-CH" sz="3600" b="1" i="1" u="sng" dirty="0" err="1">
                <a:solidFill>
                  <a:srgbClr val="B71E42"/>
                </a:solidFill>
              </a:rPr>
              <a:t>the</a:t>
            </a:r>
            <a:r>
              <a:rPr lang="de-CH" sz="3600" b="1" i="1" u="sng" dirty="0">
                <a:solidFill>
                  <a:srgbClr val="B71E42"/>
                </a:solidFill>
              </a:rPr>
              <a:t> </a:t>
            </a:r>
            <a:r>
              <a:rPr lang="de-CH" sz="3600" b="1" i="1" u="sng" dirty="0" err="1">
                <a:solidFill>
                  <a:srgbClr val="B71E42"/>
                </a:solidFill>
              </a:rPr>
              <a:t>lecture</a:t>
            </a:r>
            <a:r>
              <a:rPr lang="de-CH" sz="3600" b="1" i="1" dirty="0">
                <a:solidFill>
                  <a:srgbClr val="B71E42"/>
                </a:solidFill>
              </a:rPr>
              <a:t> to </a:t>
            </a:r>
            <a:r>
              <a:rPr lang="de-CH" sz="3600" b="1" i="1" dirty="0" err="1">
                <a:solidFill>
                  <a:srgbClr val="B71E42"/>
                </a:solidFill>
              </a:rPr>
              <a:t>reveal</a:t>
            </a:r>
            <a:r>
              <a:rPr lang="de-CH" sz="3600" b="1" i="1" dirty="0">
                <a:solidFill>
                  <a:srgbClr val="B71E42"/>
                </a:solidFill>
              </a:rPr>
              <a:t> such slides.*</a:t>
            </a:r>
            <a:br>
              <a:rPr lang="de-CH" sz="3600" b="1" i="1" dirty="0">
                <a:solidFill>
                  <a:srgbClr val="B71E42"/>
                </a:solidFill>
              </a:rPr>
            </a:br>
            <a:endParaRPr lang="de-CH" sz="3600" b="1" i="1" dirty="0">
              <a:solidFill>
                <a:srgbClr val="B71E42"/>
              </a:solidFill>
            </a:endParaRPr>
          </a:p>
          <a:p>
            <a:pPr marL="0" indent="0" algn="ctr">
              <a:buNone/>
              <a:tabLst>
                <a:tab pos="685800" algn="l"/>
              </a:tabLst>
            </a:pPr>
            <a:endParaRPr lang="de-CH" sz="3600" b="1" i="1" dirty="0">
              <a:solidFill>
                <a:srgbClr val="B71E42"/>
              </a:solidFill>
            </a:endParaRPr>
          </a:p>
          <a:p>
            <a:pPr marL="0" indent="0" algn="ctr">
              <a:buNone/>
              <a:tabLst>
                <a:tab pos="685800" algn="l"/>
              </a:tabLst>
            </a:pPr>
            <a:r>
              <a:rPr lang="de-CH" sz="6600" b="1" i="1" dirty="0">
                <a:solidFill>
                  <a:srgbClr val="B71E42"/>
                </a:solidFill>
              </a:rPr>
              <a:t>:-)</a:t>
            </a:r>
            <a:endParaRPr lang="en-US" sz="3600" b="1" i="1" dirty="0">
              <a:solidFill>
                <a:srgbClr val="B71E42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7F1E245-9B75-41E0-89A3-CAB47216871D}"/>
              </a:ext>
            </a:extLst>
          </p:cNvPr>
          <p:cNvSpPr txBox="1">
            <a:spLocks/>
          </p:cNvSpPr>
          <p:nvPr/>
        </p:nvSpPr>
        <p:spPr>
          <a:xfrm>
            <a:off x="1287379" y="5402179"/>
            <a:ext cx="10357773" cy="601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5800" algn="l"/>
              </a:tabLst>
            </a:pPr>
            <a:r>
              <a:rPr lang="de-CH" sz="1200" i="1" dirty="0"/>
              <a:t>*Disclaimer: </a:t>
            </a:r>
            <a:br>
              <a:rPr lang="de-CH" sz="1200" i="1" dirty="0"/>
            </a:br>
            <a:r>
              <a:rPr lang="de-CH" sz="1200" i="1" dirty="0"/>
              <a:t>The </a:t>
            </a:r>
            <a:r>
              <a:rPr lang="de-CH" sz="1200" i="1" dirty="0" err="1"/>
              <a:t>content</a:t>
            </a:r>
            <a:r>
              <a:rPr lang="de-CH" sz="1200" i="1" dirty="0"/>
              <a:t> </a:t>
            </a:r>
            <a:r>
              <a:rPr lang="de-CH" sz="1200" i="1" dirty="0" err="1"/>
              <a:t>that</a:t>
            </a:r>
            <a:r>
              <a:rPr lang="de-CH" sz="1200" i="1" dirty="0"/>
              <a:t> </a:t>
            </a:r>
            <a:r>
              <a:rPr lang="de-CH" sz="1200" i="1" dirty="0" err="1"/>
              <a:t>has</a:t>
            </a:r>
            <a:r>
              <a:rPr lang="de-CH" sz="1200" i="1" dirty="0"/>
              <a:t> </a:t>
            </a:r>
            <a:r>
              <a:rPr lang="de-CH" sz="1200" i="1" dirty="0" err="1"/>
              <a:t>been</a:t>
            </a:r>
            <a:r>
              <a:rPr lang="de-CH" sz="1200" i="1" dirty="0"/>
              <a:t> </a:t>
            </a:r>
            <a:r>
              <a:rPr lang="de-CH" sz="1200" i="1" dirty="0" err="1"/>
              <a:t>shown</a:t>
            </a:r>
            <a:r>
              <a:rPr lang="de-CH" sz="1200" i="1" dirty="0"/>
              <a:t> on </a:t>
            </a:r>
            <a:r>
              <a:rPr lang="de-CH" sz="1200" i="1" dirty="0" err="1"/>
              <a:t>this</a:t>
            </a:r>
            <a:r>
              <a:rPr lang="de-CH" sz="1200" i="1" dirty="0"/>
              <a:t> </a:t>
            </a:r>
            <a:r>
              <a:rPr lang="de-CH" sz="1200" i="1" dirty="0" err="1"/>
              <a:t>slide</a:t>
            </a:r>
            <a:r>
              <a:rPr lang="de-CH" sz="1200" i="1" dirty="0"/>
              <a:t> </a:t>
            </a:r>
            <a:r>
              <a:rPr lang="de-CH" sz="1200" i="1" dirty="0" err="1"/>
              <a:t>is</a:t>
            </a:r>
            <a:r>
              <a:rPr lang="de-CH" sz="1200" i="1" dirty="0"/>
              <a:t> irrelevant </a:t>
            </a:r>
            <a:r>
              <a:rPr lang="de-CH" sz="1200" i="1" dirty="0" err="1"/>
              <a:t>for</a:t>
            </a:r>
            <a:r>
              <a:rPr lang="de-CH" sz="1200" i="1" dirty="0"/>
              <a:t> </a:t>
            </a:r>
            <a:r>
              <a:rPr lang="de-CH" sz="1200" i="1" dirty="0" err="1"/>
              <a:t>the</a:t>
            </a:r>
            <a:r>
              <a:rPr lang="de-CH" sz="1200" i="1" dirty="0"/>
              <a:t> </a:t>
            </a:r>
            <a:r>
              <a:rPr lang="de-CH" sz="1200" i="1" dirty="0" err="1"/>
              <a:t>exam</a:t>
            </a:r>
            <a:r>
              <a:rPr lang="de-CH" sz="1200" i="1" dirty="0"/>
              <a:t>.</a:t>
            </a:r>
            <a:endParaRPr lang="en-US" sz="1000" i="1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CE6C73-8700-4DD1-9E51-163D130B907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</a:t>
            </a:r>
            <a:fld id="{214A8585-0991-4F45-87F5-497435F4081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2</a:t>
            </a:fld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 / 20</a:t>
            </a:r>
          </a:p>
        </p:txBody>
      </p:sp>
    </p:spTree>
    <p:extLst>
      <p:ext uri="{BB962C8B-B14F-4D97-AF65-F5344CB8AC3E}">
        <p14:creationId xmlns:p14="http://schemas.microsoft.com/office/powerpoint/2010/main" val="312517734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dirty="0"/>
              <a:t>Assignment 03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endParaRPr lang="en-US" dirty="0"/>
          </a:p>
          <a:p>
            <a:r>
              <a:rPr lang="en-US" sz="4000" b="1" i="1" dirty="0"/>
              <a:t>Preview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05A11D9B-B715-45D9-96CC-80831F96F5C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 / 20</a:t>
            </a:r>
          </a:p>
        </p:txBody>
      </p:sp>
    </p:spTree>
    <p:extLst>
      <p:ext uri="{BB962C8B-B14F-4D97-AF65-F5344CB8AC3E}">
        <p14:creationId xmlns:p14="http://schemas.microsoft.com/office/powerpoint/2010/main" val="304525082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A03 - Exercise 01 | Class identity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i="1" dirty="0">
                <a:solidFill>
                  <a:srgbClr val="FF0000"/>
                </a:solidFill>
              </a:rPr>
              <a:t>Evaluate</a:t>
            </a:r>
            <a:r>
              <a:rPr lang="en-US" sz="3600" b="1" dirty="0"/>
              <a:t> Smalltalk code.</a:t>
            </a:r>
          </a:p>
          <a:p>
            <a:pPr marL="742950" indent="-742950">
              <a:buAutoNum type="alphaLcParenR"/>
              <a:tabLst>
                <a:tab pos="685800" algn="l"/>
              </a:tabLst>
            </a:pPr>
            <a:endParaRPr lang="en-US" dirty="0">
              <a:latin typeface="Consolas" panose="020B0609020204030204" pitchFamily="49" charset="0"/>
            </a:endParaRPr>
          </a:p>
          <a:p>
            <a:pPr marL="742950" indent="-742950">
              <a:buAutoNum type="alphaLcParenR"/>
              <a:tabLst>
                <a:tab pos="685800" algn="l"/>
              </a:tabLst>
            </a:pPr>
            <a:endParaRPr lang="en-US" dirty="0">
              <a:latin typeface="Consolas" panose="020B0609020204030204" pitchFamily="49" charset="0"/>
            </a:endParaRPr>
          </a:p>
          <a:p>
            <a:pPr marL="742950" indent="-742950">
              <a:buAutoNum type="alphaLcParenR"/>
              <a:tabLst>
                <a:tab pos="685800" algn="l"/>
              </a:tabLst>
            </a:pPr>
            <a:endParaRPr lang="en-US" dirty="0">
              <a:latin typeface="Consolas" panose="020B0609020204030204" pitchFamily="49" charset="0"/>
            </a:endParaRPr>
          </a:p>
          <a:p>
            <a:pPr marL="742950" indent="-742950">
              <a:buAutoNum type="alphaLcParenR"/>
              <a:tabLst>
                <a:tab pos="685800" algn="l"/>
              </a:tabLst>
            </a:pPr>
            <a:endParaRPr lang="de-CH" dirty="0">
              <a:latin typeface="Consolas" panose="020B0609020204030204" pitchFamily="49" charset="0"/>
            </a:endParaRPr>
          </a:p>
          <a:p>
            <a:pPr marL="742950" indent="-742950">
              <a:buAutoNum type="alphaLcParenR"/>
              <a:tabLst>
                <a:tab pos="685800" algn="l"/>
              </a:tabLst>
            </a:pPr>
            <a:endParaRPr lang="en-US" dirty="0">
              <a:latin typeface="Consolas" panose="020B0609020204030204" pitchFamily="49" charset="0"/>
            </a:endParaRPr>
          </a:p>
          <a:p>
            <a:pPr marL="742950" indent="-742950">
              <a:buAutoNum type="alphaLcParenR"/>
              <a:tabLst>
                <a:tab pos="685800" algn="l"/>
              </a:tabLst>
            </a:pPr>
            <a:r>
              <a:rPr lang="en-US" dirty="0">
                <a:latin typeface="Consolas" panose="020B0609020204030204" pitchFamily="49" charset="0"/>
              </a:rPr>
              <a:t>Who new </a:t>
            </a:r>
            <a:r>
              <a:rPr lang="en-US" dirty="0" err="1">
                <a:latin typeface="Consolas" panose="020B0609020204030204" pitchFamily="49" charset="0"/>
              </a:rPr>
              <a:t>amIClassy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742950" indent="-742950">
              <a:buAutoNum type="alphaLcParenR"/>
              <a:tabLst>
                <a:tab pos="685800" algn="l"/>
              </a:tabLst>
            </a:pPr>
            <a:r>
              <a:rPr lang="en-US" dirty="0">
                <a:latin typeface="Consolas" panose="020B0609020204030204" pitchFamily="49" charset="0"/>
              </a:rPr>
              <a:t>Who new classy = Who new classy1.</a:t>
            </a:r>
          </a:p>
          <a:p>
            <a:pPr marL="742950" indent="-742950">
              <a:buAutoNum type="alphaLcParenR"/>
              <a:tabLst>
                <a:tab pos="685800" algn="l"/>
              </a:tabLst>
            </a:pPr>
            <a:r>
              <a:rPr lang="en-US" dirty="0">
                <a:latin typeface="Consolas" panose="020B0609020204030204" pitchFamily="49" charset="0"/>
              </a:rPr>
              <a:t>Who new classy1 = Who new classy2.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B81EC-1CC0-4346-B3A4-4EB057E1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403" y="2520705"/>
            <a:ext cx="5309639" cy="2811149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E3F2FC-DA76-4C57-8693-9DD7CFD50A5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 / 20</a:t>
            </a:r>
          </a:p>
        </p:txBody>
      </p:sp>
    </p:spTree>
    <p:extLst>
      <p:ext uri="{BB962C8B-B14F-4D97-AF65-F5344CB8AC3E}">
        <p14:creationId xmlns:p14="http://schemas.microsoft.com/office/powerpoint/2010/main" val="211055295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A03 - Exercise 02 | Abstract 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 err="1"/>
              <a:t>Pharo</a:t>
            </a:r>
            <a:r>
              <a:rPr lang="en-US" sz="3600" b="1" dirty="0"/>
              <a:t> </a:t>
            </a:r>
            <a:r>
              <a:rPr lang="en-US" sz="3600" b="1" i="1" dirty="0">
                <a:solidFill>
                  <a:srgbClr val="FF0000"/>
                </a:solidFill>
              </a:rPr>
              <a:t>object inspection</a:t>
            </a:r>
            <a:r>
              <a:rPr lang="en-US" sz="3600" b="1" dirty="0"/>
              <a:t>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Find all abstract methods of the class </a:t>
            </a:r>
            <a:r>
              <a:rPr lang="en-US" sz="3600" dirty="0">
                <a:latin typeface="Consolas" panose="020B0609020204030204" pitchFamily="49" charset="0"/>
              </a:rPr>
              <a:t>Collection</a:t>
            </a:r>
            <a:endParaRPr lang="en-US" sz="3600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C6431526-5F80-4ADE-A97D-E659F08AE75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 / 20</a:t>
            </a:r>
          </a:p>
        </p:txBody>
      </p:sp>
    </p:spTree>
    <p:extLst>
      <p:ext uri="{BB962C8B-B14F-4D97-AF65-F5344CB8AC3E}">
        <p14:creationId xmlns:p14="http://schemas.microsoft.com/office/powerpoint/2010/main" val="129680669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A03 - Exercise 03 | Class hierarchy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 err="1"/>
              <a:t>Pharo</a:t>
            </a:r>
            <a:r>
              <a:rPr lang="en-US" sz="3600" b="1" dirty="0"/>
              <a:t> </a:t>
            </a:r>
            <a:r>
              <a:rPr lang="en-US" sz="3600" b="1" i="1" dirty="0">
                <a:solidFill>
                  <a:srgbClr val="FF0000"/>
                </a:solidFill>
              </a:rPr>
              <a:t>object inspection </a:t>
            </a:r>
            <a:r>
              <a:rPr lang="en-US" sz="3600" b="1" dirty="0"/>
              <a:t>#2.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dirty="0"/>
          </a:p>
          <a:p>
            <a:pPr marL="0" indent="0">
              <a:buNone/>
              <a:tabLst>
                <a:tab pos="685800" algn="l"/>
              </a:tabLst>
            </a:pPr>
            <a:endParaRPr lang="en-US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sz="3600" dirty="0"/>
              <a:t>What is the name of </a:t>
            </a:r>
            <a:r>
              <a:rPr lang="en-US" sz="3600" dirty="0" err="1"/>
              <a:t>Pharo’s</a:t>
            </a:r>
            <a:r>
              <a:rPr lang="en-US" sz="3600" dirty="0"/>
              <a:t> class hierarchy root class? 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sz="3600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sz="3600" dirty="0"/>
              <a:t>What is its purpose?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565F1B5F-72F5-42D9-A799-EE478A2A515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18 / 20</a:t>
            </a:r>
          </a:p>
        </p:txBody>
      </p:sp>
    </p:spTree>
    <p:extLst>
      <p:ext uri="{BB962C8B-B14F-4D97-AF65-F5344CB8AC3E}">
        <p14:creationId xmlns:p14="http://schemas.microsoft.com/office/powerpoint/2010/main" val="35430006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A03 - Exercise 04 | Sub and super classes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 err="1"/>
              <a:t>Pharo</a:t>
            </a:r>
            <a:r>
              <a:rPr lang="en-US" sz="3600" b="1" dirty="0"/>
              <a:t> </a:t>
            </a:r>
            <a:r>
              <a:rPr lang="en-US" sz="3600" b="1" i="1" dirty="0">
                <a:solidFill>
                  <a:srgbClr val="FF0000"/>
                </a:solidFill>
              </a:rPr>
              <a:t>object inspection </a:t>
            </a:r>
            <a:r>
              <a:rPr lang="en-US" sz="3600" b="1" dirty="0"/>
              <a:t>#3.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How many super classes does the class </a:t>
            </a:r>
            <a:r>
              <a:rPr lang="en-US" sz="3600" dirty="0">
                <a:latin typeface="Consolas" panose="020B0609020204030204" pitchFamily="49" charset="0"/>
              </a:rPr>
              <a:t>Collection</a:t>
            </a:r>
            <a:r>
              <a:rPr lang="en-US" sz="3600" dirty="0"/>
              <a:t> have?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How many direct and indirect subclasses does it have?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178A95DB-7F81-4AD9-8437-98AEA7B052F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19 / 20</a:t>
            </a:r>
          </a:p>
        </p:txBody>
      </p:sp>
    </p:spTree>
    <p:extLst>
      <p:ext uri="{BB962C8B-B14F-4D97-AF65-F5344CB8AC3E}">
        <p14:creationId xmlns:p14="http://schemas.microsoft.com/office/powerpoint/2010/main" val="410649019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A03 - Exercise 05 | Object instantiation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 err="1"/>
              <a:t>Pharo</a:t>
            </a:r>
            <a:r>
              <a:rPr lang="en-US" sz="3600" b="1" dirty="0"/>
              <a:t> architecture </a:t>
            </a:r>
            <a:r>
              <a:rPr lang="en-US" sz="3600" b="1" i="1" dirty="0">
                <a:solidFill>
                  <a:srgbClr val="FF0000"/>
                </a:solidFill>
              </a:rPr>
              <a:t>review</a:t>
            </a:r>
            <a:r>
              <a:rPr lang="en-US" sz="3600" b="1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Where is “new” defined?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Describe also </a:t>
            </a:r>
            <a:r>
              <a:rPr lang="en-US" sz="3600" dirty="0" err="1"/>
              <a:t>Pharo’s</a:t>
            </a:r>
            <a:r>
              <a:rPr lang="en-US" sz="3600" dirty="0"/>
              <a:t> method resolution strategy for the “new” message.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FFFB8E8-9EAD-47A8-8586-FF454AAC186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20 / 20</a:t>
            </a:r>
          </a:p>
        </p:txBody>
      </p:sp>
    </p:spTree>
    <p:extLst>
      <p:ext uri="{BB962C8B-B14F-4D97-AF65-F5344CB8AC3E}">
        <p14:creationId xmlns:p14="http://schemas.microsoft.com/office/powerpoint/2010/main" val="20179400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8430"/>
            <a:ext cx="10806953" cy="4525996"/>
          </a:xfrm>
        </p:spPr>
        <p:txBody>
          <a:bodyPr>
            <a:noAutofit/>
          </a:bodyPr>
          <a:lstStyle/>
          <a:p>
            <a:pPr marL="0" indent="0" algn="ctr">
              <a:buNone/>
              <a:tabLst>
                <a:tab pos="685800" algn="l"/>
              </a:tabLst>
            </a:pPr>
            <a:endParaRPr lang="de-CH" sz="3600" b="1" i="1" dirty="0">
              <a:solidFill>
                <a:srgbClr val="FF0000"/>
              </a:solidFill>
            </a:endParaRPr>
          </a:p>
          <a:p>
            <a:pPr marL="0" indent="0" algn="ctr">
              <a:buNone/>
              <a:tabLst>
                <a:tab pos="685800" algn="l"/>
              </a:tabLst>
            </a:pPr>
            <a:r>
              <a:rPr lang="de-CH" sz="3600" b="1" i="1" dirty="0">
                <a:solidFill>
                  <a:srgbClr val="B71E42"/>
                </a:solidFill>
              </a:rPr>
              <a:t>You </a:t>
            </a:r>
            <a:r>
              <a:rPr lang="de-CH" sz="3600" b="1" i="1" dirty="0" err="1">
                <a:solidFill>
                  <a:srgbClr val="B71E42"/>
                </a:solidFill>
              </a:rPr>
              <a:t>have</a:t>
            </a:r>
            <a:r>
              <a:rPr lang="de-CH" sz="3600" b="1" i="1" dirty="0">
                <a:solidFill>
                  <a:srgbClr val="B71E42"/>
                </a:solidFill>
              </a:rPr>
              <a:t> to </a:t>
            </a:r>
            <a:r>
              <a:rPr lang="de-CH" sz="3600" b="1" i="1" u="sng" dirty="0" err="1">
                <a:solidFill>
                  <a:srgbClr val="B71E42"/>
                </a:solidFill>
              </a:rPr>
              <a:t>attend</a:t>
            </a:r>
            <a:r>
              <a:rPr lang="de-CH" sz="3600" b="1" i="1" u="sng" dirty="0">
                <a:solidFill>
                  <a:srgbClr val="B71E42"/>
                </a:solidFill>
              </a:rPr>
              <a:t> </a:t>
            </a:r>
            <a:r>
              <a:rPr lang="de-CH" sz="3600" b="1" i="1" u="sng" dirty="0" err="1">
                <a:solidFill>
                  <a:srgbClr val="B71E42"/>
                </a:solidFill>
              </a:rPr>
              <a:t>the</a:t>
            </a:r>
            <a:r>
              <a:rPr lang="de-CH" sz="3600" b="1" i="1" u="sng" dirty="0">
                <a:solidFill>
                  <a:srgbClr val="B71E42"/>
                </a:solidFill>
              </a:rPr>
              <a:t> </a:t>
            </a:r>
            <a:r>
              <a:rPr lang="de-CH" sz="3600" b="1" i="1" u="sng" dirty="0" err="1">
                <a:solidFill>
                  <a:srgbClr val="B71E42"/>
                </a:solidFill>
              </a:rPr>
              <a:t>lecture</a:t>
            </a:r>
            <a:r>
              <a:rPr lang="de-CH" sz="3600" b="1" i="1" dirty="0">
                <a:solidFill>
                  <a:srgbClr val="B71E42"/>
                </a:solidFill>
              </a:rPr>
              <a:t> to </a:t>
            </a:r>
            <a:r>
              <a:rPr lang="de-CH" sz="3600" b="1" i="1" dirty="0" err="1">
                <a:solidFill>
                  <a:srgbClr val="B71E42"/>
                </a:solidFill>
              </a:rPr>
              <a:t>reveal</a:t>
            </a:r>
            <a:r>
              <a:rPr lang="de-CH" sz="3600" b="1" i="1" dirty="0">
                <a:solidFill>
                  <a:srgbClr val="B71E42"/>
                </a:solidFill>
              </a:rPr>
              <a:t> such slides.*</a:t>
            </a:r>
            <a:br>
              <a:rPr lang="de-CH" sz="3600" b="1" i="1" dirty="0">
                <a:solidFill>
                  <a:srgbClr val="B71E42"/>
                </a:solidFill>
              </a:rPr>
            </a:br>
            <a:endParaRPr lang="de-CH" sz="3600" b="1" i="1" dirty="0">
              <a:solidFill>
                <a:srgbClr val="B71E42"/>
              </a:solidFill>
            </a:endParaRPr>
          </a:p>
          <a:p>
            <a:pPr marL="0" indent="0" algn="ctr">
              <a:buNone/>
              <a:tabLst>
                <a:tab pos="685800" algn="l"/>
              </a:tabLst>
            </a:pPr>
            <a:endParaRPr lang="de-CH" sz="3600" b="1" i="1" dirty="0">
              <a:solidFill>
                <a:srgbClr val="B71E42"/>
              </a:solidFill>
            </a:endParaRPr>
          </a:p>
          <a:p>
            <a:pPr marL="0" indent="0" algn="ctr">
              <a:buNone/>
              <a:tabLst>
                <a:tab pos="685800" algn="l"/>
              </a:tabLst>
            </a:pPr>
            <a:r>
              <a:rPr lang="de-CH" sz="6600" b="1" i="1" dirty="0">
                <a:solidFill>
                  <a:srgbClr val="B71E42"/>
                </a:solidFill>
              </a:rPr>
              <a:t>:-)</a:t>
            </a:r>
            <a:endParaRPr lang="en-US" sz="3600" b="1" i="1" dirty="0">
              <a:solidFill>
                <a:srgbClr val="B71E42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7F1E245-9B75-41E0-89A3-CAB47216871D}"/>
              </a:ext>
            </a:extLst>
          </p:cNvPr>
          <p:cNvSpPr txBox="1">
            <a:spLocks/>
          </p:cNvSpPr>
          <p:nvPr/>
        </p:nvSpPr>
        <p:spPr>
          <a:xfrm>
            <a:off x="1287379" y="5402179"/>
            <a:ext cx="10357773" cy="601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5800" algn="l"/>
              </a:tabLst>
            </a:pPr>
            <a:r>
              <a:rPr lang="de-CH" sz="1200" i="1" dirty="0"/>
              <a:t>*Disclaimer: </a:t>
            </a:r>
            <a:br>
              <a:rPr lang="de-CH" sz="1200" i="1" dirty="0"/>
            </a:br>
            <a:r>
              <a:rPr lang="de-CH" sz="1200" i="1" dirty="0"/>
              <a:t>The </a:t>
            </a:r>
            <a:r>
              <a:rPr lang="de-CH" sz="1200" i="1" dirty="0" err="1"/>
              <a:t>content</a:t>
            </a:r>
            <a:r>
              <a:rPr lang="de-CH" sz="1200" i="1" dirty="0"/>
              <a:t> </a:t>
            </a:r>
            <a:r>
              <a:rPr lang="de-CH" sz="1200" i="1" dirty="0" err="1"/>
              <a:t>that</a:t>
            </a:r>
            <a:r>
              <a:rPr lang="de-CH" sz="1200" i="1" dirty="0"/>
              <a:t> </a:t>
            </a:r>
            <a:r>
              <a:rPr lang="de-CH" sz="1200" i="1" dirty="0" err="1"/>
              <a:t>has</a:t>
            </a:r>
            <a:r>
              <a:rPr lang="de-CH" sz="1200" i="1" dirty="0"/>
              <a:t> </a:t>
            </a:r>
            <a:r>
              <a:rPr lang="de-CH" sz="1200" i="1" dirty="0" err="1"/>
              <a:t>been</a:t>
            </a:r>
            <a:r>
              <a:rPr lang="de-CH" sz="1200" i="1" dirty="0"/>
              <a:t> </a:t>
            </a:r>
            <a:r>
              <a:rPr lang="de-CH" sz="1200" i="1" dirty="0" err="1"/>
              <a:t>shown</a:t>
            </a:r>
            <a:r>
              <a:rPr lang="de-CH" sz="1200" i="1" dirty="0"/>
              <a:t> on </a:t>
            </a:r>
            <a:r>
              <a:rPr lang="de-CH" sz="1200" i="1" dirty="0" err="1"/>
              <a:t>this</a:t>
            </a:r>
            <a:r>
              <a:rPr lang="de-CH" sz="1200" i="1" dirty="0"/>
              <a:t> </a:t>
            </a:r>
            <a:r>
              <a:rPr lang="de-CH" sz="1200" i="1" dirty="0" err="1"/>
              <a:t>slide</a:t>
            </a:r>
            <a:r>
              <a:rPr lang="de-CH" sz="1200" i="1" dirty="0"/>
              <a:t> </a:t>
            </a:r>
            <a:r>
              <a:rPr lang="de-CH" sz="1200" i="1" dirty="0" err="1"/>
              <a:t>is</a:t>
            </a:r>
            <a:r>
              <a:rPr lang="de-CH" sz="1200" i="1" dirty="0"/>
              <a:t> irrelevant </a:t>
            </a:r>
            <a:r>
              <a:rPr lang="de-CH" sz="1200" i="1" dirty="0" err="1"/>
              <a:t>for</a:t>
            </a:r>
            <a:r>
              <a:rPr lang="de-CH" sz="1200" i="1" dirty="0"/>
              <a:t> </a:t>
            </a:r>
            <a:r>
              <a:rPr lang="de-CH" sz="1200" i="1" dirty="0" err="1"/>
              <a:t>the</a:t>
            </a:r>
            <a:r>
              <a:rPr lang="de-CH" sz="1200" i="1" dirty="0"/>
              <a:t> </a:t>
            </a:r>
            <a:r>
              <a:rPr lang="de-CH" sz="1200" i="1" dirty="0" err="1"/>
              <a:t>exam</a:t>
            </a:r>
            <a:r>
              <a:rPr lang="de-CH" sz="1200" i="1" dirty="0"/>
              <a:t>.</a:t>
            </a:r>
            <a:endParaRPr lang="en-US" sz="1000" i="1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9F0DEBB8-DE4F-420A-8DC0-790C81FC059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</a:t>
            </a:r>
            <a:fld id="{214A8585-0991-4F45-87F5-497435F4081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3</a:t>
            </a:fld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 / 20</a:t>
            </a:r>
          </a:p>
        </p:txBody>
      </p:sp>
    </p:spTree>
    <p:extLst>
      <p:ext uri="{BB962C8B-B14F-4D97-AF65-F5344CB8AC3E}">
        <p14:creationId xmlns:p14="http://schemas.microsoft.com/office/powerpoint/2010/main" val="7587407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8430"/>
            <a:ext cx="10806953" cy="4525996"/>
          </a:xfrm>
        </p:spPr>
        <p:txBody>
          <a:bodyPr>
            <a:noAutofit/>
          </a:bodyPr>
          <a:lstStyle/>
          <a:p>
            <a:pPr marL="0" indent="0" algn="ctr">
              <a:buNone/>
              <a:tabLst>
                <a:tab pos="685800" algn="l"/>
              </a:tabLst>
            </a:pPr>
            <a:endParaRPr lang="de-CH" sz="3600" b="1" i="1" dirty="0">
              <a:solidFill>
                <a:srgbClr val="FF0000"/>
              </a:solidFill>
            </a:endParaRPr>
          </a:p>
          <a:p>
            <a:pPr marL="0" indent="0" algn="ctr">
              <a:buNone/>
              <a:tabLst>
                <a:tab pos="685800" algn="l"/>
              </a:tabLst>
            </a:pPr>
            <a:r>
              <a:rPr lang="de-CH" sz="3600" b="1" i="1" dirty="0">
                <a:solidFill>
                  <a:srgbClr val="B71E42"/>
                </a:solidFill>
              </a:rPr>
              <a:t>You </a:t>
            </a:r>
            <a:r>
              <a:rPr lang="de-CH" sz="3600" b="1" i="1" dirty="0" err="1">
                <a:solidFill>
                  <a:srgbClr val="B71E42"/>
                </a:solidFill>
              </a:rPr>
              <a:t>have</a:t>
            </a:r>
            <a:r>
              <a:rPr lang="de-CH" sz="3600" b="1" i="1" dirty="0">
                <a:solidFill>
                  <a:srgbClr val="B71E42"/>
                </a:solidFill>
              </a:rPr>
              <a:t> to </a:t>
            </a:r>
            <a:r>
              <a:rPr lang="de-CH" sz="3600" b="1" i="1" u="sng" dirty="0" err="1">
                <a:solidFill>
                  <a:srgbClr val="B71E42"/>
                </a:solidFill>
              </a:rPr>
              <a:t>attend</a:t>
            </a:r>
            <a:r>
              <a:rPr lang="de-CH" sz="3600" b="1" i="1" u="sng" dirty="0">
                <a:solidFill>
                  <a:srgbClr val="B71E42"/>
                </a:solidFill>
              </a:rPr>
              <a:t> </a:t>
            </a:r>
            <a:r>
              <a:rPr lang="de-CH" sz="3600" b="1" i="1" u="sng" dirty="0" err="1">
                <a:solidFill>
                  <a:srgbClr val="B71E42"/>
                </a:solidFill>
              </a:rPr>
              <a:t>the</a:t>
            </a:r>
            <a:r>
              <a:rPr lang="de-CH" sz="3600" b="1" i="1" u="sng" dirty="0">
                <a:solidFill>
                  <a:srgbClr val="B71E42"/>
                </a:solidFill>
              </a:rPr>
              <a:t> </a:t>
            </a:r>
            <a:r>
              <a:rPr lang="de-CH" sz="3600" b="1" i="1" u="sng" dirty="0" err="1">
                <a:solidFill>
                  <a:srgbClr val="B71E42"/>
                </a:solidFill>
              </a:rPr>
              <a:t>lecture</a:t>
            </a:r>
            <a:r>
              <a:rPr lang="de-CH" sz="3600" b="1" i="1" dirty="0">
                <a:solidFill>
                  <a:srgbClr val="B71E42"/>
                </a:solidFill>
              </a:rPr>
              <a:t> to </a:t>
            </a:r>
            <a:r>
              <a:rPr lang="de-CH" sz="3600" b="1" i="1" dirty="0" err="1">
                <a:solidFill>
                  <a:srgbClr val="B71E42"/>
                </a:solidFill>
              </a:rPr>
              <a:t>reveal</a:t>
            </a:r>
            <a:r>
              <a:rPr lang="de-CH" sz="3600" b="1" i="1" dirty="0">
                <a:solidFill>
                  <a:srgbClr val="B71E42"/>
                </a:solidFill>
              </a:rPr>
              <a:t> such slides.*</a:t>
            </a:r>
            <a:br>
              <a:rPr lang="de-CH" sz="3600" b="1" i="1" dirty="0">
                <a:solidFill>
                  <a:srgbClr val="B71E42"/>
                </a:solidFill>
              </a:rPr>
            </a:br>
            <a:endParaRPr lang="de-CH" sz="3600" b="1" i="1" dirty="0">
              <a:solidFill>
                <a:srgbClr val="B71E42"/>
              </a:solidFill>
            </a:endParaRPr>
          </a:p>
          <a:p>
            <a:pPr marL="0" indent="0" algn="ctr">
              <a:buNone/>
              <a:tabLst>
                <a:tab pos="685800" algn="l"/>
              </a:tabLst>
            </a:pPr>
            <a:endParaRPr lang="de-CH" sz="3600" b="1" i="1" dirty="0">
              <a:solidFill>
                <a:srgbClr val="B71E42"/>
              </a:solidFill>
            </a:endParaRPr>
          </a:p>
          <a:p>
            <a:pPr marL="0" indent="0" algn="ctr">
              <a:buNone/>
              <a:tabLst>
                <a:tab pos="685800" algn="l"/>
              </a:tabLst>
            </a:pPr>
            <a:r>
              <a:rPr lang="de-CH" sz="6600" b="1" i="1" dirty="0">
                <a:solidFill>
                  <a:srgbClr val="B71E42"/>
                </a:solidFill>
              </a:rPr>
              <a:t>:-)</a:t>
            </a:r>
            <a:endParaRPr lang="en-US" sz="3600" b="1" i="1" dirty="0">
              <a:solidFill>
                <a:srgbClr val="B71E42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7F1E245-9B75-41E0-89A3-CAB47216871D}"/>
              </a:ext>
            </a:extLst>
          </p:cNvPr>
          <p:cNvSpPr txBox="1">
            <a:spLocks/>
          </p:cNvSpPr>
          <p:nvPr/>
        </p:nvSpPr>
        <p:spPr>
          <a:xfrm>
            <a:off x="1287379" y="5402179"/>
            <a:ext cx="10357773" cy="601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5800" algn="l"/>
              </a:tabLst>
            </a:pPr>
            <a:r>
              <a:rPr lang="de-CH" sz="1200" i="1" dirty="0"/>
              <a:t>*Disclaimer: </a:t>
            </a:r>
            <a:br>
              <a:rPr lang="de-CH" sz="1200" i="1" dirty="0"/>
            </a:br>
            <a:r>
              <a:rPr lang="de-CH" sz="1200" i="1" dirty="0"/>
              <a:t>The </a:t>
            </a:r>
            <a:r>
              <a:rPr lang="de-CH" sz="1200" i="1" dirty="0" err="1"/>
              <a:t>content</a:t>
            </a:r>
            <a:r>
              <a:rPr lang="de-CH" sz="1200" i="1" dirty="0"/>
              <a:t> </a:t>
            </a:r>
            <a:r>
              <a:rPr lang="de-CH" sz="1200" i="1" dirty="0" err="1"/>
              <a:t>that</a:t>
            </a:r>
            <a:r>
              <a:rPr lang="de-CH" sz="1200" i="1" dirty="0"/>
              <a:t> </a:t>
            </a:r>
            <a:r>
              <a:rPr lang="de-CH" sz="1200" i="1" dirty="0" err="1"/>
              <a:t>has</a:t>
            </a:r>
            <a:r>
              <a:rPr lang="de-CH" sz="1200" i="1" dirty="0"/>
              <a:t> </a:t>
            </a:r>
            <a:r>
              <a:rPr lang="de-CH" sz="1200" i="1" dirty="0" err="1"/>
              <a:t>been</a:t>
            </a:r>
            <a:r>
              <a:rPr lang="de-CH" sz="1200" i="1" dirty="0"/>
              <a:t> </a:t>
            </a:r>
            <a:r>
              <a:rPr lang="de-CH" sz="1200" i="1" dirty="0" err="1"/>
              <a:t>shown</a:t>
            </a:r>
            <a:r>
              <a:rPr lang="de-CH" sz="1200" i="1" dirty="0"/>
              <a:t> on </a:t>
            </a:r>
            <a:r>
              <a:rPr lang="de-CH" sz="1200" i="1" dirty="0" err="1"/>
              <a:t>this</a:t>
            </a:r>
            <a:r>
              <a:rPr lang="de-CH" sz="1200" i="1" dirty="0"/>
              <a:t> </a:t>
            </a:r>
            <a:r>
              <a:rPr lang="de-CH" sz="1200" i="1" dirty="0" err="1"/>
              <a:t>slide</a:t>
            </a:r>
            <a:r>
              <a:rPr lang="de-CH" sz="1200" i="1" dirty="0"/>
              <a:t> </a:t>
            </a:r>
            <a:r>
              <a:rPr lang="de-CH" sz="1200" i="1" dirty="0" err="1"/>
              <a:t>is</a:t>
            </a:r>
            <a:r>
              <a:rPr lang="de-CH" sz="1200" i="1" dirty="0"/>
              <a:t> irrelevant </a:t>
            </a:r>
            <a:r>
              <a:rPr lang="de-CH" sz="1200" i="1" dirty="0" err="1"/>
              <a:t>for</a:t>
            </a:r>
            <a:r>
              <a:rPr lang="de-CH" sz="1200" i="1" dirty="0"/>
              <a:t> </a:t>
            </a:r>
            <a:r>
              <a:rPr lang="de-CH" sz="1200" i="1" dirty="0" err="1"/>
              <a:t>the</a:t>
            </a:r>
            <a:r>
              <a:rPr lang="de-CH" sz="1200" i="1" dirty="0"/>
              <a:t> </a:t>
            </a:r>
            <a:r>
              <a:rPr lang="de-CH" sz="1200" i="1" dirty="0" err="1"/>
              <a:t>exam</a:t>
            </a:r>
            <a:r>
              <a:rPr lang="de-CH" sz="1200" i="1" dirty="0"/>
              <a:t>.</a:t>
            </a:r>
            <a:endParaRPr lang="en-US" sz="1000" i="1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D1FE73B7-23F2-4CC5-A3E0-456A6DBA4F9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</a:t>
            </a:r>
            <a:fld id="{214A8585-0991-4F45-87F5-497435F4081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4</a:t>
            </a:fld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 / 20</a:t>
            </a:r>
          </a:p>
        </p:txBody>
      </p:sp>
    </p:spTree>
    <p:extLst>
      <p:ext uri="{BB962C8B-B14F-4D97-AF65-F5344CB8AC3E}">
        <p14:creationId xmlns:p14="http://schemas.microsoft.com/office/powerpoint/2010/main" val="24350766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8430"/>
            <a:ext cx="10806953" cy="4525996"/>
          </a:xfrm>
        </p:spPr>
        <p:txBody>
          <a:bodyPr>
            <a:noAutofit/>
          </a:bodyPr>
          <a:lstStyle/>
          <a:p>
            <a:pPr marL="0" indent="0" algn="ctr">
              <a:buNone/>
              <a:tabLst>
                <a:tab pos="685800" algn="l"/>
              </a:tabLst>
            </a:pPr>
            <a:endParaRPr lang="de-CH" sz="3600" b="1" i="1" dirty="0">
              <a:solidFill>
                <a:srgbClr val="FF0000"/>
              </a:solidFill>
            </a:endParaRPr>
          </a:p>
          <a:p>
            <a:pPr marL="0" indent="0" algn="ctr">
              <a:buNone/>
              <a:tabLst>
                <a:tab pos="685800" algn="l"/>
              </a:tabLst>
            </a:pPr>
            <a:r>
              <a:rPr lang="de-CH" sz="3600" b="1" i="1" dirty="0">
                <a:solidFill>
                  <a:srgbClr val="B71E42"/>
                </a:solidFill>
              </a:rPr>
              <a:t>You </a:t>
            </a:r>
            <a:r>
              <a:rPr lang="de-CH" sz="3600" b="1" i="1" dirty="0" err="1">
                <a:solidFill>
                  <a:srgbClr val="B71E42"/>
                </a:solidFill>
              </a:rPr>
              <a:t>have</a:t>
            </a:r>
            <a:r>
              <a:rPr lang="de-CH" sz="3600" b="1" i="1" dirty="0">
                <a:solidFill>
                  <a:srgbClr val="B71E42"/>
                </a:solidFill>
              </a:rPr>
              <a:t> to </a:t>
            </a:r>
            <a:r>
              <a:rPr lang="de-CH" sz="3600" b="1" i="1" u="sng" dirty="0" err="1">
                <a:solidFill>
                  <a:srgbClr val="B71E42"/>
                </a:solidFill>
              </a:rPr>
              <a:t>attend</a:t>
            </a:r>
            <a:r>
              <a:rPr lang="de-CH" sz="3600" b="1" i="1" u="sng" dirty="0">
                <a:solidFill>
                  <a:srgbClr val="B71E42"/>
                </a:solidFill>
              </a:rPr>
              <a:t> </a:t>
            </a:r>
            <a:r>
              <a:rPr lang="de-CH" sz="3600" b="1" i="1" u="sng" dirty="0" err="1">
                <a:solidFill>
                  <a:srgbClr val="B71E42"/>
                </a:solidFill>
              </a:rPr>
              <a:t>the</a:t>
            </a:r>
            <a:r>
              <a:rPr lang="de-CH" sz="3600" b="1" i="1" u="sng" dirty="0">
                <a:solidFill>
                  <a:srgbClr val="B71E42"/>
                </a:solidFill>
              </a:rPr>
              <a:t> </a:t>
            </a:r>
            <a:r>
              <a:rPr lang="de-CH" sz="3600" b="1" i="1" u="sng" dirty="0" err="1">
                <a:solidFill>
                  <a:srgbClr val="B71E42"/>
                </a:solidFill>
              </a:rPr>
              <a:t>lecture</a:t>
            </a:r>
            <a:r>
              <a:rPr lang="de-CH" sz="3600" b="1" i="1" dirty="0">
                <a:solidFill>
                  <a:srgbClr val="B71E42"/>
                </a:solidFill>
              </a:rPr>
              <a:t> to </a:t>
            </a:r>
            <a:r>
              <a:rPr lang="de-CH" sz="3600" b="1" i="1" dirty="0" err="1">
                <a:solidFill>
                  <a:srgbClr val="B71E42"/>
                </a:solidFill>
              </a:rPr>
              <a:t>reveal</a:t>
            </a:r>
            <a:r>
              <a:rPr lang="de-CH" sz="3600" b="1" i="1" dirty="0">
                <a:solidFill>
                  <a:srgbClr val="B71E42"/>
                </a:solidFill>
              </a:rPr>
              <a:t> such slides.*</a:t>
            </a:r>
            <a:br>
              <a:rPr lang="de-CH" sz="3600" b="1" i="1" dirty="0">
                <a:solidFill>
                  <a:srgbClr val="B71E42"/>
                </a:solidFill>
              </a:rPr>
            </a:br>
            <a:endParaRPr lang="de-CH" sz="3600" b="1" i="1" dirty="0">
              <a:solidFill>
                <a:srgbClr val="B71E42"/>
              </a:solidFill>
            </a:endParaRPr>
          </a:p>
          <a:p>
            <a:pPr marL="0" indent="0" algn="ctr">
              <a:buNone/>
              <a:tabLst>
                <a:tab pos="685800" algn="l"/>
              </a:tabLst>
            </a:pPr>
            <a:endParaRPr lang="de-CH" sz="3600" b="1" i="1" dirty="0">
              <a:solidFill>
                <a:srgbClr val="B71E42"/>
              </a:solidFill>
            </a:endParaRPr>
          </a:p>
          <a:p>
            <a:pPr marL="0" indent="0" algn="ctr">
              <a:buNone/>
              <a:tabLst>
                <a:tab pos="685800" algn="l"/>
              </a:tabLst>
            </a:pPr>
            <a:r>
              <a:rPr lang="de-CH" sz="6600" b="1" i="1" dirty="0">
                <a:solidFill>
                  <a:srgbClr val="B71E42"/>
                </a:solidFill>
              </a:rPr>
              <a:t>:-)</a:t>
            </a:r>
            <a:endParaRPr lang="en-US" sz="3600" b="1" i="1" dirty="0">
              <a:solidFill>
                <a:srgbClr val="B71E42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7F1E245-9B75-41E0-89A3-CAB47216871D}"/>
              </a:ext>
            </a:extLst>
          </p:cNvPr>
          <p:cNvSpPr txBox="1">
            <a:spLocks/>
          </p:cNvSpPr>
          <p:nvPr/>
        </p:nvSpPr>
        <p:spPr>
          <a:xfrm>
            <a:off x="1287379" y="5402179"/>
            <a:ext cx="10357773" cy="601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5800" algn="l"/>
              </a:tabLst>
            </a:pPr>
            <a:r>
              <a:rPr lang="de-CH" sz="1200" i="1" dirty="0"/>
              <a:t>*Disclaimer: </a:t>
            </a:r>
            <a:br>
              <a:rPr lang="de-CH" sz="1200" i="1" dirty="0"/>
            </a:br>
            <a:r>
              <a:rPr lang="de-CH" sz="1200" i="1" dirty="0"/>
              <a:t>The </a:t>
            </a:r>
            <a:r>
              <a:rPr lang="de-CH" sz="1200" i="1" dirty="0" err="1"/>
              <a:t>content</a:t>
            </a:r>
            <a:r>
              <a:rPr lang="de-CH" sz="1200" i="1" dirty="0"/>
              <a:t> </a:t>
            </a:r>
            <a:r>
              <a:rPr lang="de-CH" sz="1200" i="1" dirty="0" err="1"/>
              <a:t>that</a:t>
            </a:r>
            <a:r>
              <a:rPr lang="de-CH" sz="1200" i="1" dirty="0"/>
              <a:t> </a:t>
            </a:r>
            <a:r>
              <a:rPr lang="de-CH" sz="1200" i="1" dirty="0" err="1"/>
              <a:t>has</a:t>
            </a:r>
            <a:r>
              <a:rPr lang="de-CH" sz="1200" i="1" dirty="0"/>
              <a:t> </a:t>
            </a:r>
            <a:r>
              <a:rPr lang="de-CH" sz="1200" i="1" dirty="0" err="1"/>
              <a:t>been</a:t>
            </a:r>
            <a:r>
              <a:rPr lang="de-CH" sz="1200" i="1" dirty="0"/>
              <a:t> </a:t>
            </a:r>
            <a:r>
              <a:rPr lang="de-CH" sz="1200" i="1" dirty="0" err="1"/>
              <a:t>shown</a:t>
            </a:r>
            <a:r>
              <a:rPr lang="de-CH" sz="1200" i="1" dirty="0"/>
              <a:t> on </a:t>
            </a:r>
            <a:r>
              <a:rPr lang="de-CH" sz="1200" i="1" dirty="0" err="1"/>
              <a:t>this</a:t>
            </a:r>
            <a:r>
              <a:rPr lang="de-CH" sz="1200" i="1" dirty="0"/>
              <a:t> </a:t>
            </a:r>
            <a:r>
              <a:rPr lang="de-CH" sz="1200" i="1" dirty="0" err="1"/>
              <a:t>slide</a:t>
            </a:r>
            <a:r>
              <a:rPr lang="de-CH" sz="1200" i="1" dirty="0"/>
              <a:t> </a:t>
            </a:r>
            <a:r>
              <a:rPr lang="de-CH" sz="1200" i="1" dirty="0" err="1"/>
              <a:t>is</a:t>
            </a:r>
            <a:r>
              <a:rPr lang="de-CH" sz="1200" i="1" dirty="0"/>
              <a:t> irrelevant </a:t>
            </a:r>
            <a:r>
              <a:rPr lang="de-CH" sz="1200" i="1" dirty="0" err="1"/>
              <a:t>for</a:t>
            </a:r>
            <a:r>
              <a:rPr lang="de-CH" sz="1200" i="1" dirty="0"/>
              <a:t> </a:t>
            </a:r>
            <a:r>
              <a:rPr lang="de-CH" sz="1200" i="1" dirty="0" err="1"/>
              <a:t>the</a:t>
            </a:r>
            <a:r>
              <a:rPr lang="de-CH" sz="1200" i="1" dirty="0"/>
              <a:t> </a:t>
            </a:r>
            <a:r>
              <a:rPr lang="de-CH" sz="1200" i="1" dirty="0" err="1"/>
              <a:t>exam</a:t>
            </a:r>
            <a:r>
              <a:rPr lang="de-CH" sz="1200" i="1" dirty="0"/>
              <a:t>.</a:t>
            </a:r>
            <a:endParaRPr lang="en-US" sz="1000" i="1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97A23CC6-D85D-40DA-AFC9-94954C301E4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</a:t>
            </a:r>
            <a:fld id="{214A8585-0991-4F45-87F5-497435F4081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5</a:t>
            </a:fld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 / 20</a:t>
            </a:r>
          </a:p>
        </p:txBody>
      </p:sp>
    </p:spTree>
    <p:extLst>
      <p:ext uri="{BB962C8B-B14F-4D97-AF65-F5344CB8AC3E}">
        <p14:creationId xmlns:p14="http://schemas.microsoft.com/office/powerpoint/2010/main" val="38031697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8430"/>
            <a:ext cx="10806953" cy="4525996"/>
          </a:xfrm>
        </p:spPr>
        <p:txBody>
          <a:bodyPr>
            <a:noAutofit/>
          </a:bodyPr>
          <a:lstStyle/>
          <a:p>
            <a:pPr marL="0" indent="0" algn="ctr">
              <a:buNone/>
              <a:tabLst>
                <a:tab pos="685800" algn="l"/>
              </a:tabLst>
            </a:pPr>
            <a:endParaRPr lang="de-CH" sz="3600" b="1" i="1" dirty="0">
              <a:solidFill>
                <a:srgbClr val="FF0000"/>
              </a:solidFill>
            </a:endParaRPr>
          </a:p>
          <a:p>
            <a:pPr marL="0" indent="0" algn="ctr">
              <a:buNone/>
              <a:tabLst>
                <a:tab pos="685800" algn="l"/>
              </a:tabLst>
            </a:pPr>
            <a:r>
              <a:rPr lang="de-CH" sz="3600" b="1" i="1" dirty="0">
                <a:solidFill>
                  <a:srgbClr val="B71E42"/>
                </a:solidFill>
              </a:rPr>
              <a:t>You </a:t>
            </a:r>
            <a:r>
              <a:rPr lang="de-CH" sz="3600" b="1" i="1" dirty="0" err="1">
                <a:solidFill>
                  <a:srgbClr val="B71E42"/>
                </a:solidFill>
              </a:rPr>
              <a:t>have</a:t>
            </a:r>
            <a:r>
              <a:rPr lang="de-CH" sz="3600" b="1" i="1" dirty="0">
                <a:solidFill>
                  <a:srgbClr val="B71E42"/>
                </a:solidFill>
              </a:rPr>
              <a:t> to </a:t>
            </a:r>
            <a:r>
              <a:rPr lang="de-CH" sz="3600" b="1" i="1" u="sng" dirty="0" err="1">
                <a:solidFill>
                  <a:srgbClr val="B71E42"/>
                </a:solidFill>
              </a:rPr>
              <a:t>attend</a:t>
            </a:r>
            <a:r>
              <a:rPr lang="de-CH" sz="3600" b="1" i="1" u="sng" dirty="0">
                <a:solidFill>
                  <a:srgbClr val="B71E42"/>
                </a:solidFill>
              </a:rPr>
              <a:t> </a:t>
            </a:r>
            <a:r>
              <a:rPr lang="de-CH" sz="3600" b="1" i="1" u="sng" dirty="0" err="1">
                <a:solidFill>
                  <a:srgbClr val="B71E42"/>
                </a:solidFill>
              </a:rPr>
              <a:t>the</a:t>
            </a:r>
            <a:r>
              <a:rPr lang="de-CH" sz="3600" b="1" i="1" u="sng" dirty="0">
                <a:solidFill>
                  <a:srgbClr val="B71E42"/>
                </a:solidFill>
              </a:rPr>
              <a:t> </a:t>
            </a:r>
            <a:r>
              <a:rPr lang="de-CH" sz="3600" b="1" i="1" u="sng" dirty="0" err="1">
                <a:solidFill>
                  <a:srgbClr val="B71E42"/>
                </a:solidFill>
              </a:rPr>
              <a:t>lecture</a:t>
            </a:r>
            <a:r>
              <a:rPr lang="de-CH" sz="3600" b="1" i="1" dirty="0">
                <a:solidFill>
                  <a:srgbClr val="B71E42"/>
                </a:solidFill>
              </a:rPr>
              <a:t> to </a:t>
            </a:r>
            <a:r>
              <a:rPr lang="de-CH" sz="3600" b="1" i="1" dirty="0" err="1">
                <a:solidFill>
                  <a:srgbClr val="B71E42"/>
                </a:solidFill>
              </a:rPr>
              <a:t>reveal</a:t>
            </a:r>
            <a:r>
              <a:rPr lang="de-CH" sz="3600" b="1" i="1" dirty="0">
                <a:solidFill>
                  <a:srgbClr val="B71E42"/>
                </a:solidFill>
              </a:rPr>
              <a:t> such slides.*</a:t>
            </a:r>
            <a:br>
              <a:rPr lang="de-CH" sz="3600" b="1" i="1" dirty="0">
                <a:solidFill>
                  <a:srgbClr val="B71E42"/>
                </a:solidFill>
              </a:rPr>
            </a:br>
            <a:endParaRPr lang="de-CH" sz="3600" b="1" i="1" dirty="0">
              <a:solidFill>
                <a:srgbClr val="B71E42"/>
              </a:solidFill>
            </a:endParaRPr>
          </a:p>
          <a:p>
            <a:pPr marL="0" indent="0" algn="ctr">
              <a:buNone/>
              <a:tabLst>
                <a:tab pos="685800" algn="l"/>
              </a:tabLst>
            </a:pPr>
            <a:endParaRPr lang="de-CH" sz="3600" b="1" i="1" dirty="0">
              <a:solidFill>
                <a:srgbClr val="B71E42"/>
              </a:solidFill>
            </a:endParaRPr>
          </a:p>
          <a:p>
            <a:pPr marL="0" indent="0" algn="ctr">
              <a:buNone/>
              <a:tabLst>
                <a:tab pos="685800" algn="l"/>
              </a:tabLst>
            </a:pPr>
            <a:r>
              <a:rPr lang="de-CH" sz="6600" b="1" i="1" dirty="0">
                <a:solidFill>
                  <a:srgbClr val="B71E42"/>
                </a:solidFill>
              </a:rPr>
              <a:t>:-)</a:t>
            </a:r>
            <a:endParaRPr lang="en-US" sz="3600" b="1" i="1" dirty="0">
              <a:solidFill>
                <a:srgbClr val="B71E42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7F1E245-9B75-41E0-89A3-CAB47216871D}"/>
              </a:ext>
            </a:extLst>
          </p:cNvPr>
          <p:cNvSpPr txBox="1">
            <a:spLocks/>
          </p:cNvSpPr>
          <p:nvPr/>
        </p:nvSpPr>
        <p:spPr>
          <a:xfrm>
            <a:off x="1287379" y="5402179"/>
            <a:ext cx="10357773" cy="601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85800" algn="l"/>
              </a:tabLst>
            </a:pPr>
            <a:r>
              <a:rPr lang="de-CH" sz="1200" i="1" dirty="0"/>
              <a:t>*Disclaimer: </a:t>
            </a:r>
            <a:br>
              <a:rPr lang="de-CH" sz="1200" i="1" dirty="0"/>
            </a:br>
            <a:r>
              <a:rPr lang="de-CH" sz="1200" i="1" dirty="0"/>
              <a:t>The </a:t>
            </a:r>
            <a:r>
              <a:rPr lang="de-CH" sz="1200" i="1" dirty="0" err="1"/>
              <a:t>content</a:t>
            </a:r>
            <a:r>
              <a:rPr lang="de-CH" sz="1200" i="1" dirty="0"/>
              <a:t> </a:t>
            </a:r>
            <a:r>
              <a:rPr lang="de-CH" sz="1200" i="1" dirty="0" err="1"/>
              <a:t>that</a:t>
            </a:r>
            <a:r>
              <a:rPr lang="de-CH" sz="1200" i="1" dirty="0"/>
              <a:t> </a:t>
            </a:r>
            <a:r>
              <a:rPr lang="de-CH" sz="1200" i="1" dirty="0" err="1"/>
              <a:t>has</a:t>
            </a:r>
            <a:r>
              <a:rPr lang="de-CH" sz="1200" i="1" dirty="0"/>
              <a:t> </a:t>
            </a:r>
            <a:r>
              <a:rPr lang="de-CH" sz="1200" i="1" dirty="0" err="1"/>
              <a:t>been</a:t>
            </a:r>
            <a:r>
              <a:rPr lang="de-CH" sz="1200" i="1" dirty="0"/>
              <a:t> </a:t>
            </a:r>
            <a:r>
              <a:rPr lang="de-CH" sz="1200" i="1" dirty="0" err="1"/>
              <a:t>shown</a:t>
            </a:r>
            <a:r>
              <a:rPr lang="de-CH" sz="1200" i="1" dirty="0"/>
              <a:t> on </a:t>
            </a:r>
            <a:r>
              <a:rPr lang="de-CH" sz="1200" i="1" dirty="0" err="1"/>
              <a:t>this</a:t>
            </a:r>
            <a:r>
              <a:rPr lang="de-CH" sz="1200" i="1" dirty="0"/>
              <a:t> </a:t>
            </a:r>
            <a:r>
              <a:rPr lang="de-CH" sz="1200" i="1" dirty="0" err="1"/>
              <a:t>slide</a:t>
            </a:r>
            <a:r>
              <a:rPr lang="de-CH" sz="1200" i="1" dirty="0"/>
              <a:t> </a:t>
            </a:r>
            <a:r>
              <a:rPr lang="de-CH" sz="1200" i="1" dirty="0" err="1"/>
              <a:t>is</a:t>
            </a:r>
            <a:r>
              <a:rPr lang="de-CH" sz="1200" i="1" dirty="0"/>
              <a:t> irrelevant </a:t>
            </a:r>
            <a:r>
              <a:rPr lang="de-CH" sz="1200" i="1" dirty="0" err="1"/>
              <a:t>for</a:t>
            </a:r>
            <a:r>
              <a:rPr lang="de-CH" sz="1200" i="1" dirty="0"/>
              <a:t> </a:t>
            </a:r>
            <a:r>
              <a:rPr lang="de-CH" sz="1200" i="1" dirty="0" err="1"/>
              <a:t>the</a:t>
            </a:r>
            <a:r>
              <a:rPr lang="de-CH" sz="1200" i="1" dirty="0"/>
              <a:t> </a:t>
            </a:r>
            <a:r>
              <a:rPr lang="de-CH" sz="1200" i="1" dirty="0" err="1"/>
              <a:t>exam</a:t>
            </a:r>
            <a:r>
              <a:rPr lang="de-CH" sz="1200" i="1" dirty="0"/>
              <a:t>.</a:t>
            </a:r>
            <a:endParaRPr lang="en-US" sz="1000" i="1" dirty="0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BA5BD11C-7D05-4DF6-9595-DAB2BECD2BF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</a:t>
            </a:r>
            <a:fld id="{214A8585-0991-4F45-87F5-497435F4081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6</a:t>
            </a:fld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 / 20</a:t>
            </a:r>
          </a:p>
        </p:txBody>
      </p:sp>
    </p:spTree>
    <p:extLst>
      <p:ext uri="{BB962C8B-B14F-4D97-AF65-F5344CB8AC3E}">
        <p14:creationId xmlns:p14="http://schemas.microsoft.com/office/powerpoint/2010/main" val="34917748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A4D7DF0-41F4-4296-9744-A5F43118354A}"/>
              </a:ext>
            </a:extLst>
          </p:cNvPr>
          <p:cNvGrpSpPr/>
          <p:nvPr/>
        </p:nvGrpSpPr>
        <p:grpSpPr>
          <a:xfrm>
            <a:off x="-1" y="0"/>
            <a:ext cx="12191999" cy="6858000"/>
            <a:chOff x="-1" y="0"/>
            <a:chExt cx="12191999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B0F070-8CD7-47F9-BB07-7E37ADC18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12191999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B0F676-55CC-4B37-A5EA-083A0E1C24D3}"/>
                </a:ext>
              </a:extLst>
            </p:cNvPr>
            <p:cNvSpPr/>
            <p:nvPr/>
          </p:nvSpPr>
          <p:spPr>
            <a:xfrm>
              <a:off x="2021305" y="1917032"/>
              <a:ext cx="8341895" cy="3176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b="1" i="1" dirty="0"/>
              <a:t>Fun Facts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BD762D47-4D7F-4181-8AAD-6D771F5426B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02 / 20</a:t>
            </a:r>
          </a:p>
        </p:txBody>
      </p:sp>
    </p:spTree>
    <p:extLst>
      <p:ext uri="{BB962C8B-B14F-4D97-AF65-F5344CB8AC3E}">
        <p14:creationId xmlns:p14="http://schemas.microsoft.com/office/powerpoint/2010/main" val="271562032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8692F0-8FC8-4F41-A983-4A5F2F5CD456}"/>
              </a:ext>
            </a:extLst>
          </p:cNvPr>
          <p:cNvGrpSpPr/>
          <p:nvPr/>
        </p:nvGrpSpPr>
        <p:grpSpPr>
          <a:xfrm>
            <a:off x="-1" y="0"/>
            <a:ext cx="12191999" cy="6858000"/>
            <a:chOff x="-1" y="0"/>
            <a:chExt cx="12191999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955BAEA-0466-4015-A8EE-3A13AF77A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12191999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99B2D2-4AF5-4D83-99F1-86BF78446058}"/>
                </a:ext>
              </a:extLst>
            </p:cNvPr>
            <p:cNvSpPr/>
            <p:nvPr/>
          </p:nvSpPr>
          <p:spPr>
            <a:xfrm>
              <a:off x="2021305" y="1917032"/>
              <a:ext cx="8341895" cy="3176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994" y="365125"/>
            <a:ext cx="7732059" cy="1325563"/>
          </a:xfrm>
        </p:spPr>
        <p:txBody>
          <a:bodyPr/>
          <a:lstStyle/>
          <a:p>
            <a:pPr algn="ctr"/>
            <a:r>
              <a:rPr lang="en-US" dirty="0"/>
              <a:t>Deciphering Handwriting #1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9ADED3-3AD2-4C9B-88EC-B0A88F6948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0053" y="2055813"/>
            <a:ext cx="12192000" cy="3455667"/>
          </a:xfrm>
          <a:prstGeom prst="rect">
            <a:avLst/>
          </a:prstGeom>
        </p:spPr>
      </p:pic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990F6D48-E77B-4C7C-9133-FBBA20BD140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03 / 20</a:t>
            </a:r>
          </a:p>
        </p:txBody>
      </p:sp>
    </p:spTree>
    <p:extLst>
      <p:ext uri="{BB962C8B-B14F-4D97-AF65-F5344CB8AC3E}">
        <p14:creationId xmlns:p14="http://schemas.microsoft.com/office/powerpoint/2010/main" val="121656433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8692F0-8FC8-4F41-A983-4A5F2F5CD456}"/>
              </a:ext>
            </a:extLst>
          </p:cNvPr>
          <p:cNvGrpSpPr/>
          <p:nvPr/>
        </p:nvGrpSpPr>
        <p:grpSpPr>
          <a:xfrm>
            <a:off x="-1" y="0"/>
            <a:ext cx="12191999" cy="6858000"/>
            <a:chOff x="-1" y="0"/>
            <a:chExt cx="12191999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955BAEA-0466-4015-A8EE-3A13AF77A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12191999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99B2D2-4AF5-4D83-99F1-86BF78446058}"/>
                </a:ext>
              </a:extLst>
            </p:cNvPr>
            <p:cNvSpPr/>
            <p:nvPr/>
          </p:nvSpPr>
          <p:spPr>
            <a:xfrm>
              <a:off x="2021305" y="1917032"/>
              <a:ext cx="8341895" cy="3176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29ADED3-3AD2-4C9B-88EC-B0A88F6948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0053" y="2055813"/>
            <a:ext cx="12192000" cy="345566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2571082"/>
            <a:ext cx="8341894" cy="4673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2400" b="1" dirty="0" err="1">
                <a:solidFill>
                  <a:srgbClr val="FF0000"/>
                </a:solidFill>
              </a:rPr>
              <a:t>difference</a:t>
            </a:r>
            <a:r>
              <a:rPr lang="de-CH" sz="2400" b="1" dirty="0">
                <a:solidFill>
                  <a:srgbClr val="FF0000"/>
                </a:solidFill>
              </a:rPr>
              <a:t>:		</a:t>
            </a:r>
            <a:r>
              <a:rPr lang="de-CH" sz="2400" b="1" dirty="0" err="1">
                <a:solidFill>
                  <a:srgbClr val="FF0000"/>
                </a:solidFill>
              </a:rPr>
              <a:t>concurrent</a:t>
            </a:r>
            <a:r>
              <a:rPr lang="de-CH" sz="2400" b="1" dirty="0">
                <a:solidFill>
                  <a:srgbClr val="FF0000"/>
                </a:solidFill>
              </a:rPr>
              <a:t> </a:t>
            </a:r>
            <a:r>
              <a:rPr lang="de-CH" sz="2400" b="1" dirty="0" err="1">
                <a:solidFill>
                  <a:srgbClr val="FF0000"/>
                </a:solidFill>
              </a:rPr>
              <a:t>program</a:t>
            </a:r>
            <a:r>
              <a:rPr lang="de-CH" sz="2400" b="1" dirty="0">
                <a:solidFill>
                  <a:srgbClr val="FF0000"/>
                </a:solidFill>
              </a:rPr>
              <a:t> 		</a:t>
            </a:r>
            <a:r>
              <a:rPr lang="de-CH" sz="2400" b="1" dirty="0" err="1">
                <a:solidFill>
                  <a:srgbClr val="FF0000"/>
                </a:solidFill>
              </a:rPr>
              <a:t>are</a:t>
            </a:r>
            <a:r>
              <a:rPr lang="de-CH" sz="2400" b="1" dirty="0">
                <a:solidFill>
                  <a:srgbClr val="FF0000"/>
                </a:solidFill>
              </a:rPr>
              <a:t> 	not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6B7D568-8991-45EB-9B57-9B053BBC724E}"/>
              </a:ext>
            </a:extLst>
          </p:cNvPr>
          <p:cNvSpPr txBox="1">
            <a:spLocks/>
          </p:cNvSpPr>
          <p:nvPr/>
        </p:nvSpPr>
        <p:spPr>
          <a:xfrm>
            <a:off x="1828800" y="3195303"/>
            <a:ext cx="10375007" cy="467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400" b="1" dirty="0" err="1">
                <a:solidFill>
                  <a:srgbClr val="FF0000"/>
                </a:solidFill>
              </a:rPr>
              <a:t>deterministic</a:t>
            </a:r>
            <a:r>
              <a:rPr lang="de-CH" sz="2400" b="1" dirty="0">
                <a:solidFill>
                  <a:srgbClr val="FF0000"/>
                </a:solidFill>
              </a:rPr>
              <a:t>,		</a:t>
            </a:r>
            <a:r>
              <a:rPr lang="de-CH" sz="2400" b="1" dirty="0" err="1">
                <a:solidFill>
                  <a:srgbClr val="FF0000"/>
                </a:solidFill>
              </a:rPr>
              <a:t>may</a:t>
            </a:r>
            <a:r>
              <a:rPr lang="de-CH" sz="2400" b="1" dirty="0">
                <a:solidFill>
                  <a:srgbClr val="FF0000"/>
                </a:solidFill>
              </a:rPr>
              <a:t>       </a:t>
            </a:r>
            <a:r>
              <a:rPr lang="de-CH" sz="2400" b="1" dirty="0" err="1">
                <a:solidFill>
                  <a:srgbClr val="FF0000"/>
                </a:solidFill>
              </a:rPr>
              <a:t>have</a:t>
            </a:r>
            <a:r>
              <a:rPr lang="de-CH" sz="2400" b="1" dirty="0">
                <a:solidFill>
                  <a:srgbClr val="FF0000"/>
                </a:solidFill>
              </a:rPr>
              <a:t> 	        </a:t>
            </a:r>
            <a:r>
              <a:rPr lang="de-CH" sz="2400" b="1" dirty="0" err="1">
                <a:solidFill>
                  <a:srgbClr val="FF0000"/>
                </a:solidFill>
              </a:rPr>
              <a:t>lifeness</a:t>
            </a:r>
            <a:r>
              <a:rPr lang="de-CH" sz="2400" b="1" dirty="0">
                <a:solidFill>
                  <a:srgbClr val="FF0000"/>
                </a:solidFill>
              </a:rPr>
              <a:t>	       and        </a:t>
            </a:r>
            <a:r>
              <a:rPr lang="de-CH" sz="2400" b="1" dirty="0" err="1">
                <a:solidFill>
                  <a:srgbClr val="FF0000"/>
                </a:solidFill>
              </a:rPr>
              <a:t>safety</a:t>
            </a:r>
            <a:r>
              <a:rPr lang="de-CH" sz="2400" b="1" dirty="0">
                <a:solidFill>
                  <a:srgbClr val="FF0000"/>
                </a:solidFill>
              </a:rPr>
              <a:t>          </a:t>
            </a:r>
            <a:r>
              <a:rPr lang="de-CH" sz="2400" b="1" dirty="0" err="1">
                <a:solidFill>
                  <a:srgbClr val="FF0000"/>
                </a:solidFill>
              </a:rPr>
              <a:t>issues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3285CB2C-D072-4071-B343-D827F85983EE}"/>
              </a:ext>
            </a:extLst>
          </p:cNvPr>
          <p:cNvSpPr txBox="1">
            <a:spLocks/>
          </p:cNvSpPr>
          <p:nvPr/>
        </p:nvSpPr>
        <p:spPr>
          <a:xfrm>
            <a:off x="1195588" y="4023593"/>
            <a:ext cx="10375007" cy="467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400" b="1" dirty="0">
                <a:solidFill>
                  <a:srgbClr val="FF0000"/>
                </a:solidFill>
              </a:rPr>
              <a:t>Benefits: 	       Simpler             design	        </a:t>
            </a:r>
            <a:r>
              <a:rPr lang="de-CH" sz="2400" b="1" dirty="0" err="1">
                <a:solidFill>
                  <a:srgbClr val="FF0000"/>
                </a:solidFill>
              </a:rPr>
              <a:t>better</a:t>
            </a:r>
            <a:r>
              <a:rPr lang="de-CH" sz="2400" b="1" dirty="0">
                <a:solidFill>
                  <a:srgbClr val="FF0000"/>
                </a:solidFill>
              </a:rPr>
              <a:t>	   </a:t>
            </a:r>
            <a:r>
              <a:rPr lang="de-CH" sz="2400" b="1" dirty="0" err="1">
                <a:solidFill>
                  <a:srgbClr val="FF0000"/>
                </a:solidFill>
              </a:rPr>
              <a:t>use</a:t>
            </a:r>
            <a:r>
              <a:rPr lang="de-CH" sz="2400" b="1" dirty="0">
                <a:solidFill>
                  <a:srgbClr val="FF0000"/>
                </a:solidFill>
              </a:rPr>
              <a:t>     of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0C75B0E-7D63-4161-A5E5-6C35EB29C9D2}"/>
              </a:ext>
            </a:extLst>
          </p:cNvPr>
          <p:cNvSpPr txBox="1">
            <a:spLocks/>
          </p:cNvSpPr>
          <p:nvPr/>
        </p:nvSpPr>
        <p:spPr>
          <a:xfrm>
            <a:off x="1195588" y="5396780"/>
            <a:ext cx="10375007" cy="467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400" b="1" dirty="0" err="1">
                <a:solidFill>
                  <a:srgbClr val="FF0000"/>
                </a:solidFill>
              </a:rPr>
              <a:t>resources</a:t>
            </a:r>
            <a:r>
              <a:rPr lang="de-CH" sz="2400" b="1" dirty="0">
                <a:solidFill>
                  <a:srgbClr val="FF0000"/>
                </a:solidFill>
              </a:rPr>
              <a:t>             (                 slow         IO, …)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E0CAB1D5-42A3-4604-8207-34CBB117F322}"/>
              </a:ext>
            </a:extLst>
          </p:cNvPr>
          <p:cNvSpPr txBox="1">
            <a:spLocks/>
          </p:cNvSpPr>
          <p:nvPr/>
        </p:nvSpPr>
        <p:spPr>
          <a:xfrm>
            <a:off x="3112994" y="365125"/>
            <a:ext cx="7732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Deciphering Handwriting #1</a:t>
            </a:r>
            <a:endParaRPr lang="en-US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B31913DD-9377-42CC-978D-4B3FA36C7C1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04 / 20</a:t>
            </a:r>
          </a:p>
        </p:txBody>
      </p:sp>
    </p:spTree>
    <p:extLst>
      <p:ext uri="{BB962C8B-B14F-4D97-AF65-F5344CB8AC3E}">
        <p14:creationId xmlns:p14="http://schemas.microsoft.com/office/powerpoint/2010/main" val="12310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886</TotalTime>
  <Words>440</Words>
  <Application>Microsoft Office PowerPoint</Application>
  <PresentationFormat>Widescreen</PresentationFormat>
  <Paragraphs>153</Paragraphs>
  <Slides>25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Gill Sans MT</vt:lpstr>
      <vt:lpstr>Wingdings</vt:lpstr>
      <vt:lpstr>Office</vt:lpstr>
      <vt:lpstr>Gallery</vt:lpstr>
      <vt:lpstr>SMA:  Software Modeling and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 Facts</vt:lpstr>
      <vt:lpstr>Deciphering Handwriting #1</vt:lpstr>
      <vt:lpstr>PowerPoint Presentation</vt:lpstr>
      <vt:lpstr>Deciphering Handwriting #2</vt:lpstr>
      <vt:lpstr>Deciphering Handwriting #2</vt:lpstr>
      <vt:lpstr>Assignment 02 </vt:lpstr>
      <vt:lpstr>A02 - Exercise 01</vt:lpstr>
      <vt:lpstr>A02 - Exercise 01</vt:lpstr>
      <vt:lpstr>A02 - Exercise 02</vt:lpstr>
      <vt:lpstr>A02 - Exercise 02</vt:lpstr>
      <vt:lpstr>A02 - Exercise 03</vt:lpstr>
      <vt:lpstr>PowerPoint Presentation</vt:lpstr>
      <vt:lpstr>A02 - Exercise 03</vt:lpstr>
      <vt:lpstr>Assignment 03 </vt:lpstr>
      <vt:lpstr>A03 - Exercise 01 | Class identity</vt:lpstr>
      <vt:lpstr>A03 - Exercise 02 | Abstract methods</vt:lpstr>
      <vt:lpstr>A03 - Exercise 03 | Class hierarchy</vt:lpstr>
      <vt:lpstr>A03 - Exercise 04 | Sub and super classes</vt:lpstr>
      <vt:lpstr>A03 - Exercise 05 | Object instantiation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Concurrency:  State Models &amp; Design Patterns</dc:title>
  <dc:creator>Pascal Gadient</dc:creator>
  <cp:lastModifiedBy>Pascal Gadient</cp:lastModifiedBy>
  <cp:revision>63</cp:revision>
  <cp:lastPrinted>2018-10-03T08:54:50Z</cp:lastPrinted>
  <dcterms:created xsi:type="dcterms:W3CDTF">2017-10-10T19:19:02Z</dcterms:created>
  <dcterms:modified xsi:type="dcterms:W3CDTF">2018-10-10T08:06:54Z</dcterms:modified>
</cp:coreProperties>
</file>