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5" r:id="rId4"/>
    <p:sldId id="298" r:id="rId5"/>
    <p:sldId id="299" r:id="rId6"/>
    <p:sldId id="293" r:id="rId7"/>
    <p:sldId id="300" r:id="rId8"/>
    <p:sldId id="278" r:id="rId9"/>
    <p:sldId id="294" r:id="rId10"/>
    <p:sldId id="271" r:id="rId11"/>
    <p:sldId id="295" r:id="rId12"/>
    <p:sldId id="296" r:id="rId13"/>
    <p:sldId id="287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F"/>
    <a:srgbClr val="A4A2B0"/>
    <a:srgbClr val="5C5B6B"/>
    <a:srgbClr val="B71E42"/>
    <a:srgbClr val="954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84CAB-3EF5-443A-A483-AB77D9739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7DF89C-33BE-4E09-A7C4-E83FF72B9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18591-FFE9-42D1-BC3A-AD6456AC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48F4CF-DB0A-47B4-86FB-45BAED9A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98F6CE-C18F-4CF0-AA89-D0AFEE1B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2171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DC753-2CA7-4AC7-B383-8291A523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B3D72B-1FCA-417C-9789-143FC2A70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4A26B-77CF-42D6-A3C7-FEC2DA8E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65B6DD-8C27-4EF0-BF7E-71D6AC86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2EFA8-E709-49B5-A9C6-7B27027E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0330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6EBC21-8090-4BA9-9B07-41D881A9A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8CFA0A-6799-4FAF-AAF3-2E6BE528A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81F828-D3C1-4EDA-9422-FA2ADC29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B13F6C-F617-4A65-AC01-C60AF4AF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5A5081-FAA2-4165-87EF-8C204A46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80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02D66-B312-4CD5-82BD-3D917FEB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AB309-930A-450D-A765-EF54247D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A80A31-A314-43E5-954C-3609A6D8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EDCC8-FE39-48D0-AB50-BC9B19DE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35D2F-B63A-40A5-9F95-86548079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2315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105D5-07C2-4937-AC64-696C48F3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D0C62D-C3A5-4546-B67C-E0CD9D916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59EB9-12AF-4380-B36B-AAF7E8FF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D36733-E500-4678-9E27-ED224FD0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29365D-3013-4409-975F-57F6CB29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015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03D01-7E5E-4DBA-8620-92A07FE1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B37C9A-DD99-4F53-B8D0-30AA98F0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145E6C-8BAC-4673-9319-F360CFCEC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B6DF5C-066F-4AF3-B27F-540FD08A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1B8149-E15D-4DBE-96BC-123EE6F88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49C57E-49D8-4B9F-95F3-819AC207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1404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0F230-542A-49A5-A4E4-321D9D7E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F18695-4C6B-440A-89C7-10724031C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A7AA64-1050-4E93-9AA3-0E59A226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583023-9D22-4861-B988-FC0016698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591AA5-5578-476A-A2E9-F12352BE5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E990E5-DFC9-4A6A-9E13-DD9F1735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7AA9C4-B39A-40D8-B559-2A342ED6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D99539-F78F-4EDF-BE27-C37D1681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5012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74DA2-12CE-4BC5-827B-A060D30A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713724-0576-4ECA-AA5C-DC48181A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AAA9E0-4768-49C0-80E3-0AB5060E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15C68B-9080-4C6E-B8FB-D9145678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903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4187A3-FB42-435B-9EB1-11966F24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EE4C27-806E-44EF-83C2-97F82A3D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66C02-75E8-408B-8826-60C07849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7371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F1F27-A40D-4F66-9404-EB4E7BD5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8EA3E-CE0C-47EF-8F52-86D45BA9D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7F1AA5-25BB-4483-8588-785FEE261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BBBDCF-BB1E-490C-93F6-681EA4D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77F8E8-C3E6-44B0-A152-F4DAEA25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A9A9D2-3C40-4A9A-BDAF-797576CD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789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E644B-791F-45DB-BD4F-B5D212BD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95207D-CAF9-44EC-93B3-A6E31D18F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1EDF17-69EF-4FCF-A35D-A28FD52CD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F34441-13B9-4C77-A656-AA9B4C8F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7DD915-FC68-4B7D-A889-3CD4152D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90F1C8-AE97-48D7-8D6E-71935A7D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719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E7AD32-C05D-4752-8973-5BE99FB2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528B33-C1AF-40D9-8395-CEDA70C82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0EAEA-0D5F-441C-B20F-211D0EE1C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4CBD-4BC2-4F0F-9F77-A0DB24F0BCA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A96E0-B3EA-471E-9073-E7C7BA3D5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4E9F9-E451-4535-9583-049E4FA1C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8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dirty="0"/>
              <a:t>SMA: </a:t>
            </a:r>
            <a:br>
              <a:rPr lang="en-US" dirty="0"/>
            </a:br>
            <a:r>
              <a:rPr lang="en-US" dirty="0"/>
              <a:t>Software Modeling and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4000" i="1" dirty="0"/>
              <a:t>Practical Session</a:t>
            </a:r>
          </a:p>
          <a:p>
            <a:r>
              <a:rPr lang="en-US" sz="4000" b="1" i="1" dirty="0"/>
              <a:t>Week 03</a:t>
            </a:r>
          </a:p>
        </p:txBody>
      </p:sp>
    </p:spTree>
    <p:extLst>
      <p:ext uri="{BB962C8B-B14F-4D97-AF65-F5344CB8AC3E}">
        <p14:creationId xmlns:p14="http://schemas.microsoft.com/office/powerpoint/2010/main" val="367044340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dirty="0"/>
              <a:t>Assignment 03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endParaRPr lang="en-US" dirty="0"/>
          </a:p>
          <a:p>
            <a:r>
              <a:rPr lang="en-US" sz="4000" b="1" i="1" dirty="0"/>
              <a:t>Preview</a:t>
            </a:r>
          </a:p>
        </p:txBody>
      </p:sp>
    </p:spTree>
    <p:extLst>
      <p:ext uri="{BB962C8B-B14F-4D97-AF65-F5344CB8AC3E}">
        <p14:creationId xmlns:p14="http://schemas.microsoft.com/office/powerpoint/2010/main" val="304525082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A03 - Exercise 01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/>
              <a:t>Metamodels (2.5 pts)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 err="1"/>
              <a:t>i</a:t>
            </a:r>
            <a:r>
              <a:rPr lang="en-US" sz="2400" dirty="0"/>
              <a:t>)	What is a metamodel?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sz="2400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ii)	How are metamodels used in </a:t>
            </a:r>
            <a:r>
              <a:rPr lang="en-US" sz="2400" dirty="0" err="1"/>
              <a:t>Pharo</a:t>
            </a:r>
            <a:r>
              <a:rPr lang="en-US" sz="2400" dirty="0"/>
              <a:t>?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sz="2400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iii)	What are responsibilities of a </a:t>
            </a:r>
            <a:r>
              <a:rPr lang="en-US" sz="2400" dirty="0" err="1"/>
              <a:t>metaclass</a:t>
            </a:r>
            <a:r>
              <a:rPr lang="en-US" sz="2400" dirty="0"/>
              <a:t> in </a:t>
            </a:r>
            <a:r>
              <a:rPr lang="en-US" sz="2400" dirty="0" err="1"/>
              <a:t>Pharo</a:t>
            </a:r>
            <a:r>
              <a:rPr lang="en-US" sz="2400" dirty="0"/>
              <a:t>?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sz="2400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iv)	Where is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ProtoObject</a:t>
            </a:r>
            <a:r>
              <a:rPr lang="en-US" sz="2400" dirty="0"/>
              <a:t> located in </a:t>
            </a:r>
            <a:r>
              <a:rPr lang="en-US" sz="2400" dirty="0" err="1"/>
              <a:t>Pharo’s</a:t>
            </a:r>
            <a:r>
              <a:rPr lang="en-US" sz="2400" dirty="0"/>
              <a:t> class hierarchy?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v)	What is the purpose of the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ProtoObject</a:t>
            </a:r>
            <a:r>
              <a:rPr lang="en-US" sz="2400" dirty="0"/>
              <a:t>?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dirty="0"/>
          </a:p>
          <a:p>
            <a:pPr marL="742950" indent="-742950">
              <a:buAutoNum type="alphaLcParenR"/>
              <a:tabLst>
                <a:tab pos="685800" algn="l"/>
              </a:tabLst>
            </a:pPr>
            <a:endParaRPr lang="en-US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5332382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A03 - Exercise 02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/>
              <a:t>Sub and super classes (3 pts)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(you have to provide your code snippet and the result)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sz="2400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 err="1"/>
              <a:t>i</a:t>
            </a:r>
            <a:r>
              <a:rPr lang="en-US" sz="2400" dirty="0"/>
              <a:t>)	How many </a:t>
            </a:r>
            <a:r>
              <a:rPr lang="en-US" sz="2400" dirty="0" err="1"/>
              <a:t>superclasses</a:t>
            </a:r>
            <a:r>
              <a:rPr lang="en-US" sz="2400" dirty="0"/>
              <a:t> does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sz="2400" dirty="0"/>
              <a:t> have?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sz="2400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ii)	How many direct subclasses does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sz="2400" dirty="0"/>
              <a:t> have?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sz="2400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iii)	How many indirect subclasses does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sz="2400" dirty="0"/>
              <a:t> have?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dirty="0"/>
          </a:p>
          <a:p>
            <a:pPr marL="742950" indent="-742950">
              <a:buAutoNum type="alphaLcParenR"/>
              <a:tabLst>
                <a:tab pos="685800" algn="l"/>
              </a:tabLst>
            </a:pPr>
            <a:endParaRPr lang="en-US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642538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A03 - Exercise 03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i="1" dirty="0"/>
              <a:t>Class identity (3 pts)</a:t>
            </a:r>
            <a:endParaRPr lang="en-US" sz="3600" b="1" dirty="0"/>
          </a:p>
          <a:p>
            <a:pPr marL="742950" indent="-742950">
              <a:buAutoNum type="alphaLcParenR"/>
              <a:tabLst>
                <a:tab pos="685800" algn="l"/>
              </a:tabLst>
            </a:pPr>
            <a:endParaRPr lang="en-US" dirty="0">
              <a:latin typeface="Consolas" panose="020B0609020204030204" pitchFamily="49" charset="0"/>
            </a:endParaRPr>
          </a:p>
          <a:p>
            <a:pPr marL="742950" indent="-742950">
              <a:buAutoNum type="alphaLcParenR"/>
              <a:tabLst>
                <a:tab pos="685800" algn="l"/>
              </a:tabLst>
            </a:pPr>
            <a:endParaRPr lang="en-US" dirty="0">
              <a:latin typeface="Consolas" panose="020B0609020204030204" pitchFamily="49" charset="0"/>
            </a:endParaRPr>
          </a:p>
          <a:p>
            <a:pPr marL="742950" indent="-742950">
              <a:buAutoNum type="alphaLcParenR"/>
              <a:tabLst>
                <a:tab pos="685800" algn="l"/>
              </a:tabLst>
            </a:pPr>
            <a:endParaRPr lang="en-US" dirty="0">
              <a:latin typeface="Consolas" panose="020B0609020204030204" pitchFamily="49" charset="0"/>
            </a:endParaRPr>
          </a:p>
          <a:p>
            <a:pPr marL="742950" indent="-742950">
              <a:buAutoNum type="alphaLcParenR"/>
              <a:tabLst>
                <a:tab pos="685800" algn="l"/>
              </a:tabLst>
            </a:pPr>
            <a:endParaRPr lang="de-CH" dirty="0">
              <a:latin typeface="Consolas" panose="020B0609020204030204" pitchFamily="49" charset="0"/>
            </a:endParaRPr>
          </a:p>
          <a:p>
            <a:pPr marL="742950" indent="-742950">
              <a:buAutoNum type="alphaLcParenR"/>
              <a:tabLst>
                <a:tab pos="685800" algn="l"/>
              </a:tabLst>
            </a:pPr>
            <a:endParaRPr lang="en-US" dirty="0">
              <a:latin typeface="Consolas" panose="020B0609020204030204" pitchFamily="49" charset="0"/>
            </a:endParaRPr>
          </a:p>
          <a:p>
            <a:pPr marL="742950" indent="-742950">
              <a:buAutoNum type="alphaLcParenR"/>
              <a:tabLst>
                <a:tab pos="6858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Who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amIClassy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742950" indent="-742950">
              <a:buAutoNum type="alphaLcParenR"/>
              <a:tabLst>
                <a:tab pos="6858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Who new classy = Who new classy1.</a:t>
            </a:r>
          </a:p>
          <a:p>
            <a:pPr marL="742950" indent="-742950">
              <a:buAutoNum type="alphaLcParenR"/>
              <a:tabLst>
                <a:tab pos="6858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Who new classy1 = Who new classy2.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B81EC-1CC0-4346-B3A4-4EB057E1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403" y="2520705"/>
            <a:ext cx="5309639" cy="2811149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E3F2FC-DA76-4C57-8693-9DD7CFD50A5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03 / 14</a:t>
            </a:r>
          </a:p>
        </p:txBody>
      </p:sp>
    </p:spTree>
    <p:extLst>
      <p:ext uri="{BB962C8B-B14F-4D97-AF65-F5344CB8AC3E}">
        <p14:creationId xmlns:p14="http://schemas.microsoft.com/office/powerpoint/2010/main" val="211055295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A03 - Exercise 04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9316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/>
              <a:t>Object instantiation (1.5 pts)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sz="2400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 err="1"/>
              <a:t>i</a:t>
            </a:r>
            <a:r>
              <a:rPr lang="en-US" sz="2400" dirty="0"/>
              <a:t>)	Where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/>
              <a:t> defined?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sz="2400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ii)	Explain </a:t>
            </a:r>
            <a:r>
              <a:rPr lang="en-US" sz="2400" dirty="0" err="1"/>
              <a:t>Pharo’s</a:t>
            </a:r>
            <a:r>
              <a:rPr lang="en-US" sz="2400" dirty="0"/>
              <a:t> message implementation resolution strategy for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/>
              <a:t> message.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sz="2400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iii)	List the concrete code in GT finally executed by the message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/>
              <a:t>.</a:t>
            </a:r>
            <a:endParaRPr lang="en-US" dirty="0"/>
          </a:p>
          <a:p>
            <a:pPr marL="742950" indent="-742950">
              <a:buAutoNum type="alphaLcParenR"/>
              <a:tabLst>
                <a:tab pos="685800" algn="l"/>
              </a:tabLst>
            </a:pPr>
            <a:endParaRPr lang="en-US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378573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dirty="0"/>
              <a:t>Assignment 02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endParaRPr lang="en-US" dirty="0"/>
          </a:p>
          <a:p>
            <a:r>
              <a:rPr lang="en-US" sz="4000" b="1" i="1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9632083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A02 - Exercise 01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/>
              <a:t>Nature of Smalltalk and GT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a)	Which threat arises when you develop in a live system?</a:t>
            </a:r>
            <a:br>
              <a:rPr lang="en-US" sz="2400" dirty="0"/>
            </a:br>
            <a:r>
              <a:rPr lang="en-US" sz="3600" dirty="0">
                <a:solidFill>
                  <a:srgbClr val="FF0000"/>
                </a:solidFill>
              </a:rPr>
              <a:t>	</a:t>
            </a:r>
            <a:r>
              <a:rPr lang="en-US" sz="2400" dirty="0">
                <a:solidFill>
                  <a:srgbClr val="FF0000"/>
                </a:solidFill>
              </a:rPr>
              <a:t>Execution of random code might alter the execution environment and 	introduce future problems.</a:t>
            </a:r>
            <a:br>
              <a:rPr lang="en-US" sz="1600" dirty="0">
                <a:latin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</a:endParaRP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b)	What is a message in Smalltalk?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sz="2400" b="1" dirty="0"/>
          </a:p>
          <a:p>
            <a:pPr marL="0" indent="0">
              <a:buNone/>
              <a:tabLst>
                <a:tab pos="685800" algn="l"/>
              </a:tabLst>
            </a:pP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B4901-4F02-4DCE-B76F-1BB988C4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350" y="4468099"/>
            <a:ext cx="3599300" cy="2134441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762807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A02 - Exercise 01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/>
              <a:t>Nature of Smalltalk and GT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c)	What is a block in Smalltalk?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	Lambda-expression-like construct that defines an anonymous function. Blocks 	may take one or more arguments and can have local variables.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>
                <a:solidFill>
                  <a:srgbClr val="FF0000"/>
                </a:solidFill>
              </a:rPr>
              <a:t>	Their syntax is: ( [ :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  :j   :k | ...  ] ) 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d)	How do Smalltalk, </a:t>
            </a:r>
            <a:r>
              <a:rPr lang="en-US" sz="2400" dirty="0" err="1"/>
              <a:t>Pharo</a:t>
            </a:r>
            <a:r>
              <a:rPr lang="en-US" sz="2400" dirty="0"/>
              <a:t> and GT relate to each other?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	Smalltalk is the programming language used in </a:t>
            </a:r>
            <a:r>
              <a:rPr lang="en-US" sz="2400" dirty="0" err="1">
                <a:solidFill>
                  <a:srgbClr val="FF0000"/>
                </a:solidFill>
              </a:rPr>
              <a:t>Pharo</a:t>
            </a:r>
            <a:r>
              <a:rPr lang="en-US" sz="2400" dirty="0">
                <a:solidFill>
                  <a:srgbClr val="FF0000"/>
                </a:solidFill>
              </a:rPr>
              <a:t> and GT. </a:t>
            </a:r>
            <a:r>
              <a:rPr lang="en-US" sz="2400" dirty="0" err="1">
                <a:solidFill>
                  <a:srgbClr val="FF0000"/>
                </a:solidFill>
              </a:rPr>
              <a:t>Pharo</a:t>
            </a:r>
            <a:r>
              <a:rPr lang="en-US" sz="2400" dirty="0">
                <a:solidFill>
                  <a:srgbClr val="FF0000"/>
                </a:solidFill>
              </a:rPr>
              <a:t> is 	(mostly) implemented in Smalltalk. GT is a sophisticated framework written in 	Smalltalk on top of </a:t>
            </a:r>
            <a:r>
              <a:rPr lang="en-US" sz="2400" dirty="0" err="1">
                <a:solidFill>
                  <a:srgbClr val="FF0000"/>
                </a:solidFill>
              </a:rPr>
              <a:t>Pharo</a:t>
            </a:r>
            <a:r>
              <a:rPr lang="en-US" sz="2400" dirty="0">
                <a:solidFill>
                  <a:srgbClr val="FF0000"/>
                </a:solidFill>
              </a:rPr>
              <a:t> that uses a headless VM.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dirty="0"/>
          </a:p>
          <a:p>
            <a:pPr marL="742950" indent="-742950">
              <a:buAutoNum type="alphaLcParenR"/>
              <a:tabLst>
                <a:tab pos="685800" algn="l"/>
              </a:tabLst>
            </a:pPr>
            <a:endParaRPr lang="en-US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18940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A02 - Exercise 01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/>
              <a:t>Nature of Smalltalk and GT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e)	What are counterparts of GT tools in your favorite development 	environment?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b="1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Playground		</a:t>
            </a:r>
            <a:r>
              <a:rPr lang="en-US" sz="2400" dirty="0">
                <a:solidFill>
                  <a:srgbClr val="FF0000"/>
                </a:solidFill>
              </a:rPr>
              <a:t>a sophisticated shell with inspection capabilities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Coder			</a:t>
            </a:r>
            <a:r>
              <a:rPr lang="en-US" sz="2400" dirty="0">
                <a:solidFill>
                  <a:srgbClr val="FF0000"/>
                </a:solidFill>
              </a:rPr>
              <a:t>an integrated development environment (IDE)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Git			</a:t>
            </a:r>
            <a:r>
              <a:rPr lang="en-US" sz="2400" dirty="0">
                <a:solidFill>
                  <a:srgbClr val="FF0000"/>
                </a:solidFill>
              </a:rPr>
              <a:t>a Git client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Monitor			</a:t>
            </a:r>
            <a:r>
              <a:rPr lang="en-US" sz="2400" dirty="0">
                <a:solidFill>
                  <a:srgbClr val="FF0000"/>
                </a:solidFill>
              </a:rPr>
              <a:t>resource viewer / task-manager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b="1" dirty="0" err="1">
                <a:solidFill>
                  <a:srgbClr val="FF0000"/>
                </a:solidFill>
              </a:rPr>
              <a:t>ExamplesExplorer</a:t>
            </a:r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dirty="0">
                <a:solidFill>
                  <a:srgbClr val="FF0000"/>
                </a:solidFill>
              </a:rPr>
              <a:t>(offline) help resources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Transcript		</a:t>
            </a:r>
            <a:r>
              <a:rPr lang="en-US" sz="2400" dirty="0">
                <a:solidFill>
                  <a:srgbClr val="FF0000"/>
                </a:solidFill>
              </a:rPr>
              <a:t>debug or console output window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Morphic World		</a:t>
            </a:r>
            <a:r>
              <a:rPr lang="en-US" sz="2400" dirty="0">
                <a:solidFill>
                  <a:srgbClr val="FF0000"/>
                </a:solidFill>
              </a:rPr>
              <a:t>the base </a:t>
            </a:r>
            <a:r>
              <a:rPr lang="en-US" sz="2400" dirty="0" err="1">
                <a:solidFill>
                  <a:srgbClr val="FF0000"/>
                </a:solidFill>
              </a:rPr>
              <a:t>Pharo</a:t>
            </a:r>
            <a:r>
              <a:rPr lang="en-US" sz="2400" dirty="0">
                <a:solidFill>
                  <a:srgbClr val="FF0000"/>
                </a:solidFill>
              </a:rPr>
              <a:t> windowing system and IDE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Spotter			</a:t>
            </a:r>
            <a:r>
              <a:rPr lang="en-US" sz="2400" dirty="0">
                <a:solidFill>
                  <a:srgbClr val="FF0000"/>
                </a:solidFill>
              </a:rPr>
              <a:t>a search that inspects names and file content</a:t>
            </a:r>
          </a:p>
          <a:p>
            <a:pPr marL="742950" indent="-742950">
              <a:buAutoNum type="alphaLcParenR"/>
              <a:tabLst>
                <a:tab pos="685800" algn="l"/>
              </a:tabLst>
            </a:pPr>
            <a:endParaRPr lang="en-US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79233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A02 - Exercise 02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5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/>
              <a:t>Object inspection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a)	What is the difference between a String and a Symbol in Smalltalk?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	Why is it important?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	Symbols are immutable and unique. Strings are mutable and not 	unique. Because Symbols are immutable, they should never be used 	when their value has to change over time.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685800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00236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A02 - Exercise 02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5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/>
              <a:t>Object inspection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de-CH" sz="2400" dirty="0"/>
              <a:t>b)	Implement </a:t>
            </a:r>
            <a:r>
              <a:rPr lang="de-CH" sz="2400" dirty="0" err="1"/>
              <a:t>provided</a:t>
            </a:r>
            <a:r>
              <a:rPr lang="de-CH" sz="2400" dirty="0"/>
              <a:t> pseudo code in Smalltalk.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de-CH" sz="2000" dirty="0"/>
              <a:t>	</a:t>
            </a:r>
            <a:r>
              <a:rPr lang="de-CH" sz="2000" dirty="0">
                <a:solidFill>
                  <a:srgbClr val="FF0000"/>
                </a:solidFill>
              </a:rPr>
              <a:t>[ :</a:t>
            </a:r>
            <a:r>
              <a:rPr lang="de-CH" sz="2000" dirty="0" err="1">
                <a:solidFill>
                  <a:srgbClr val="FF0000"/>
                </a:solidFill>
              </a:rPr>
              <a:t>scoreOfPlayerA</a:t>
            </a:r>
            <a:r>
              <a:rPr lang="de-CH" sz="2000" dirty="0">
                <a:solidFill>
                  <a:srgbClr val="FF0000"/>
                </a:solidFill>
              </a:rPr>
              <a:t> :</a:t>
            </a:r>
            <a:r>
              <a:rPr lang="de-CH" sz="2000" dirty="0" err="1">
                <a:solidFill>
                  <a:srgbClr val="FF0000"/>
                </a:solidFill>
              </a:rPr>
              <a:t>scoreOfPlayerB</a:t>
            </a:r>
            <a:r>
              <a:rPr lang="de-CH" sz="2000" dirty="0">
                <a:solidFill>
                  <a:srgbClr val="FF0000"/>
                </a:solidFill>
              </a:rPr>
              <a:t> | (</a:t>
            </a:r>
            <a:r>
              <a:rPr lang="de-CH" sz="2000" dirty="0" err="1">
                <a:solidFill>
                  <a:srgbClr val="FF0000"/>
                </a:solidFill>
              </a:rPr>
              <a:t>scoreOfPlayerA</a:t>
            </a:r>
            <a:r>
              <a:rPr lang="de-CH" sz="2000" dirty="0">
                <a:solidFill>
                  <a:srgbClr val="FF0000"/>
                </a:solidFill>
              </a:rPr>
              <a:t> &gt; </a:t>
            </a:r>
            <a:r>
              <a:rPr lang="de-CH" sz="2000" dirty="0" err="1">
                <a:solidFill>
                  <a:srgbClr val="FF0000"/>
                </a:solidFill>
              </a:rPr>
              <a:t>scoreOfPlayerB</a:t>
            </a:r>
            <a:r>
              <a:rPr lang="de-CH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de-CH" sz="2000" dirty="0">
                <a:solidFill>
                  <a:srgbClr val="FF0000"/>
                </a:solidFill>
              </a:rPr>
              <a:t>			</a:t>
            </a:r>
            <a:r>
              <a:rPr lang="de-CH" sz="2000" dirty="0" err="1">
                <a:solidFill>
                  <a:srgbClr val="FF0000"/>
                </a:solidFill>
              </a:rPr>
              <a:t>ifTrue</a:t>
            </a:r>
            <a:r>
              <a:rPr lang="de-CH" sz="2000" dirty="0">
                <a:solidFill>
                  <a:srgbClr val="FF0000"/>
                </a:solidFill>
              </a:rPr>
              <a:t>:[	</a:t>
            </a:r>
            <a:r>
              <a:rPr lang="de-CH" sz="2000" dirty="0" err="1">
                <a:solidFill>
                  <a:srgbClr val="FF0000"/>
                </a:solidFill>
              </a:rPr>
              <a:t>Transcript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show</a:t>
            </a:r>
            <a:r>
              <a:rPr lang="de-CH" sz="2000" dirty="0">
                <a:solidFill>
                  <a:srgbClr val="FF0000"/>
                </a:solidFill>
              </a:rPr>
              <a:t>:'Player A </a:t>
            </a:r>
            <a:r>
              <a:rPr lang="de-CH" sz="2000" dirty="0" err="1">
                <a:solidFill>
                  <a:srgbClr val="FF0000"/>
                </a:solidFill>
              </a:rPr>
              <a:t>won</a:t>
            </a:r>
            <a:r>
              <a:rPr lang="de-CH" sz="2000" dirty="0">
                <a:solidFill>
                  <a:srgbClr val="FF0000"/>
                </a:solidFill>
              </a:rPr>
              <a:t>';</a:t>
            </a:r>
            <a:r>
              <a:rPr lang="de-CH" sz="2000" dirty="0" err="1">
                <a:solidFill>
                  <a:srgbClr val="FF0000"/>
                </a:solidFill>
              </a:rPr>
              <a:t>cr</a:t>
            </a:r>
            <a:r>
              <a:rPr lang="de-CH" sz="2000" dirty="0">
                <a:solidFill>
                  <a:srgbClr val="FF0000"/>
                </a:solidFill>
              </a:rPr>
              <a:t>.	]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de-CH" sz="2000" dirty="0">
                <a:solidFill>
                  <a:srgbClr val="FF0000"/>
                </a:solidFill>
              </a:rPr>
              <a:t>			</a:t>
            </a:r>
            <a:r>
              <a:rPr lang="de-CH" sz="2000" dirty="0" err="1">
                <a:solidFill>
                  <a:srgbClr val="FF0000"/>
                </a:solidFill>
              </a:rPr>
              <a:t>ifFalse</a:t>
            </a:r>
            <a:r>
              <a:rPr lang="de-CH" sz="2000" dirty="0">
                <a:solidFill>
                  <a:srgbClr val="FF0000"/>
                </a:solidFill>
              </a:rPr>
              <a:t>:[	(</a:t>
            </a:r>
            <a:r>
              <a:rPr lang="de-CH" sz="2000" dirty="0" err="1">
                <a:solidFill>
                  <a:srgbClr val="FF0000"/>
                </a:solidFill>
              </a:rPr>
              <a:t>scoreOfPlayerA</a:t>
            </a:r>
            <a:r>
              <a:rPr lang="de-CH" sz="2000" dirty="0">
                <a:solidFill>
                  <a:srgbClr val="FF0000"/>
                </a:solidFill>
              </a:rPr>
              <a:t> &lt; </a:t>
            </a:r>
            <a:r>
              <a:rPr lang="de-CH" sz="2000" dirty="0" err="1">
                <a:solidFill>
                  <a:srgbClr val="FF0000"/>
                </a:solidFill>
              </a:rPr>
              <a:t>scoreOfPlayerB</a:t>
            </a:r>
            <a:r>
              <a:rPr lang="de-CH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de-CH" sz="2000" dirty="0">
                <a:solidFill>
                  <a:srgbClr val="FF0000"/>
                </a:solidFill>
              </a:rPr>
              <a:t>				</a:t>
            </a:r>
            <a:r>
              <a:rPr lang="de-CH" sz="2000" dirty="0" err="1">
                <a:solidFill>
                  <a:srgbClr val="FF0000"/>
                </a:solidFill>
              </a:rPr>
              <a:t>ifTrue</a:t>
            </a:r>
            <a:r>
              <a:rPr lang="de-CH" sz="2000" dirty="0">
                <a:solidFill>
                  <a:srgbClr val="FF0000"/>
                </a:solidFill>
              </a:rPr>
              <a:t>:[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de-CH" sz="2000" dirty="0">
                <a:solidFill>
                  <a:srgbClr val="FF0000"/>
                </a:solidFill>
              </a:rPr>
              <a:t>					</a:t>
            </a:r>
            <a:r>
              <a:rPr lang="de-CH" sz="2000" dirty="0" err="1">
                <a:solidFill>
                  <a:srgbClr val="FF0000"/>
                </a:solidFill>
              </a:rPr>
              <a:t>Transcript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show</a:t>
            </a:r>
            <a:r>
              <a:rPr lang="de-CH" sz="2000" dirty="0">
                <a:solidFill>
                  <a:srgbClr val="FF0000"/>
                </a:solidFill>
              </a:rPr>
              <a:t>:'Player B </a:t>
            </a:r>
            <a:r>
              <a:rPr lang="de-CH" sz="2000" dirty="0" err="1">
                <a:solidFill>
                  <a:srgbClr val="FF0000"/>
                </a:solidFill>
              </a:rPr>
              <a:t>won</a:t>
            </a:r>
            <a:r>
              <a:rPr lang="de-CH" sz="2000" dirty="0">
                <a:solidFill>
                  <a:srgbClr val="FF0000"/>
                </a:solidFill>
              </a:rPr>
              <a:t>';</a:t>
            </a:r>
            <a:r>
              <a:rPr lang="de-CH" sz="2000" dirty="0" err="1">
                <a:solidFill>
                  <a:srgbClr val="FF0000"/>
                </a:solidFill>
              </a:rPr>
              <a:t>cr</a:t>
            </a:r>
            <a:r>
              <a:rPr lang="de-CH" sz="2000" dirty="0">
                <a:solidFill>
                  <a:srgbClr val="FF0000"/>
                </a:solidFill>
              </a:rPr>
              <a:t>.]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de-CH" sz="2000" dirty="0">
                <a:solidFill>
                  <a:srgbClr val="FF0000"/>
                </a:solidFill>
              </a:rPr>
              <a:t>					</a:t>
            </a:r>
            <a:r>
              <a:rPr lang="de-CH" sz="2000" dirty="0" err="1">
                <a:solidFill>
                  <a:srgbClr val="FF0000"/>
                </a:solidFill>
              </a:rPr>
              <a:t>ifFalse</a:t>
            </a:r>
            <a:r>
              <a:rPr lang="de-CH" sz="2000" dirty="0">
                <a:solidFill>
                  <a:srgbClr val="FF0000"/>
                </a:solidFill>
              </a:rPr>
              <a:t>:[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de-CH" sz="2000" dirty="0">
                <a:solidFill>
                  <a:srgbClr val="FF0000"/>
                </a:solidFill>
              </a:rPr>
              <a:t>						</a:t>
            </a:r>
            <a:r>
              <a:rPr lang="de-CH" sz="2000" dirty="0" err="1">
                <a:solidFill>
                  <a:srgbClr val="FF0000"/>
                </a:solidFill>
              </a:rPr>
              <a:t>Transcript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show</a:t>
            </a:r>
            <a:r>
              <a:rPr lang="de-CH" sz="2000" dirty="0">
                <a:solidFill>
                  <a:srgbClr val="FF0000"/>
                </a:solidFill>
              </a:rPr>
              <a:t>:'Match </a:t>
            </a:r>
            <a:r>
              <a:rPr lang="de-CH" sz="2000" dirty="0" err="1">
                <a:solidFill>
                  <a:srgbClr val="FF0000"/>
                </a:solidFill>
              </a:rPr>
              <a:t>is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declared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as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draw</a:t>
            </a:r>
            <a:r>
              <a:rPr lang="de-CH" sz="2000" dirty="0">
                <a:solidFill>
                  <a:srgbClr val="FF0000"/>
                </a:solidFill>
              </a:rPr>
              <a:t>';</a:t>
            </a:r>
            <a:r>
              <a:rPr lang="de-CH" sz="2000" dirty="0" err="1">
                <a:solidFill>
                  <a:srgbClr val="FF0000"/>
                </a:solidFill>
              </a:rPr>
              <a:t>cr</a:t>
            </a:r>
            <a:r>
              <a:rPr lang="de-CH" sz="20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de-CH" sz="2000" dirty="0">
                <a:solidFill>
                  <a:srgbClr val="FF0000"/>
                </a:solidFill>
              </a:rPr>
              <a:t>					]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de-CH" sz="2000" dirty="0">
                <a:solidFill>
                  <a:srgbClr val="FF0000"/>
                </a:solidFill>
              </a:rPr>
              <a:t>				 ]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de-CH" sz="2000" dirty="0">
                <a:solidFill>
                  <a:srgbClr val="FF0000"/>
                </a:solidFill>
              </a:rPr>
              <a:t>			] value:38 value:44.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2142CB-E0E7-4877-A721-BC3AD8D9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860" y="322680"/>
            <a:ext cx="7171893" cy="165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141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A02 - Exercise 02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de-CH" sz="2400" dirty="0"/>
              <a:t>c)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includes: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anObject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	How many classes in GT implement the message above?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	How many messages in GT use that particular message?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We found 60 classes that implement that message, and more than four 	thousand messages that use it (e.g., 4 531 in the current Apple macOS GT 	build).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sz="2400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d)	Which message in GT can be sent to a class to find all its subclasses?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	</a:t>
            </a:r>
            <a:r>
              <a:rPr lang="de-CH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subclasses</a:t>
            </a:r>
            <a:endParaRPr lang="de-CH" sz="24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685800" algn="l"/>
              </a:tabLst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44881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A02 - Exercise 03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 err="1"/>
              <a:t>CallGraph</a:t>
            </a:r>
            <a:endParaRPr lang="en-US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b="0" i="0" u="none" strike="noStrike" baseline="0" dirty="0">
                <a:latin typeface="NimbusRomNo9L-Regu"/>
              </a:rPr>
              <a:t>Find the top ten most frequently invoked methods in the provided </a:t>
            </a:r>
            <a:r>
              <a:rPr lang="en-US" sz="2400" b="0" i="0" u="none" strike="noStrike" baseline="0" dirty="0" err="1">
                <a:latin typeface="NimbusRomNo9L-Regu"/>
              </a:rPr>
              <a:t>CallGraph</a:t>
            </a:r>
            <a:r>
              <a:rPr lang="en-US" sz="2400" b="0" i="0" u="none" strike="noStrike" baseline="0" dirty="0">
                <a:latin typeface="NimbusRomNo9L-Regu"/>
              </a:rPr>
              <a:t> representation.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Code:</a:t>
            </a:r>
            <a:b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cg := </a:t>
            </a:r>
            <a:r>
              <a:rPr lang="en-US" sz="16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CallGraph</a:t>
            </a: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fromFile</a:t>
            </a: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 'Calls.txt’.</a:t>
            </a:r>
            <a:b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result := (cg methods sorted: [ :a :b | a calls size </a:t>
            </a:r>
            <a:r>
              <a:rPr lang="en-US" sz="16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= b calls size]).</a:t>
            </a:r>
          </a:p>
          <a:p>
            <a:pPr marL="0" indent="0">
              <a:buNone/>
              <a:tabLst>
                <a:tab pos="685800" algn="l"/>
              </a:tabLst>
            </a:pPr>
            <a:br>
              <a:rPr lang="en-US" sz="1600" b="0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NimbusRomNo9L-Regu"/>
              </a:rPr>
              <a:t>Result:</a:t>
            </a:r>
            <a:br>
              <a:rPr lang="en-US" sz="1600" b="0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de-CH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org.clapper.util.misc.LRUMap$LRULinkedList.addToHead</a:t>
            </a:r>
            <a:br>
              <a:rPr lang="de-CH" sz="16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de-CH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org.clapper.util.misc.FileHashMap.checkValidity</a:t>
            </a:r>
            <a:br>
              <a:rPr lang="de-CH" sz="16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de-CH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org.clapper.util.misc.MultiIterator.checkIterator</a:t>
            </a:r>
            <a:br>
              <a:rPr lang="de-CH" sz="16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de-CH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org.clapper.util.misc.LRUMap.doPut</a:t>
            </a:r>
            <a:br>
              <a:rPr lang="de-CH" sz="16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de-CH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org.clapper.util.misc.LRUMap.clearTo</a:t>
            </a:r>
            <a:br>
              <a:rPr lang="de-CH" sz="16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de-CH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org.clapper.util.misc.LRUMap$LRULinkedListEntry.setKeyValue</a:t>
            </a:r>
            <a:br>
              <a:rPr lang="de-CH" sz="16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de-CH" sz="16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org.clapper.util.text.AbstractVariableSubstituter.legalVariableCharacter</a:t>
            </a:r>
            <a:br>
              <a:rPr lang="de-CH" sz="16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de-CH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org.clapper.util.misc.MultiValueMap.keySet</a:t>
            </a:r>
            <a:br>
              <a:rPr lang="de-CH" sz="16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de-CH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org.clapper.util.misc.MultiValueMap.put</a:t>
            </a:r>
            <a:br>
              <a:rPr lang="de-CH" sz="16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de-CH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org.clapper.util.misc.FileHashMap$ValuesFile.getFile</a:t>
            </a:r>
            <a:endParaRPr lang="en-US" sz="2400" b="0" i="0" u="none" strike="noStrike" baseline="0" dirty="0">
              <a:solidFill>
                <a:srgbClr val="FF0000"/>
              </a:solidFill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5401008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1444</TotalTime>
  <Words>951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NimbusRomNo9L-Regu</vt:lpstr>
      <vt:lpstr>Office</vt:lpstr>
      <vt:lpstr>SMA:  Software Modeling and Analysis</vt:lpstr>
      <vt:lpstr>Assignment 02 </vt:lpstr>
      <vt:lpstr>A02 - Exercise 01</vt:lpstr>
      <vt:lpstr>A02 - Exercise 01</vt:lpstr>
      <vt:lpstr>A02 - Exercise 01</vt:lpstr>
      <vt:lpstr>A02 - Exercise 02</vt:lpstr>
      <vt:lpstr>A02 - Exercise 02</vt:lpstr>
      <vt:lpstr>A02 - Exercise 02</vt:lpstr>
      <vt:lpstr>A02 - Exercise 03</vt:lpstr>
      <vt:lpstr>Assignment 03 </vt:lpstr>
      <vt:lpstr>A03 - Exercise 01</vt:lpstr>
      <vt:lpstr>A03 - Exercise 02</vt:lpstr>
      <vt:lpstr>A03 - Exercise 03</vt:lpstr>
      <vt:lpstr>A03 - Exercise 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Concurrency:  State Models &amp; Design Patterns</dc:title>
  <dc:creator>Pascal Gadient</dc:creator>
  <cp:lastModifiedBy>Pascal Gadient</cp:lastModifiedBy>
  <cp:revision>93</cp:revision>
  <cp:lastPrinted>2018-10-03T08:54:50Z</cp:lastPrinted>
  <dcterms:created xsi:type="dcterms:W3CDTF">2017-10-10T19:19:02Z</dcterms:created>
  <dcterms:modified xsi:type="dcterms:W3CDTF">2020-10-07T08:06:15Z</dcterms:modified>
</cp:coreProperties>
</file>