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327" r:id="rId4"/>
    <p:sldId id="330" r:id="rId5"/>
    <p:sldId id="328" r:id="rId6"/>
    <p:sldId id="311" r:id="rId7"/>
    <p:sldId id="297" r:id="rId8"/>
    <p:sldId id="271" r:id="rId9"/>
    <p:sldId id="306" r:id="rId10"/>
    <p:sldId id="307" r:id="rId11"/>
    <p:sldId id="308" r:id="rId12"/>
    <p:sldId id="309" r:id="rId13"/>
    <p:sldId id="3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F"/>
    <a:srgbClr val="A4A2B0"/>
    <a:srgbClr val="5C5B6B"/>
    <a:srgbClr val="B71E42"/>
    <a:srgbClr val="954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84CAB-3EF5-443A-A483-AB77D9739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7DF89C-33BE-4E09-A7C4-E83FF72B9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18591-FFE9-42D1-BC3A-AD6456AC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48F4CF-DB0A-47B4-86FB-45BAED9A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98F6CE-C18F-4CF0-AA89-D0AFEE1B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2171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DC753-2CA7-4AC7-B383-8291A523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B3D72B-1FCA-417C-9789-143FC2A70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4A26B-77CF-42D6-A3C7-FEC2DA8E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65B6DD-8C27-4EF0-BF7E-71D6AC86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2EFA8-E709-49B5-A9C6-7B27027E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0330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6EBC21-8090-4BA9-9B07-41D881A9A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8CFA0A-6799-4FAF-AAF3-2E6BE528A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81F828-D3C1-4EDA-9422-FA2ADC29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B13F6C-F617-4A65-AC01-C60AF4AF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5A5081-FAA2-4165-87EF-8C204A46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80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02D66-B312-4CD5-82BD-3D917FEB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AB309-930A-450D-A765-EF54247D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A80A31-A314-43E5-954C-3609A6D8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EDCC8-FE39-48D0-AB50-BC9B19DE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35D2F-B63A-40A5-9F95-86548079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2315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105D5-07C2-4937-AC64-696C48F3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D0C62D-C3A5-4546-B67C-E0CD9D916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59EB9-12AF-4380-B36B-AAF7E8FF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D36733-E500-4678-9E27-ED224FD0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29365D-3013-4409-975F-57F6CB29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015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03D01-7E5E-4DBA-8620-92A07FE1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B37C9A-DD99-4F53-B8D0-30AA98F09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145E6C-8BAC-4673-9319-F360CFCEC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B6DF5C-066F-4AF3-B27F-540FD08A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B8149-E15D-4DBE-96BC-123EE6F8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49C57E-49D8-4B9F-95F3-819AC207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1404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0F230-542A-49A5-A4E4-321D9D7E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18695-4C6B-440A-89C7-10724031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A7AA64-1050-4E93-9AA3-0E59A226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583023-9D22-4861-B988-FC0016698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591AA5-5578-476A-A2E9-F12352BE5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E990E5-DFC9-4A6A-9E13-DD9F1735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7AA9C4-B39A-40D8-B559-2A342ED6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D99539-F78F-4EDF-BE27-C37D1681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5012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74DA2-12CE-4BC5-827B-A060D30A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713724-0576-4ECA-AA5C-DC48181A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AAA9E0-4768-49C0-80E3-0AB5060E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15C68B-9080-4C6E-B8FB-D9145678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903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4187A3-FB42-435B-9EB1-11966F24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EE4C27-806E-44EF-83C2-97F82A3D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66C02-75E8-408B-8826-60C07849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7371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F1F27-A40D-4F66-9404-EB4E7BD5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8EA3E-CE0C-47EF-8F52-86D45BA9D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F1AA5-25BB-4483-8588-785FEE261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BBBDCF-BB1E-490C-93F6-681EA4D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77F8E8-C3E6-44B0-A152-F4DAEA25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A9A9D2-3C40-4A9A-BDAF-797576CD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789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E644B-791F-45DB-BD4F-B5D212BD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95207D-CAF9-44EC-93B3-A6E31D18F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1EDF17-69EF-4FCF-A35D-A28FD52CD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F34441-13B9-4C77-A656-AA9B4C8F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4CBD-4BC2-4F0F-9F77-A0DB24F0BCA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7DD915-FC68-4B7D-A889-3CD4152D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90F1C8-AE97-48D7-8D6E-71935A7D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719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E7AD32-C05D-4752-8973-5BE99FB2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528B33-C1AF-40D9-8395-CEDA70C82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0EAEA-0D5F-441C-B20F-211D0EE1C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4CBD-4BC2-4F0F-9F77-A0DB24F0BCA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A96E0-B3EA-471E-9073-E7C7BA3D5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4E9F9-E451-4535-9583-049E4FA1C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8585-0991-4F45-87F5-497435F40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8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SMA: </a:t>
            </a:r>
            <a:br>
              <a:rPr lang="en-US" dirty="0"/>
            </a:br>
            <a:r>
              <a:rPr lang="en-US" dirty="0"/>
              <a:t>Software Modeling and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4000" i="1" dirty="0"/>
              <a:t>Practical Session</a:t>
            </a:r>
          </a:p>
          <a:p>
            <a:r>
              <a:rPr lang="en-US" sz="4000" b="1" i="1" dirty="0"/>
              <a:t>Week 04</a:t>
            </a:r>
          </a:p>
        </p:txBody>
      </p:sp>
    </p:spTree>
    <p:extLst>
      <p:ext uri="{BB962C8B-B14F-4D97-AF65-F5344CB8AC3E}">
        <p14:creationId xmlns:p14="http://schemas.microsoft.com/office/powerpoint/2010/main" val="367044340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A04 - Exercise 02 | Method overrides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/>
              <a:t>Write a </a:t>
            </a:r>
            <a:r>
              <a:rPr lang="en-US" sz="3600" b="1" i="1" dirty="0">
                <a:solidFill>
                  <a:srgbClr val="FF0000"/>
                </a:solidFill>
              </a:rPr>
              <a:t>method</a:t>
            </a:r>
            <a:r>
              <a:rPr lang="en-US" sz="3600" b="1" dirty="0"/>
              <a:t>.</a:t>
            </a:r>
          </a:p>
          <a:p>
            <a:pPr marL="0" indent="0">
              <a:buNone/>
            </a:pPr>
            <a:r>
              <a:rPr lang="en-US" sz="3600" dirty="0"/>
              <a:t>Find all </a:t>
            </a:r>
            <a:r>
              <a:rPr lang="en-US" sz="3600" b="1" i="1" dirty="0"/>
              <a:t>abstract method overrides </a:t>
            </a:r>
            <a:r>
              <a:rPr lang="en-US" sz="3600" dirty="0"/>
              <a:t>in the </a:t>
            </a:r>
            <a:r>
              <a:rPr lang="en-US" sz="3600" dirty="0" err="1"/>
              <a:t>Pharo</a:t>
            </a:r>
            <a:r>
              <a:rPr lang="en-US" sz="3600" dirty="0"/>
              <a:t> system.</a:t>
            </a:r>
          </a:p>
          <a:p>
            <a:pPr marL="0" indent="0">
              <a:buNone/>
            </a:pP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329968395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A04 - Exercise 03 | Query methods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/>
              <a:t>Write a </a:t>
            </a:r>
            <a:r>
              <a:rPr lang="en-US" sz="3600" b="1" i="1" dirty="0">
                <a:solidFill>
                  <a:srgbClr val="FF0000"/>
                </a:solidFill>
              </a:rPr>
              <a:t>method</a:t>
            </a:r>
            <a:r>
              <a:rPr lang="en-US" sz="3600" b="1" dirty="0"/>
              <a:t>.</a:t>
            </a:r>
          </a:p>
          <a:p>
            <a:pPr marL="0" indent="0">
              <a:buNone/>
            </a:pPr>
            <a:r>
              <a:rPr lang="en-US" sz="3600" dirty="0"/>
              <a:t>Find all </a:t>
            </a:r>
            <a:r>
              <a:rPr lang="en-US" sz="3600" b="1" i="1" dirty="0"/>
              <a:t>query method implementing classes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400" dirty="0">
                <a:effectLst/>
                <a:latin typeface="Arial" panose="020B0604020202020204" pitchFamily="34" charset="0"/>
              </a:rPr>
              <a:t>NB: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Arial" panose="020B0604020202020204" pitchFamily="34" charset="0"/>
              </a:rPr>
              <a:t>Query methods test a property of an object. Such methods are prefixed with "</a:t>
            </a:r>
            <a:r>
              <a:rPr lang="en-US" sz="2400" dirty="0">
                <a:effectLst/>
                <a:latin typeface="Courier New" panose="02070309020205020404" pitchFamily="49" charset="0"/>
              </a:rPr>
              <a:t>is"</a:t>
            </a:r>
            <a:r>
              <a:rPr lang="en-US" sz="2400" dirty="0">
                <a:effectLst/>
                <a:latin typeface="Arial" panose="020B0604020202020204" pitchFamily="34" charset="0"/>
              </a:rPr>
              <a:t>, "</a:t>
            </a:r>
            <a:r>
              <a:rPr lang="en-US" sz="2400" dirty="0">
                <a:effectLst/>
                <a:latin typeface="Courier New" panose="02070309020205020404" pitchFamily="49" charset="0"/>
              </a:rPr>
              <a:t>was" </a:t>
            </a:r>
            <a:r>
              <a:rPr lang="en-US" sz="2400" dirty="0">
                <a:effectLst/>
                <a:latin typeface="Arial" panose="020B0604020202020204" pitchFamily="34" charset="0"/>
              </a:rPr>
              <a:t>or "</a:t>
            </a:r>
            <a:r>
              <a:rPr lang="en-US" sz="2400" dirty="0">
                <a:effectLst/>
                <a:latin typeface="Courier New" panose="02070309020205020404" pitchFamily="49" charset="0"/>
              </a:rPr>
              <a:t>will"</a:t>
            </a:r>
            <a:r>
              <a:rPr lang="en-US" sz="2400" dirty="0">
                <a:effectLst/>
                <a:latin typeface="Arial" panose="020B0604020202020204" pitchFamily="34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069062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A04 - Exercise 04 | Root methods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/>
              <a:t>Write a </a:t>
            </a:r>
            <a:r>
              <a:rPr lang="en-US" sz="3600" b="1" i="1" dirty="0">
                <a:solidFill>
                  <a:srgbClr val="FF0000"/>
                </a:solidFill>
              </a:rPr>
              <a:t>method</a:t>
            </a:r>
            <a:r>
              <a:rPr lang="en-US" sz="3600" b="1" dirty="0"/>
              <a:t>.</a:t>
            </a:r>
          </a:p>
          <a:p>
            <a:pPr marL="0" indent="0">
              <a:buNone/>
            </a:pPr>
            <a:r>
              <a:rPr lang="en-US" sz="3600" dirty="0" err="1"/>
              <a:t>i</a:t>
            </a:r>
            <a:r>
              <a:rPr lang="en-US" sz="3600" dirty="0"/>
              <a:t>) Find all </a:t>
            </a:r>
            <a:r>
              <a:rPr lang="en-US" sz="3600" b="1" i="1" dirty="0"/>
              <a:t>root methods </a:t>
            </a:r>
            <a:r>
              <a:rPr lang="en-US" sz="3600" dirty="0"/>
              <a:t>in GT.</a:t>
            </a:r>
          </a:p>
          <a:p>
            <a:pPr marL="0" indent="0">
              <a:buNone/>
            </a:pPr>
            <a:endParaRPr lang="en-US" sz="160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Arial" panose="020B0604020202020204" pitchFamily="34" charset="0"/>
              </a:rPr>
              <a:t>NB:</a:t>
            </a:r>
          </a:p>
          <a:p>
            <a:pPr marL="0" indent="0">
              <a:buNone/>
            </a:pPr>
            <a:r>
              <a:rPr lang="en-US" sz="2000" i="1" dirty="0">
                <a:effectLst/>
                <a:latin typeface="Arial" panose="020B0604020202020204" pitchFamily="34" charset="0"/>
              </a:rPr>
              <a:t>A "root method" is a method whose selector has been implemented in a class, such that the super classes of that class do not understand it.</a:t>
            </a:r>
          </a:p>
          <a:p>
            <a:pPr marL="0" indent="0">
              <a:buNone/>
            </a:pPr>
            <a:endParaRPr lang="en-US" sz="240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/>
              <a:t>ii) (BONUS) Find all </a:t>
            </a:r>
            <a:r>
              <a:rPr lang="en-US" sz="2400" b="1" i="1" dirty="0"/>
              <a:t>duck-typed methods</a:t>
            </a:r>
            <a:r>
              <a:rPr lang="en-US" sz="2400" dirty="0"/>
              <a:t> in GT.</a:t>
            </a:r>
          </a:p>
          <a:p>
            <a:pPr marL="0" indent="0">
              <a:buNone/>
            </a:pPr>
            <a:r>
              <a:rPr lang="en-US" sz="2000" i="1" dirty="0">
                <a:effectLst/>
                <a:latin typeface="Arial" panose="020B0604020202020204" pitchFamily="34" charset="0"/>
              </a:rPr>
              <a:t>Duck-typed methods have the same selector but are not related by inheritance. That is, </a:t>
            </a:r>
            <a:r>
              <a:rPr lang="en-US" sz="2000" i="1" dirty="0" err="1">
                <a:effectLst/>
                <a:latin typeface="Arial" panose="020B0604020202020204" pitchFamily="34" charset="0"/>
              </a:rPr>
              <a:t>af-ter</a:t>
            </a:r>
            <a:r>
              <a:rPr lang="en-US" sz="2000" i="1" dirty="0">
                <a:effectLst/>
                <a:latin typeface="Arial" panose="020B0604020202020204" pitchFamily="34" charset="0"/>
              </a:rPr>
              <a:t> finding all root methods, find those with the same selector.</a:t>
            </a:r>
            <a:endParaRPr lang="en-US" sz="2000" i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983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A04 - Exercise 05 | Dynamic coding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6714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i="1" dirty="0">
                <a:solidFill>
                  <a:srgbClr val="FF0000"/>
                </a:solidFill>
              </a:rPr>
              <a:t>Dynamic extension</a:t>
            </a:r>
            <a:r>
              <a:rPr lang="en-US" sz="3600" b="1" dirty="0"/>
              <a:t> of code.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de-CH" sz="2400" b="1" i="1" dirty="0"/>
              <a:t>S</a:t>
            </a:r>
            <a:r>
              <a:rPr lang="en-US" sz="2400" b="1" i="1" dirty="0" err="1"/>
              <a:t>tep</a:t>
            </a:r>
            <a:r>
              <a:rPr lang="en-US" sz="2400" b="1" i="1" dirty="0"/>
              <a:t> 1:</a:t>
            </a:r>
            <a:br>
              <a:rPr lang="en-US" sz="2400" b="1" dirty="0"/>
            </a:br>
            <a:r>
              <a:rPr lang="en-US" sz="2400" dirty="0"/>
              <a:t>Redefine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Call&gt;&gt;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doesNotUnderstand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aMessage</a:t>
            </a:r>
            <a:r>
              <a:rPr lang="en-US" sz="2400" dirty="0"/>
              <a:t>.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-&gt; Add </a:t>
            </a:r>
            <a:r>
              <a:rPr lang="en-US" sz="2400" u="sng" dirty="0"/>
              <a:t>dynamically</a:t>
            </a:r>
            <a:r>
              <a:rPr lang="en-US" sz="2400" dirty="0"/>
              <a:t> an instance variable to the class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de-CH" sz="2400" b="1" i="1" dirty="0"/>
              <a:t>S</a:t>
            </a:r>
            <a:r>
              <a:rPr lang="en-US" sz="2400" b="1" i="1" dirty="0" err="1"/>
              <a:t>tep</a:t>
            </a:r>
            <a:r>
              <a:rPr lang="en-US" sz="2400" b="1" i="1" dirty="0"/>
              <a:t> 2:</a:t>
            </a:r>
            <a:br>
              <a:rPr lang="de-CH" sz="2400" dirty="0"/>
            </a:br>
            <a:r>
              <a:rPr lang="de-CH" sz="2400" dirty="0"/>
              <a:t>Add </a:t>
            </a:r>
            <a:r>
              <a:rPr lang="de-CH" sz="2400" u="sng" dirty="0" err="1"/>
              <a:t>dynamically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provided</a:t>
            </a:r>
            <a:r>
              <a:rPr lang="de-CH" sz="2400" dirty="0"/>
              <a:t> </a:t>
            </a:r>
            <a:r>
              <a:rPr lang="de-CH" sz="2400" dirty="0" err="1"/>
              <a:t>method</a:t>
            </a:r>
            <a:r>
              <a:rPr lang="de-CH" sz="2400" dirty="0"/>
              <a:t> to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class</a:t>
            </a:r>
            <a:r>
              <a:rPr lang="de-CH" sz="2400"/>
              <a:t> </a:t>
            </a:r>
            <a:r>
              <a:rPr lang="de-CH" sz="240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de-CH" sz="2400"/>
              <a:t>.</a:t>
            </a:r>
            <a:endParaRPr lang="de-CH" sz="2400" dirty="0"/>
          </a:p>
          <a:p>
            <a:pPr marL="0" indent="0">
              <a:buNone/>
            </a:pPr>
            <a:endParaRPr lang="de-CH" sz="2400" dirty="0"/>
          </a:p>
          <a:p>
            <a:pPr marL="0" indent="0">
              <a:buNone/>
            </a:pPr>
            <a:r>
              <a:rPr lang="de-CH" sz="2400" b="1" i="1" dirty="0"/>
              <a:t>S</a:t>
            </a:r>
            <a:r>
              <a:rPr lang="en-US" sz="2400" b="1" i="1" dirty="0" err="1"/>
              <a:t>tep</a:t>
            </a:r>
            <a:r>
              <a:rPr lang="en-US" sz="2400" b="1" i="1" dirty="0"/>
              <a:t> 3:</a:t>
            </a:r>
            <a:br>
              <a:rPr lang="en-US" sz="2400" b="1" dirty="0"/>
            </a:br>
            <a:r>
              <a:rPr lang="en-US" sz="2400" dirty="0"/>
              <a:t>Resend the initial message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42679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Assignment 03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endParaRPr lang="en-US" dirty="0"/>
          </a:p>
          <a:p>
            <a:r>
              <a:rPr lang="en-US" sz="4000" b="1" i="1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9765309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A03 - Exercise 01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/>
              <a:t>Metamodels (2.5 pts)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 err="1"/>
              <a:t>i</a:t>
            </a:r>
            <a:r>
              <a:rPr lang="en-US" sz="2400" dirty="0"/>
              <a:t>)	What is a metamodel?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model of a model; a prescriptive view on an existing model. It 	determines the syntax and semantics of models that conform to it. 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ii)	How are metamodels used in </a:t>
            </a:r>
            <a:r>
              <a:rPr lang="en-US" sz="2400" dirty="0" err="1"/>
              <a:t>Pharo</a:t>
            </a:r>
            <a:r>
              <a:rPr lang="en-US" sz="2400" dirty="0"/>
              <a:t>?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Every object is an instance of a class. Every class inherits from 	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 Every class is an instance of its (unique) </a:t>
            </a:r>
            <a:r>
              <a:rPr lang="en-US" sz="240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metaclass</a:t>
            </a:r>
            <a:r>
              <a:rPr 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which 	inherits from 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 Every </a:t>
            </a:r>
            <a:r>
              <a:rPr lang="en-US" sz="240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metaclass</a:t>
            </a:r>
            <a:r>
              <a:rPr 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is an instance of </a:t>
            </a:r>
            <a:r>
              <a:rPr lang="en-US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Metaclass</a:t>
            </a:r>
            <a:r>
              <a:rPr 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	which is itself a class.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iii)	What are responsibilities of a </a:t>
            </a:r>
            <a:r>
              <a:rPr lang="en-US" sz="2400" dirty="0" err="1"/>
              <a:t>metaclass</a:t>
            </a:r>
            <a:r>
              <a:rPr lang="en-US" sz="2400" dirty="0"/>
              <a:t> in </a:t>
            </a:r>
            <a:r>
              <a:rPr lang="en-US" sz="2400" dirty="0" err="1"/>
              <a:t>Pharo</a:t>
            </a:r>
            <a:r>
              <a:rPr lang="en-US" sz="2400" dirty="0"/>
              <a:t>?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	Instance creation, creating initialized instances of the </a:t>
            </a:r>
            <a:r>
              <a:rPr lang="en-US" sz="240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metaclass’s</a:t>
            </a:r>
            <a:r>
              <a:rPr 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sole 	instance, initialization of </a:t>
            </a:r>
            <a:r>
              <a:rPr lang="en-US" sz="240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classvariables</a:t>
            </a:r>
            <a:r>
              <a:rPr 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method compilation, ...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3238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A03 - Exercise 01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/>
              <a:t>Metamodels (2.5 pts)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iv)	Where is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ProtoObject</a:t>
            </a:r>
            <a:r>
              <a:rPr lang="en-US" sz="2400" dirty="0"/>
              <a:t> located in </a:t>
            </a:r>
            <a:r>
              <a:rPr lang="en-US" sz="2400" dirty="0" err="1"/>
              <a:t>Pharo’s</a:t>
            </a:r>
            <a:r>
              <a:rPr lang="en-US" sz="2400" dirty="0"/>
              <a:t> class hierarchy?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ProtoObject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is the root class for all other classes including 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 	</a:t>
            </a:r>
            <a:r>
              <a:rPr lang="en-US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ProtoObject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is the superclass of 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v)	What is the purpose of the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ProtoObject</a:t>
            </a:r>
            <a:r>
              <a:rPr lang="en-US" sz="2400" dirty="0"/>
              <a:t>?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	The class </a:t>
            </a:r>
            <a:r>
              <a:rPr lang="en-US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ProtoObject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only contains the core behavior needed to 	make the system work. The idea of </a:t>
            </a:r>
            <a:r>
              <a:rPr lang="en-US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ProtoObject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is to have a lean 	class that separates the concerns.</a:t>
            </a:r>
            <a:endParaRPr lang="en-US" sz="2400" dirty="0">
              <a:solidFill>
                <a:srgbClr val="FF0000"/>
              </a:solidFill>
            </a:endParaRPr>
          </a:p>
          <a:p>
            <a:pPr marL="742950" indent="-742950">
              <a:buAutoNum type="alphaLcParenR"/>
              <a:tabLst>
                <a:tab pos="685800" algn="l"/>
              </a:tabLst>
            </a:pPr>
            <a:endParaRPr lang="en-US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12806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A03 - Exercise 02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/>
              <a:t>Sub and super classes (3 pts)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(you have to provide your code snippet and the result)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 err="1"/>
              <a:t>i</a:t>
            </a:r>
            <a:r>
              <a:rPr lang="en-US" sz="2400" dirty="0"/>
              <a:t>)	How many </a:t>
            </a:r>
            <a:r>
              <a:rPr lang="en-US" sz="2400" dirty="0" err="1"/>
              <a:t>superclasses</a:t>
            </a:r>
            <a:r>
              <a:rPr lang="en-US" sz="2400" dirty="0"/>
              <a:t> does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sz="2400" dirty="0"/>
              <a:t> have?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1600" dirty="0">
                <a:effectLst/>
                <a:latin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2:	Collection </a:t>
            </a:r>
            <a:r>
              <a:rPr lang="en-US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allSuperclasses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size.</a:t>
            </a:r>
            <a:b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dirty="0"/>
              <a:t>ii)	How many direct subclasses does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sz="2400" dirty="0"/>
              <a:t> have?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>
                <a:effectLst/>
                <a:latin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32: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de-CH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Collection </a:t>
            </a:r>
            <a:r>
              <a:rPr lang="de-CH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subclasses</a:t>
            </a:r>
            <a:r>
              <a:rPr lang="de-CH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lang="de-CH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de-CH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</a:b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iii)	How many indirect subclasses does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n-US" sz="2400" dirty="0"/>
              <a:t> have?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de-CH" sz="1600" dirty="0">
                <a:effectLst/>
                <a:latin typeface="Courier New" panose="02070309020205020404" pitchFamily="49" charset="0"/>
              </a:rPr>
              <a:t>	</a:t>
            </a:r>
            <a:r>
              <a:rPr lang="de-CH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129:	Collection </a:t>
            </a:r>
            <a:r>
              <a:rPr lang="de-CH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allSubclasses</a:t>
            </a:r>
            <a:r>
              <a:rPr lang="de-CH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lang="de-CH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- </a:t>
            </a:r>
            <a:br>
              <a:rPr lang="de-CH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</a:br>
            <a:r>
              <a:rPr lang="de-CH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			Collection </a:t>
            </a:r>
            <a:r>
              <a:rPr lang="de-CH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subclasses</a:t>
            </a:r>
            <a:r>
              <a:rPr lang="de-CH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de-CH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lang="de-CH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685800" algn="l"/>
              </a:tabLst>
            </a:pPr>
            <a:endParaRPr lang="en-US" sz="2400" dirty="0">
              <a:solidFill>
                <a:srgbClr val="FF0000"/>
              </a:solidFill>
            </a:endParaRPr>
          </a:p>
          <a:p>
            <a:pPr marL="742950" indent="-742950">
              <a:buAutoNum type="alphaLcParenR"/>
              <a:tabLst>
                <a:tab pos="685800" algn="l"/>
              </a:tabLst>
            </a:pPr>
            <a:endParaRPr lang="en-US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64253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31EF03-1F5F-4798-81EA-23818AFA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866" y="162917"/>
            <a:ext cx="6044416" cy="320017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A03 - Exercise 03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2800" b="1" i="1" dirty="0"/>
              <a:t>Class identity (3 pts)</a:t>
            </a:r>
            <a:endParaRPr lang="en-US" sz="2800" b="1" dirty="0"/>
          </a:p>
          <a:p>
            <a:pPr marL="0" indent="0">
              <a:buNone/>
              <a:tabLst>
                <a:tab pos="685800" algn="l"/>
              </a:tabLst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685800" algn="l"/>
              </a:tabLst>
            </a:pPr>
            <a:r>
              <a:rPr lang="en-US" dirty="0">
                <a:latin typeface="Consolas" panose="020B0609020204030204" pitchFamily="49" charset="0"/>
              </a:rPr>
              <a:t>a)	Who new </a:t>
            </a:r>
            <a:r>
              <a:rPr lang="en-US" dirty="0" err="1">
                <a:latin typeface="Consolas" panose="020B0609020204030204" pitchFamily="49" charset="0"/>
              </a:rPr>
              <a:t>amIClassy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b="1" i="1" dirty="0">
                <a:solidFill>
                  <a:srgbClr val="FF0000"/>
                </a:solidFill>
              </a:rPr>
              <a:t>True: </a:t>
            </a:r>
            <a:r>
              <a:rPr lang="en-US" i="1" dirty="0">
                <a:solidFill>
                  <a:srgbClr val="FF0000"/>
                </a:solidFill>
              </a:rPr>
              <a:t>Super is used in the context of the class of the method implementation.</a:t>
            </a:r>
          </a:p>
          <a:p>
            <a:pPr marL="0" indent="0">
              <a:buNone/>
              <a:tabLst>
                <a:tab pos="685800" algn="l"/>
              </a:tabLst>
            </a:pP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b)	Who new classy = Who new classy1.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b="1" i="1" dirty="0">
                <a:solidFill>
                  <a:srgbClr val="FF0000"/>
                </a:solidFill>
              </a:rPr>
              <a:t>True: </a:t>
            </a:r>
            <a:r>
              <a:rPr lang="en-US" i="1" dirty="0">
                <a:solidFill>
                  <a:srgbClr val="FF0000"/>
                </a:solidFill>
              </a:rPr>
              <a:t>Both elements represent the same object.</a:t>
            </a:r>
          </a:p>
          <a:p>
            <a:pPr marL="0" indent="0">
              <a:buNone/>
              <a:tabLst>
                <a:tab pos="685800" algn="l"/>
              </a:tabLst>
            </a:pP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c)	Who new classy1 = Who new classy2.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1" i="1" dirty="0">
                <a:solidFill>
                  <a:srgbClr val="FF0000"/>
                </a:solidFill>
              </a:rPr>
              <a:t>True: </a:t>
            </a:r>
            <a:r>
              <a:rPr lang="en-US" i="1" dirty="0">
                <a:solidFill>
                  <a:srgbClr val="FF0000"/>
                </a:solidFill>
              </a:rPr>
              <a:t>Both elements represent the same object.</a:t>
            </a:r>
            <a:endParaRPr lang="en-US" sz="2400" b="1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640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A03 - Exercise 04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D0812-4ACC-4233-AD30-9D029FC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9316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/>
              <a:t>Object instantiation (1.5 pts)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sz="2400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 err="1"/>
              <a:t>i</a:t>
            </a:r>
            <a:r>
              <a:rPr lang="en-US" sz="2400" dirty="0"/>
              <a:t>)	Where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/>
              <a:t> defined?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i="1" dirty="0">
                <a:solidFill>
                  <a:srgbClr val="FF0000"/>
                </a:solidFill>
              </a:rPr>
              <a:t>It is first defined in the class </a:t>
            </a:r>
            <a:r>
              <a:rPr lang="en-US" sz="24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Behavior</a:t>
            </a:r>
            <a:r>
              <a:rPr lang="en-US" sz="2400" i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sz="2400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ii)	Explain </a:t>
            </a:r>
            <a:r>
              <a:rPr lang="en-US" sz="2400" dirty="0" err="1"/>
              <a:t>Pharo’s</a:t>
            </a:r>
            <a:r>
              <a:rPr lang="en-US" sz="2400" dirty="0"/>
              <a:t> message implementation resolution strategy for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/>
              <a:t> message.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i="1" dirty="0">
                <a:solidFill>
                  <a:srgbClr val="FF0000"/>
                </a:solidFill>
              </a:rPr>
              <a:t>	When the </a:t>
            </a:r>
            <a:r>
              <a:rPr lang="en-US" sz="24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i="1" dirty="0">
                <a:solidFill>
                  <a:srgbClr val="FF0000"/>
                </a:solidFill>
              </a:rPr>
              <a:t> is sent to a class it is being resolved throughout its </a:t>
            </a:r>
            <a:r>
              <a:rPr lang="en-US" sz="2400" i="1" dirty="0" err="1">
                <a:solidFill>
                  <a:srgbClr val="FF0000"/>
                </a:solidFill>
              </a:rPr>
              <a:t>metaclass</a:t>
            </a:r>
            <a:r>
              <a:rPr lang="en-US" sz="2400" i="1" dirty="0">
                <a:solidFill>
                  <a:srgbClr val="FF0000"/>
                </a:solidFill>
              </a:rPr>
              <a:t> chain.</a:t>
            </a:r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i="1" dirty="0">
                <a:solidFill>
                  <a:srgbClr val="FF0000"/>
                </a:solidFill>
              </a:rPr>
              <a:t>	The search ultimately ends in Behavior.</a:t>
            </a:r>
          </a:p>
          <a:p>
            <a:pPr marL="0" indent="0">
              <a:buNone/>
              <a:tabLst>
                <a:tab pos="685800" algn="l"/>
              </a:tabLst>
            </a:pPr>
            <a:endParaRPr lang="en-US" sz="2400" dirty="0"/>
          </a:p>
          <a:p>
            <a:pPr marL="0" indent="0">
              <a:buNone/>
              <a:tabLst>
                <a:tab pos="685800" algn="l"/>
              </a:tabLst>
            </a:pPr>
            <a:r>
              <a:rPr lang="en-US" sz="2400" dirty="0"/>
              <a:t>iii)	List the concrete code in GT finally executed by the message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self </a:t>
            </a:r>
            <a:r>
              <a:rPr lang="en-US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basicNew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initialize </a:t>
            </a:r>
            <a:r>
              <a:rPr 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 the class </a:t>
            </a:r>
            <a:r>
              <a:rPr lang="en-US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Behaviour</a:t>
            </a:r>
            <a:r>
              <a:rPr lang="en-US" sz="2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  <a:p>
            <a:pPr marL="742950" indent="-742950">
              <a:buAutoNum type="alphaLcParenR"/>
              <a:tabLst>
                <a:tab pos="685800" algn="l"/>
              </a:tabLst>
            </a:pPr>
            <a:endParaRPr lang="en-US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3785730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03D17-E2AE-49EB-B51E-A161237F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88" y="1122363"/>
            <a:ext cx="10613876" cy="2387600"/>
          </a:xfrm>
        </p:spPr>
        <p:txBody>
          <a:bodyPr/>
          <a:lstStyle/>
          <a:p>
            <a:r>
              <a:rPr lang="en-US" dirty="0"/>
              <a:t>Assignment 04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93B1C2-3D7B-4883-9E24-1ABDB1D55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endParaRPr lang="en-US" dirty="0"/>
          </a:p>
          <a:p>
            <a:r>
              <a:rPr lang="en-US" sz="4000" b="1" i="1" dirty="0"/>
              <a:t>Preview</a:t>
            </a:r>
          </a:p>
        </p:txBody>
      </p:sp>
    </p:spTree>
    <p:extLst>
      <p:ext uri="{BB962C8B-B14F-4D97-AF65-F5344CB8AC3E}">
        <p14:creationId xmlns:p14="http://schemas.microsoft.com/office/powerpoint/2010/main" val="30452508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A05E9-EED4-4EB0-AD2C-8DA06260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A04 - Exercise 01 | Hierarchy traversal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46200AC-B978-4817-A875-D91037BB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685800" algn="l"/>
              </a:tabLst>
            </a:pPr>
            <a:r>
              <a:rPr lang="en-US" sz="3600" b="1" dirty="0"/>
              <a:t>Write a </a:t>
            </a:r>
            <a:r>
              <a:rPr lang="en-US" sz="3600" b="1" i="1" dirty="0">
                <a:solidFill>
                  <a:srgbClr val="FF0000"/>
                </a:solidFill>
              </a:rPr>
              <a:t>method</a:t>
            </a:r>
            <a:r>
              <a:rPr lang="en-US" sz="3600" b="1" dirty="0"/>
              <a:t>.</a:t>
            </a:r>
          </a:p>
          <a:p>
            <a:pPr marL="0" indent="0">
              <a:buNone/>
            </a:pPr>
            <a:r>
              <a:rPr lang="en-US" sz="3600" dirty="0"/>
              <a:t>Find the </a:t>
            </a:r>
            <a:r>
              <a:rPr lang="en-US" sz="3600" b="1" i="1" dirty="0"/>
              <a:t>longest inheritance chain </a:t>
            </a:r>
            <a:r>
              <a:rPr lang="en-US" sz="3600" dirty="0"/>
              <a:t>among all Smalltalk classes in the </a:t>
            </a:r>
            <a:r>
              <a:rPr lang="en-US" sz="3600" dirty="0" err="1"/>
              <a:t>Pharo</a:t>
            </a:r>
            <a:r>
              <a:rPr lang="en-US" sz="3600" dirty="0"/>
              <a:t> programming environment.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2400" dirty="0">
                <a:effectLst/>
                <a:latin typeface="Arial" panose="020B0604020202020204" pitchFamily="34" charset="0"/>
              </a:rPr>
              <a:t>NB: 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Arial" panose="020B0604020202020204" pitchFamily="34" charset="0"/>
              </a:rPr>
              <a:t>To access all classes of Smalltalk, you can use</a:t>
            </a:r>
          </a:p>
          <a:p>
            <a:pPr marL="0" indent="0">
              <a:buNone/>
            </a:pPr>
            <a:r>
              <a:rPr lang="en-US" sz="2400" dirty="0" err="1">
                <a:effectLst/>
                <a:latin typeface="Courier New" panose="02070309020205020404" pitchFamily="49" charset="0"/>
              </a:rPr>
              <a:t>SystemNavigation</a:t>
            </a:r>
            <a:r>
              <a:rPr lang="en-US" sz="2400" dirty="0">
                <a:effectLst/>
                <a:latin typeface="Courier New" panose="02070309020205020404" pitchFamily="49" charset="0"/>
              </a:rPr>
              <a:t> default </a:t>
            </a:r>
            <a:r>
              <a:rPr lang="en-US" sz="2400" dirty="0" err="1">
                <a:effectLst/>
                <a:latin typeface="Courier New" panose="02070309020205020404" pitchFamily="49" charset="0"/>
              </a:rPr>
              <a:t>allClasses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523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1577</TotalTime>
  <Words>773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Office</vt:lpstr>
      <vt:lpstr>SMA:  Software Modeling and Analysis</vt:lpstr>
      <vt:lpstr>Assignment 03 </vt:lpstr>
      <vt:lpstr>A03 - Exercise 01</vt:lpstr>
      <vt:lpstr>A03 - Exercise 01</vt:lpstr>
      <vt:lpstr>A03 - Exercise 02</vt:lpstr>
      <vt:lpstr>A03 - Exercise 03</vt:lpstr>
      <vt:lpstr>A03 - Exercise 04</vt:lpstr>
      <vt:lpstr>Assignment 04 </vt:lpstr>
      <vt:lpstr>A04 - Exercise 01 | Hierarchy traversal</vt:lpstr>
      <vt:lpstr>A04 - Exercise 02 | Method overrides</vt:lpstr>
      <vt:lpstr>A04 - Exercise 03 | Query methods</vt:lpstr>
      <vt:lpstr>A04 - Exercise 04 | Root methods</vt:lpstr>
      <vt:lpstr>A04 - Exercise 05 | Dynamic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 State Models &amp; Design Patterns</dc:title>
  <dc:creator>Pascal Gadient</dc:creator>
  <cp:lastModifiedBy>Pascal Gadient</cp:lastModifiedBy>
  <cp:revision>107</cp:revision>
  <cp:lastPrinted>2018-10-03T08:54:50Z</cp:lastPrinted>
  <dcterms:created xsi:type="dcterms:W3CDTF">2017-10-10T19:19:02Z</dcterms:created>
  <dcterms:modified xsi:type="dcterms:W3CDTF">2020-10-09T14:59:15Z</dcterms:modified>
</cp:coreProperties>
</file>