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23" r:id="rId4"/>
    <p:sldId id="324" r:id="rId5"/>
    <p:sldId id="386" r:id="rId6"/>
    <p:sldId id="331" r:id="rId7"/>
    <p:sldId id="387" r:id="rId8"/>
    <p:sldId id="385" r:id="rId9"/>
    <p:sldId id="272" r:id="rId10"/>
    <p:sldId id="373" r:id="rId11"/>
    <p:sldId id="377" r:id="rId12"/>
    <p:sldId id="378" r:id="rId13"/>
    <p:sldId id="3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F"/>
    <a:srgbClr val="A4A2B0"/>
    <a:srgbClr val="5C5B6B"/>
    <a:srgbClr val="B71E42"/>
    <a:srgbClr val="95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4CAB-3EF5-443A-A483-AB77D973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DF89C-33BE-4E09-A7C4-E83FF72B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18591-FFE9-42D1-BC3A-AD6456A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8F4CF-DB0A-47B4-86FB-45BAED9A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8F6CE-C18F-4CF0-AA89-D0AFEE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17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C753-2CA7-4AC7-B383-8291A52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3D72B-1FCA-417C-9789-143FC2A7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4A26B-77CF-42D6-A3C7-FEC2DA8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5B6DD-8C27-4EF0-BF7E-71D6AC8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EFA8-E709-49B5-A9C6-7B27027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3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EBC21-8090-4BA9-9B07-41D881A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CFA0A-6799-4FAF-AAF3-2E6BE528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F828-D3C1-4EDA-9422-FA2ADC2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13F6C-F617-4A65-AC01-C60AF4A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A5081-FAA2-4165-87EF-8C204A4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80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D66-B312-4CD5-82BD-3D917FE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AB309-930A-450D-A765-EF54247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0A31-A314-43E5-954C-3609A6D8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DCC8-FE39-48D0-AB50-BC9B19D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35D2F-B63A-40A5-9F95-8654807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1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05D5-07C2-4937-AC64-696C48F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0C62D-C3A5-4546-B67C-E0CD9D91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59EB9-12AF-4380-B36B-AAF7E8F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36733-E500-4678-9E27-ED224FD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9365D-3013-4409-975F-57F6CB29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3D01-7E5E-4DBA-8620-92A07FE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37C9A-DD99-4F53-B8D0-30AA98F0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45E6C-8BAC-4673-9319-F360CFC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6DF5C-066F-4AF3-B27F-540FD08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B8149-E15D-4DBE-96BC-123EE6F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9C57E-49D8-4B9F-95F3-819AC2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40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0F230-542A-49A5-A4E4-321D9D7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18695-4C6B-440A-89C7-10724031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7AA64-1050-4E93-9AA3-0E59A22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83023-9D22-4861-B988-FC001669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91AA5-5578-476A-A2E9-F12352BE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90E5-DFC9-4A6A-9E13-DD9F173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AA9C4-B39A-40D8-B559-2A342ED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D99539-F78F-4EDF-BE27-C37D168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4DA2-12CE-4BC5-827B-A060D30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713724-0576-4ECA-AA5C-DC48181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AA9E0-4768-49C0-80E3-0AB5060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5C68B-9080-4C6E-B8FB-D9145678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03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187A3-FB42-435B-9EB1-11966F2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E4C27-806E-44EF-83C2-97F82A3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66C02-75E8-408B-8826-60C0784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3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1F27-A40D-4F66-9404-EB4E7BD5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8EA3E-CE0C-47EF-8F52-86D45BA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F1AA5-25BB-4483-8588-785FEE26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BDCF-BB1E-490C-93F6-681EA4D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7F8E8-C3E6-44B0-A152-F4DAEA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9A9D2-3C40-4A9A-BDAF-797576C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644B-791F-45DB-BD4F-B5D212B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5207D-CAF9-44EC-93B3-A6E31D1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EDF17-69EF-4FCF-A35D-A28FD52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34441-13B9-4C77-A656-AA9B4C8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DD915-FC68-4B7D-A889-3CD4152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0F1C8-AE97-48D7-8D6E-71935A7D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71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7AD32-C05D-4752-8973-5BE99FB2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28B33-C1AF-40D9-8395-CEDA70C8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EAEA-0D5F-441C-B20F-211D0EE1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96E0-B3EA-471E-9073-E7C7BA3D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F9-E451-4535-9583-049E4FA1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SMA: </a:t>
            </a:r>
            <a:br>
              <a:rPr lang="en-US" dirty="0"/>
            </a:br>
            <a:r>
              <a:rPr lang="en-US" dirty="0"/>
              <a:t>Software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000" i="1" dirty="0"/>
              <a:t>Practical Session</a:t>
            </a:r>
          </a:p>
          <a:p>
            <a:r>
              <a:rPr lang="en-US" sz="4000" b="1" i="1" dirty="0"/>
              <a:t>Week 06</a:t>
            </a:r>
          </a:p>
        </p:txBody>
      </p:sp>
    </p:spTree>
    <p:extLst>
      <p:ext uri="{BB962C8B-B14F-4D97-AF65-F5344CB8AC3E}">
        <p14:creationId xmlns:p14="http://schemas.microsoft.com/office/powerpoint/2010/main" val="36704434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A06 - Exercise 01 | Sunburst Visualization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/>
              <a:t>Smalltalk </a:t>
            </a:r>
            <a:r>
              <a:rPr lang="de-CH" sz="3600" b="1" i="1" dirty="0" err="1">
                <a:solidFill>
                  <a:srgbClr val="FF0000"/>
                </a:solidFill>
              </a:rPr>
              <a:t>coding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en-US" dirty="0"/>
              <a:t>Build a </a:t>
            </a:r>
            <a:r>
              <a:rPr lang="en-US" i="1" dirty="0"/>
              <a:t>sunburst visualization</a:t>
            </a:r>
            <a:r>
              <a:rPr lang="en-US" dirty="0"/>
              <a:t> to analyze test coverage of the </a:t>
            </a:r>
            <a:r>
              <a:rPr lang="en-US" sz="2400" dirty="0">
                <a:latin typeface="Consolas" panose="020B0609020204030204" pitchFamily="49" charset="0"/>
              </a:rPr>
              <a:t>Collection</a:t>
            </a:r>
            <a:r>
              <a:rPr lang="en-US" dirty="0"/>
              <a:t> class hierarchy.</a:t>
            </a:r>
            <a:endParaRPr lang="de-CH" sz="3600" b="1" i="1" dirty="0">
              <a:solidFill>
                <a:srgbClr val="FF0000"/>
              </a:solidFill>
            </a:endParaRPr>
          </a:p>
        </p:txBody>
      </p:sp>
      <p:pic>
        <p:nvPicPr>
          <p:cNvPr id="3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CCF97670-C3BC-4B02-B976-B5B13EAA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94" y="3130923"/>
            <a:ext cx="4049612" cy="37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1823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A06 - Exercise 02 | Tree Layout Visualization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/>
              <a:t>Smalltalk </a:t>
            </a:r>
            <a:r>
              <a:rPr lang="de-CH" sz="3600" b="1" i="1" dirty="0" err="1">
                <a:solidFill>
                  <a:srgbClr val="FF0000"/>
                </a:solidFill>
              </a:rPr>
              <a:t>coding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en-US" dirty="0"/>
              <a:t>Build a </a:t>
            </a:r>
            <a:r>
              <a:rPr lang="en-US" i="1" dirty="0"/>
              <a:t>tree layout visualization </a:t>
            </a:r>
            <a:r>
              <a:rPr lang="en-US" dirty="0"/>
              <a:t>to gather an overview of classes with subclasses that contain the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in their names.</a:t>
            </a:r>
            <a:endParaRPr lang="de-CH" sz="3600" b="1" i="1" dirty="0">
              <a:solidFill>
                <a:srgbClr val="FF0000"/>
              </a:solidFill>
            </a:endParaRPr>
          </a:p>
        </p:txBody>
      </p:sp>
      <p:pic>
        <p:nvPicPr>
          <p:cNvPr id="3" name="Picture 2" descr="Schematic&#10;&#10;Description automatically generated">
            <a:extLst>
              <a:ext uri="{FF2B5EF4-FFF2-40B4-BE49-F238E27FC236}">
                <a16:creationId xmlns:a16="http://schemas.microsoft.com/office/drawing/2014/main" id="{FEFD172A-573B-4A1C-9B67-3AFCC1A8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05" y="3313063"/>
            <a:ext cx="8987589" cy="35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98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A06 - Exercise 03 | Node-link Visualization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/>
              <a:t>Smalltalk </a:t>
            </a:r>
            <a:r>
              <a:rPr lang="de-CH" sz="3600" b="1" i="1" dirty="0" err="1">
                <a:solidFill>
                  <a:srgbClr val="FF0000"/>
                </a:solidFill>
              </a:rPr>
              <a:t>coding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en-US" dirty="0"/>
              <a:t>Create a visualization to analyze the class dependencies between the </a:t>
            </a:r>
            <a:r>
              <a:rPr lang="en-US" sz="2400" dirty="0">
                <a:latin typeface="Consolas" panose="020B0609020204030204" pitchFamily="49" charset="0"/>
              </a:rPr>
              <a:t>Collection</a:t>
            </a:r>
            <a:r>
              <a:rPr lang="en-US" dirty="0"/>
              <a:t> class hierarchy and the </a:t>
            </a:r>
            <a:r>
              <a:rPr lang="en-US" sz="2400" dirty="0" err="1">
                <a:latin typeface="Consolas" panose="020B0609020204030204" pitchFamily="49" charset="0"/>
              </a:rPr>
              <a:t>RSLayout</a:t>
            </a:r>
            <a:r>
              <a:rPr lang="en-US" dirty="0"/>
              <a:t> class hierarchy.</a:t>
            </a:r>
            <a:endParaRPr lang="de-CH" sz="3600" b="1" i="1" dirty="0">
              <a:solidFill>
                <a:srgbClr val="FF0000"/>
              </a:solidFill>
            </a:endParaRPr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B92DD554-33A4-490D-B81D-CE6412A51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77" y="3200400"/>
            <a:ext cx="351484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2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A06 - Exercise 04 | Discussion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 err="1"/>
              <a:t>Visualization</a:t>
            </a:r>
            <a:r>
              <a:rPr lang="de-CH" sz="3600" b="1" dirty="0"/>
              <a:t> </a:t>
            </a:r>
            <a:r>
              <a:rPr lang="de-CH" sz="3600" b="1" i="1" dirty="0" err="1">
                <a:solidFill>
                  <a:srgbClr val="FF0000"/>
                </a:solidFill>
              </a:rPr>
              <a:t>reasoning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en-US" dirty="0"/>
              <a:t>Comment on the </a:t>
            </a:r>
            <a:r>
              <a:rPr lang="en-US" dirty="0" err="1"/>
              <a:t>strenghts</a:t>
            </a:r>
            <a:r>
              <a:rPr lang="en-US" dirty="0"/>
              <a:t> and limitations of each visualization you just created.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400" b="1" dirty="0"/>
              <a:t>Sunburst visualization</a:t>
            </a:r>
            <a:br>
              <a:rPr lang="en-US" sz="2400" b="1" dirty="0"/>
            </a:br>
            <a:r>
              <a:rPr lang="en-US" sz="2400" dirty="0"/>
              <a:t>Strengths:	...</a:t>
            </a:r>
            <a:br>
              <a:rPr lang="en-US" sz="2400" dirty="0"/>
            </a:br>
            <a:r>
              <a:rPr lang="en-US" sz="2400" dirty="0"/>
              <a:t>Limitations:	...</a:t>
            </a:r>
            <a:endParaRPr lang="en-US" sz="500" dirty="0"/>
          </a:p>
          <a:p>
            <a:pPr marL="0" indent="0">
              <a:buNone/>
            </a:pPr>
            <a:r>
              <a:rPr lang="de-CH" sz="2400" b="1" dirty="0"/>
              <a:t>T</a:t>
            </a:r>
            <a:r>
              <a:rPr lang="en-US" sz="2400" b="1" dirty="0" err="1"/>
              <a:t>ree</a:t>
            </a:r>
            <a:r>
              <a:rPr lang="en-US" sz="2400" b="1" dirty="0"/>
              <a:t> layout visualization</a:t>
            </a:r>
            <a:br>
              <a:rPr lang="en-US" sz="2400" b="1" dirty="0"/>
            </a:br>
            <a:r>
              <a:rPr lang="en-US" sz="2400" dirty="0"/>
              <a:t>Strengths:	...</a:t>
            </a:r>
            <a:br>
              <a:rPr lang="en-US" sz="2400" dirty="0"/>
            </a:br>
            <a:r>
              <a:rPr lang="en-US" sz="2400" dirty="0"/>
              <a:t>Limitations:	...</a:t>
            </a:r>
          </a:p>
          <a:p>
            <a:pPr marL="0" indent="0">
              <a:buNone/>
            </a:pPr>
            <a:r>
              <a:rPr lang="de-CH" sz="2400" b="1" dirty="0"/>
              <a:t>N</a:t>
            </a:r>
            <a:r>
              <a:rPr lang="en-US" sz="2400" b="1" dirty="0"/>
              <a:t>ode-link visualization:</a:t>
            </a:r>
            <a:br>
              <a:rPr lang="en-US" sz="2400" b="1" dirty="0"/>
            </a:br>
            <a:r>
              <a:rPr lang="en-US" sz="2400" dirty="0"/>
              <a:t>Strengths:	...</a:t>
            </a:r>
            <a:br>
              <a:rPr lang="en-US" sz="2400" dirty="0"/>
            </a:br>
            <a:r>
              <a:rPr lang="en-US" sz="2400" dirty="0"/>
              <a:t>Limitations:	...</a:t>
            </a:r>
            <a:endParaRPr lang="de-CH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605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05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0452508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A05 - Exercise 01 | General questions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Is code reading a problem? Argue the answer.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Yes, it is! Developers spend usually more than 50% of their time on code reading.</a:t>
            </a:r>
          </a:p>
          <a:p>
            <a:endParaRPr lang="de-CH" dirty="0"/>
          </a:p>
          <a:p>
            <a:r>
              <a:rPr lang="en-US" dirty="0"/>
              <a:t>Give an example where a custom tool improved the productivity in addressing a problem or issue.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de-CH" i="1" dirty="0" err="1">
                <a:solidFill>
                  <a:srgbClr val="FF0000"/>
                </a:solidFill>
              </a:rPr>
              <a:t>tatus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indicators</a:t>
            </a:r>
            <a:r>
              <a:rPr lang="de-CH" i="1" dirty="0">
                <a:solidFill>
                  <a:srgbClr val="FF0000"/>
                </a:solidFill>
              </a:rPr>
              <a:t> 			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CH" i="1" dirty="0" err="1">
                <a:solidFill>
                  <a:srgbClr val="FF0000"/>
                </a:solidFill>
                <a:sym typeface="Wingdings" panose="05000000000000000000" pitchFamily="2" charset="2"/>
              </a:rPr>
              <a:t>awareness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 of </a:t>
            </a:r>
            <a:r>
              <a:rPr lang="de-CH" i="1" dirty="0" err="1">
                <a:solidFill>
                  <a:srgbClr val="FF0000"/>
                </a:solidFill>
                <a:sym typeface="Wingdings" panose="05000000000000000000" pitchFamily="2" charset="2"/>
              </a:rPr>
              <a:t>project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CH" i="1" dirty="0" err="1">
                <a:solidFill>
                  <a:srgbClr val="FF0000"/>
                </a:solidFill>
                <a:sym typeface="Wingdings" panose="05000000000000000000" pitchFamily="2" charset="2"/>
              </a:rPr>
              <a:t>state</a:t>
            </a:r>
            <a:b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de-CH" i="1" dirty="0" err="1">
                <a:solidFill>
                  <a:srgbClr val="FF0000"/>
                </a:solidFill>
                <a:sym typeface="Wingdings" panose="05000000000000000000" pitchFamily="2" charset="2"/>
              </a:rPr>
              <a:t>customized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CH" i="1" dirty="0">
                <a:solidFill>
                  <a:srgbClr val="FF0000"/>
                </a:solidFill>
              </a:rPr>
              <a:t>IDE </a:t>
            </a:r>
            <a:r>
              <a:rPr lang="de-CH" i="1" dirty="0" err="1">
                <a:solidFill>
                  <a:srgbClr val="FF0000"/>
                </a:solidFill>
              </a:rPr>
              <a:t>plug-ins</a:t>
            </a:r>
            <a:r>
              <a:rPr lang="de-CH" i="1" dirty="0">
                <a:solidFill>
                  <a:srgbClr val="FF0000"/>
                </a:solidFill>
              </a:rPr>
              <a:t>		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 report a </a:t>
            </a:r>
            <a:r>
              <a:rPr lang="de-CH" i="1" dirty="0" err="1">
                <a:solidFill>
                  <a:srgbClr val="FF0000"/>
                </a:solidFill>
                <a:sym typeface="Wingdings" panose="05000000000000000000" pitchFamily="2" charset="2"/>
              </a:rPr>
              <a:t>variety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 of </a:t>
            </a:r>
            <a:r>
              <a:rPr lang="de-CH" i="1" dirty="0" err="1">
                <a:solidFill>
                  <a:srgbClr val="FF0000"/>
                </a:solidFill>
                <a:sym typeface="Wingdings" panose="05000000000000000000" pitchFamily="2" charset="2"/>
              </a:rPr>
              <a:t>issues</a:t>
            </a:r>
            <a:b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de-CH" i="1" dirty="0">
                <a:solidFill>
                  <a:srgbClr val="FF0000"/>
                </a:solidFill>
              </a:rPr>
              <a:t>DIY </a:t>
            </a:r>
            <a:r>
              <a:rPr lang="de-CH" i="1" dirty="0" err="1">
                <a:solidFill>
                  <a:srgbClr val="FF0000"/>
                </a:solidFill>
              </a:rPr>
              <a:t>tools</a:t>
            </a:r>
            <a:r>
              <a:rPr lang="de-CH" i="1" dirty="0">
                <a:solidFill>
                  <a:srgbClr val="FF0000"/>
                </a:solidFill>
              </a:rPr>
              <a:t>				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CH" i="1" dirty="0" err="1">
                <a:solidFill>
                  <a:srgbClr val="FF0000"/>
                </a:solidFill>
                <a:sym typeface="Wingdings" panose="05000000000000000000" pitchFamily="2" charset="2"/>
              </a:rPr>
              <a:t>help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 in </a:t>
            </a:r>
            <a:r>
              <a:rPr lang="de-CH" i="1" dirty="0" err="1">
                <a:solidFill>
                  <a:srgbClr val="FF0000"/>
                </a:solidFill>
                <a:sym typeface="Wingdings" panose="05000000000000000000" pitchFamily="2" charset="2"/>
              </a:rPr>
              <a:t>fixing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CH" i="1" dirty="0" err="1">
                <a:solidFill>
                  <a:srgbClr val="FF0000"/>
                </a:solidFill>
                <a:sym typeface="Wingdings" panose="05000000000000000000" pitchFamily="2" charset="2"/>
              </a:rPr>
              <a:t>things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...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509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A05 - Exercise 02 | Inspector extensions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316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 err="1"/>
              <a:t>i</a:t>
            </a:r>
            <a:r>
              <a:rPr lang="en-US" b="1" i="1" dirty="0"/>
              <a:t>) How many classes in </a:t>
            </a:r>
            <a:r>
              <a:rPr lang="en-US" b="1" i="1" dirty="0" err="1"/>
              <a:t>Pharo</a:t>
            </a:r>
            <a:r>
              <a:rPr lang="en-US" b="1" i="1" dirty="0"/>
              <a:t> contain the &lt;</a:t>
            </a:r>
            <a:r>
              <a:rPr lang="en-US" b="1" i="1" dirty="0" err="1"/>
              <a:t>gtView</a:t>
            </a:r>
            <a:r>
              <a:rPr lang="en-US" b="1" i="1" dirty="0"/>
              <a:t>&gt; pragma?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547 classes have built-in support for GT inspector.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Code: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results := Set new.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#gtView 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gtPragmas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do: [ :method |</a:t>
            </a:r>
            <a:b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	results add: (method 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classBinding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value name)].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results sorted: [ :a :b | a &lt; b ].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2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A05 - Exercise 02 | Inspector extensions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ii) Improve </a:t>
            </a:r>
            <a:r>
              <a:rPr lang="en-US" b="1" i="1" dirty="0" err="1"/>
              <a:t>DateAndTime</a:t>
            </a:r>
            <a:r>
              <a:rPr lang="en-US" b="1" i="1" dirty="0"/>
              <a:t> so that GT inspector can visualize them with the following “Human Readable” format:</a:t>
            </a:r>
            <a:br>
              <a:rPr lang="en-US" b="1" i="1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YYYY-MM-DD HH:MM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DateAndTime</a:t>
            </a: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gtHumanReadableFor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aView</a:t>
            </a:r>
            <a:endParaRPr lang="de-CH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gtView</a:t>
            </a: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^</a:t>
            </a: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aView</a:t>
            </a: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textEditor</a:t>
            </a:r>
            <a:b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title:	‘Human </a:t>
            </a: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Readable</a:t>
            </a: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’;</a:t>
            </a:r>
            <a:b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	[</a:t>
            </a: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asStringYMDHM</a:t>
            </a:r>
            <a:r>
              <a:rPr lang="de-CH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79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A05 - Exercise 03 | Live documents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342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 err="1"/>
              <a:t>i</a:t>
            </a:r>
            <a:r>
              <a:rPr lang="en-US" b="1" i="1" dirty="0"/>
              <a:t>) What are supported annotation names in live documents?</a:t>
            </a:r>
          </a:p>
          <a:p>
            <a:pPr marL="0" indent="0">
              <a:buNone/>
            </a:pPr>
            <a:r>
              <a:rPr lang="en-US" b="1" i="1" dirty="0"/>
              <a:t>Example:</a:t>
            </a:r>
            <a:br>
              <a:rPr lang="en-US" b="1" i="1" dirty="0"/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class:Object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}$ </a:t>
            </a:r>
            <a:r>
              <a:rPr lang="en-US" b="1" i="1" dirty="0"/>
              <a:t>contains the annotation name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i="1" dirty="0"/>
              <a:t>which tells the live document to use the appropriate visualization for classes.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11 annotation names can be found in </a:t>
            </a:r>
            <a:r>
              <a:rPr lang="de-CH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GtDocumentConstants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changes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examples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explanation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icebergFile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inputFile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parametrizedExample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slides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xdocList</a:t>
            </a:r>
            <a:br>
              <a:rPr lang="en-US" dirty="0"/>
            </a:br>
            <a:endParaRPr lang="en-US" sz="32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210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A05 - Exercise 03 | Live documents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2277"/>
            <a:ext cx="1110342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ii) Create a live document that always shows the current number of classes available in </a:t>
            </a:r>
            <a:r>
              <a:rPr lang="en-US" b="1" i="1" dirty="0" err="1"/>
              <a:t>Pharo</a:t>
            </a:r>
            <a:r>
              <a:rPr lang="en-US" b="1" i="1" dirty="0"/>
              <a:t>.</a:t>
            </a:r>
          </a:p>
          <a:p>
            <a:pPr marL="0" indent="0">
              <a:buNone/>
            </a:pPr>
            <a:r>
              <a:rPr lang="en-US" b="1" i="1" dirty="0"/>
              <a:t>Expected result: </a:t>
            </a:r>
            <a:r>
              <a:rPr lang="en-US" b="1" i="1" dirty="0">
                <a:cs typeface="Courier New" panose="02070309020205020404" pitchFamily="49" charset="0"/>
              </a:rPr>
              <a:t>I consist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18605 </a:t>
            </a:r>
            <a:r>
              <a:rPr lang="en-US" b="1" i="1" dirty="0">
                <a:cs typeface="Courier New" panose="02070309020205020404" pitchFamily="49" charset="0"/>
              </a:rPr>
              <a:t>classes.</a:t>
            </a:r>
            <a:br>
              <a:rPr lang="en-US" b="1" i="1" dirty="0"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Live document code: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 consist of ${example:</a:t>
            </a:r>
            <a:b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BaselineOfGToolkit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&gt;&gt;#allClasses|</a:t>
            </a:r>
            <a:b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				label=#size}$classes.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Corresponding logic code: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BaselineOfGToolkit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&gt;&gt;#allClasses</a:t>
            </a:r>
            <a:b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gtExample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^ 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SystemNavigation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default 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allClasses</a:t>
            </a:r>
            <a:endParaRPr lang="en-US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225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06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17936518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6151"/>
            <a:ext cx="10515600" cy="1155785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r>
              <a:rPr lang="en-US" sz="3600" b="1" dirty="0"/>
              <a:t>Download and set up </a:t>
            </a:r>
            <a:br>
              <a:rPr lang="en-US" sz="3600" b="1" dirty="0"/>
            </a:br>
            <a:r>
              <a:rPr lang="en-US" sz="3600" b="1" dirty="0" err="1"/>
              <a:t>Pharo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9.0 </a:t>
            </a:r>
            <a:r>
              <a:rPr lang="en-US" sz="3600" b="1" dirty="0"/>
              <a:t>with the </a:t>
            </a:r>
            <a:r>
              <a:rPr lang="en-US" sz="3600" b="1" dirty="0">
                <a:solidFill>
                  <a:srgbClr val="FF0000"/>
                </a:solidFill>
              </a:rPr>
              <a:t>full version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FF0000"/>
                </a:solidFill>
              </a:rPr>
              <a:t>Roassal3</a:t>
            </a:r>
            <a:r>
              <a:rPr lang="en-US" sz="3600" b="1" dirty="0"/>
              <a:t>.</a:t>
            </a:r>
            <a:br>
              <a:rPr lang="en-US" sz="3600" b="1" dirty="0"/>
            </a:br>
            <a:br>
              <a:rPr lang="en-US" sz="3600" b="1" dirty="0"/>
            </a:b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CD007-CBA7-4E03-AE0B-53481B1F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3715"/>
            <a:ext cx="5980952" cy="1968254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F7833-7FB4-425E-8BB8-C50D16136E62}"/>
              </a:ext>
            </a:extLst>
          </p:cNvPr>
          <p:cNvSpPr txBox="1">
            <a:spLocks/>
          </p:cNvSpPr>
          <p:nvPr/>
        </p:nvSpPr>
        <p:spPr>
          <a:xfrm>
            <a:off x="6819152" y="1171072"/>
            <a:ext cx="4867522" cy="1155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tabLst>
                <a:tab pos="685800" algn="l"/>
              </a:tabLst>
            </a:pPr>
            <a:r>
              <a:rPr lang="en-US" sz="13800" b="1" dirty="0"/>
              <a:t>+ RT3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924409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3552</TotalTime>
  <Words>577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</vt:lpstr>
      <vt:lpstr>SMA:  Software Modeling and Analysis</vt:lpstr>
      <vt:lpstr>Assignment 05 </vt:lpstr>
      <vt:lpstr>A05 - Exercise 01 | General questions</vt:lpstr>
      <vt:lpstr>A05 - Exercise 02 | Inspector extensions</vt:lpstr>
      <vt:lpstr>A05 - Exercise 02 | Inspector extensions</vt:lpstr>
      <vt:lpstr>A05 - Exercise 03 | Live documents</vt:lpstr>
      <vt:lpstr>A05 - Exercise 03 | Live documents</vt:lpstr>
      <vt:lpstr>Assignment 06 </vt:lpstr>
      <vt:lpstr>PowerPoint Presentation</vt:lpstr>
      <vt:lpstr>A06 - Exercise 01 | Sunburst Visualization</vt:lpstr>
      <vt:lpstr>A06 - Exercise 02 | Tree Layout Visualization</vt:lpstr>
      <vt:lpstr>A06 - Exercise 03 | Node-link Visualization</vt:lpstr>
      <vt:lpstr>A06 - Exercise 04 |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 State Models &amp; Design Patterns</dc:title>
  <dc:creator>Pascal Gadient</dc:creator>
  <cp:lastModifiedBy>Pascal Gadient</cp:lastModifiedBy>
  <cp:revision>186</cp:revision>
  <cp:lastPrinted>2018-10-03T08:54:50Z</cp:lastPrinted>
  <dcterms:created xsi:type="dcterms:W3CDTF">2017-10-10T19:19:02Z</dcterms:created>
  <dcterms:modified xsi:type="dcterms:W3CDTF">2020-10-21T10:07:40Z</dcterms:modified>
</cp:coreProperties>
</file>