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5" r:id="rId3"/>
    <p:sldId id="386" r:id="rId4"/>
    <p:sldId id="387" r:id="rId5"/>
    <p:sldId id="388" r:id="rId6"/>
    <p:sldId id="389" r:id="rId7"/>
    <p:sldId id="281" r:id="rId8"/>
    <p:sldId id="332" r:id="rId9"/>
    <p:sldId id="390" r:id="rId10"/>
    <p:sldId id="353" r:id="rId11"/>
    <p:sldId id="33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F"/>
    <a:srgbClr val="A4A2B0"/>
    <a:srgbClr val="5C5B6B"/>
    <a:srgbClr val="B71E42"/>
    <a:srgbClr val="954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84CAB-3EF5-443A-A483-AB77D9739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7DF89C-33BE-4E09-A7C4-E83FF72B9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18591-FFE9-42D1-BC3A-AD6456AC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48F4CF-DB0A-47B4-86FB-45BAED9A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98F6CE-C18F-4CF0-AA89-D0AFEE1B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2171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DC753-2CA7-4AC7-B383-8291A523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B3D72B-1FCA-417C-9789-143FC2A70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4A26B-77CF-42D6-A3C7-FEC2DA8E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65B6DD-8C27-4EF0-BF7E-71D6AC86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2EFA8-E709-49B5-A9C6-7B27027E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0330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6EBC21-8090-4BA9-9B07-41D881A9A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8CFA0A-6799-4FAF-AAF3-2E6BE528A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81F828-D3C1-4EDA-9422-FA2ADC29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B13F6C-F617-4A65-AC01-C60AF4AF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5A5081-FAA2-4165-87EF-8C204A46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80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02D66-B312-4CD5-82BD-3D917FEB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AB309-930A-450D-A765-EF54247D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A80A31-A314-43E5-954C-3609A6D8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EDCC8-FE39-48D0-AB50-BC9B19DE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35D2F-B63A-40A5-9F95-86548079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2315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105D5-07C2-4937-AC64-696C48F3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D0C62D-C3A5-4546-B67C-E0CD9D916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59EB9-12AF-4380-B36B-AAF7E8FF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D36733-E500-4678-9E27-ED224FD0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29365D-3013-4409-975F-57F6CB29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7015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03D01-7E5E-4DBA-8620-92A07FE1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B37C9A-DD99-4F53-B8D0-30AA98F0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145E6C-8BAC-4673-9319-F360CFCEC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B6DF5C-066F-4AF3-B27F-540FD08A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1B8149-E15D-4DBE-96BC-123EE6F88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49C57E-49D8-4B9F-95F3-819AC207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1404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0F230-542A-49A5-A4E4-321D9D7E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F18695-4C6B-440A-89C7-10724031C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A7AA64-1050-4E93-9AA3-0E59A2267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583023-9D22-4861-B988-FC0016698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591AA5-5578-476A-A2E9-F12352BE5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E990E5-DFC9-4A6A-9E13-DD9F1735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7AA9C4-B39A-40D8-B559-2A342ED6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D99539-F78F-4EDF-BE27-C37D1681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5012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74DA2-12CE-4BC5-827B-A060D30A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713724-0576-4ECA-AA5C-DC48181A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AAA9E0-4768-49C0-80E3-0AB5060E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15C68B-9080-4C6E-B8FB-D9145678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903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4187A3-FB42-435B-9EB1-11966F24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EE4C27-806E-44EF-83C2-97F82A3D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66C02-75E8-408B-8826-60C07849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7371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F1F27-A40D-4F66-9404-EB4E7BD5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8EA3E-CE0C-47EF-8F52-86D45BA9D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7F1AA5-25BB-4483-8588-785FEE261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BBBDCF-BB1E-490C-93F6-681EA4D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77F8E8-C3E6-44B0-A152-F4DAEA25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A9A9D2-3C40-4A9A-BDAF-797576CD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789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E644B-791F-45DB-BD4F-B5D212BD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95207D-CAF9-44EC-93B3-A6E31D18F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1EDF17-69EF-4FCF-A35D-A28FD52CD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F34441-13B9-4C77-A656-AA9B4C8F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7DD915-FC68-4B7D-A889-3CD4152D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90F1C8-AE97-48D7-8D6E-71935A7D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719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E7AD32-C05D-4752-8973-5BE99FB2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528B33-C1AF-40D9-8395-CEDA70C82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0EAEA-0D5F-441C-B20F-211D0EE1C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4CBD-4BC2-4F0F-9F77-A0DB24F0BCA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A96E0-B3EA-471E-9073-E7C7BA3D5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4E9F9-E451-4535-9583-049E4FA1C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8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/>
          <a:lstStyle/>
          <a:p>
            <a:r>
              <a:rPr lang="en-US" dirty="0"/>
              <a:t>SMA: </a:t>
            </a:r>
            <a:br>
              <a:rPr lang="en-US" dirty="0"/>
            </a:br>
            <a:r>
              <a:rPr lang="en-US" dirty="0"/>
              <a:t>Software Modeling and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3B1C2-3D7B-4883-9E24-1ABDB1D5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4000" i="1" dirty="0"/>
              <a:t>Practical Session</a:t>
            </a:r>
          </a:p>
          <a:p>
            <a:r>
              <a:rPr lang="en-US" sz="4000" b="1" i="1" dirty="0"/>
              <a:t>Week 07</a:t>
            </a:r>
          </a:p>
        </p:txBody>
      </p:sp>
    </p:spTree>
    <p:extLst>
      <p:ext uri="{BB962C8B-B14F-4D97-AF65-F5344CB8AC3E}">
        <p14:creationId xmlns:p14="http://schemas.microsoft.com/office/powerpoint/2010/main" val="367044340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8161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A07 - Exercise 03 | Advanced code metrics in practice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42596"/>
            <a:ext cx="1116931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rgbClr val="FF0000"/>
                </a:solidFill>
              </a:rPr>
              <a:t>Writing</a:t>
            </a:r>
            <a:r>
              <a:rPr lang="en-US" sz="3200" b="1" dirty="0"/>
              <a:t> code and </a:t>
            </a:r>
            <a:r>
              <a:rPr lang="en-US" sz="3200" b="1" i="1" dirty="0">
                <a:solidFill>
                  <a:srgbClr val="FF0000"/>
                </a:solidFill>
              </a:rPr>
              <a:t>interpretation</a:t>
            </a:r>
            <a:r>
              <a:rPr lang="en-US" sz="3200" b="1" dirty="0"/>
              <a:t> of the results.</a:t>
            </a:r>
          </a:p>
          <a:p>
            <a:pPr marL="0" indent="0">
              <a:buNone/>
              <a:tabLst>
                <a:tab pos="449263" algn="l"/>
                <a:tab pos="1258888" algn="l"/>
              </a:tabLst>
            </a:pPr>
            <a:r>
              <a:rPr lang="en-US" sz="3200" dirty="0"/>
              <a:t>a)	Find all  methods  in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modelArgo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/>
              <a:t>that  have:</a:t>
            </a:r>
          </a:p>
          <a:p>
            <a:pPr marL="0" indent="0">
              <a:buNone/>
              <a:tabLst>
                <a:tab pos="449263" algn="l"/>
                <a:tab pos="1258888" algn="l"/>
              </a:tabLst>
            </a:pPr>
            <a:r>
              <a:rPr lang="en-US" sz="3200" dirty="0"/>
              <a:t>		1) &gt;  150  lines  of  code,  and  </a:t>
            </a:r>
          </a:p>
          <a:p>
            <a:pPr marL="0" indent="0">
              <a:buNone/>
              <a:tabLst>
                <a:tab pos="449263" algn="l"/>
                <a:tab pos="1258888" algn="l"/>
              </a:tabLst>
            </a:pPr>
            <a:r>
              <a:rPr lang="en-US" sz="3200" dirty="0"/>
              <a:t>		2) an </a:t>
            </a:r>
            <a:r>
              <a:rPr lang="en-US" sz="3200" dirty="0" err="1"/>
              <a:t>acyclomatic</a:t>
            </a:r>
            <a:r>
              <a:rPr lang="en-US" sz="3200" dirty="0"/>
              <a:t> complexity of &lt; 4</a:t>
            </a:r>
          </a:p>
          <a:p>
            <a:pPr marL="0" indent="0">
              <a:buNone/>
              <a:tabLst>
                <a:tab pos="449263" algn="l"/>
                <a:tab pos="1258888" algn="l"/>
              </a:tabLst>
            </a:pPr>
            <a:endParaRPr lang="en-US" sz="3200" dirty="0"/>
          </a:p>
          <a:p>
            <a:pPr marL="0" indent="0">
              <a:buNone/>
              <a:tabLst>
                <a:tab pos="449263" algn="l"/>
                <a:tab pos="1258888" algn="l"/>
              </a:tabLst>
            </a:pPr>
            <a:r>
              <a:rPr lang="en-US" sz="3200" dirty="0"/>
              <a:t>b)	Apply your implementation to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modelSolr</a:t>
            </a:r>
            <a:r>
              <a:rPr lang="en-US" sz="3200" dirty="0"/>
              <a:t>.</a:t>
            </a:r>
            <a:br>
              <a:rPr lang="en-US" sz="3200" dirty="0"/>
            </a:br>
            <a:r>
              <a:rPr lang="en-US" sz="3200" dirty="0"/>
              <a:t>	Which differences can you see in the result?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c)	Is it appropriate to use the same thresholds for any models?</a:t>
            </a:r>
            <a:br>
              <a:rPr lang="en-US" sz="3200" dirty="0"/>
            </a:br>
            <a:r>
              <a:rPr lang="en-US" sz="3200" dirty="0"/>
              <a:t>	Justify!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231533367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A07 - Exercise 04 | Expert code metrics in practice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59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rgbClr val="FF0000"/>
                </a:solidFill>
              </a:rPr>
              <a:t>Writing</a:t>
            </a:r>
            <a:r>
              <a:rPr lang="en-US" sz="3200" b="1" dirty="0"/>
              <a:t> code.</a:t>
            </a:r>
          </a:p>
          <a:p>
            <a:pPr marL="0" indent="0">
              <a:buNone/>
            </a:pPr>
            <a:r>
              <a:rPr lang="de-CH" sz="3200" dirty="0"/>
              <a:t>Add a </a:t>
            </a:r>
            <a:r>
              <a:rPr lang="de-CH" sz="3200" dirty="0" err="1"/>
              <a:t>method</a:t>
            </a:r>
            <a:r>
              <a:rPr lang="de-CH" sz="3200" dirty="0"/>
              <a:t> to </a:t>
            </a:r>
            <a:r>
              <a:rPr lang="de-CH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FAMIXType</a:t>
            </a:r>
            <a:r>
              <a:rPr lang="de-CH" sz="3200" dirty="0"/>
              <a:t> to </a:t>
            </a:r>
            <a:r>
              <a:rPr lang="de-CH" sz="3200" dirty="0" err="1"/>
              <a:t>obtain</a:t>
            </a:r>
            <a:r>
              <a:rPr lang="de-CH" sz="3200" dirty="0"/>
              <a:t> </a:t>
            </a:r>
            <a:r>
              <a:rPr lang="de-CH" sz="3200" dirty="0" err="1"/>
              <a:t>the</a:t>
            </a:r>
            <a:r>
              <a:rPr lang="de-CH" sz="3200" dirty="0"/>
              <a:t> ATFD </a:t>
            </a:r>
            <a:r>
              <a:rPr lang="de-CH" sz="3200" dirty="0" err="1"/>
              <a:t>metric</a:t>
            </a:r>
            <a:r>
              <a:rPr lang="de-CH" sz="3200" dirty="0"/>
              <a:t> </a:t>
            </a:r>
            <a:r>
              <a:rPr lang="de-CH" sz="3200" dirty="0" err="1"/>
              <a:t>for</a:t>
            </a:r>
            <a:r>
              <a:rPr lang="de-CH" sz="3200" dirty="0"/>
              <a:t> </a:t>
            </a:r>
            <a:r>
              <a:rPr lang="de-CH" sz="3200" dirty="0" err="1"/>
              <a:t>its</a:t>
            </a:r>
            <a:r>
              <a:rPr lang="de-CH" sz="3200" dirty="0"/>
              <a:t> </a:t>
            </a:r>
            <a:r>
              <a:rPr lang="de-CH" sz="3200" dirty="0" err="1"/>
              <a:t>instances</a:t>
            </a:r>
            <a:r>
              <a:rPr lang="de-CH" sz="3200" dirty="0"/>
              <a:t>.</a:t>
            </a:r>
          </a:p>
          <a:p>
            <a:pPr marL="0" indent="0">
              <a:buNone/>
            </a:pPr>
            <a:br>
              <a:rPr lang="de-CH" sz="3200" b="1" i="1" dirty="0"/>
            </a:br>
            <a:r>
              <a:rPr lang="de-CH" sz="3200" b="1" i="1" dirty="0" err="1"/>
              <a:t>Important</a:t>
            </a:r>
            <a:r>
              <a:rPr lang="de-CH" sz="3200" b="1" i="1" dirty="0"/>
              <a:t>:</a:t>
            </a:r>
          </a:p>
          <a:p>
            <a:pPr marL="0" indent="0">
              <a:buNone/>
            </a:pPr>
            <a:r>
              <a:rPr lang="en-US" sz="3600" i="1" dirty="0"/>
              <a:t>1) ATFD counts the attributes from other classes used by a class.</a:t>
            </a:r>
            <a:br>
              <a:rPr lang="en-US" sz="3600" i="1" dirty="0"/>
            </a:br>
            <a:br>
              <a:rPr lang="en-US" sz="3600" i="1" dirty="0"/>
            </a:br>
            <a:r>
              <a:rPr lang="en-US" sz="3600" i="1" dirty="0"/>
              <a:t>2) We only care for methods that begin with “</a:t>
            </a:r>
            <a:r>
              <a:rPr lang="en-US" sz="3600" i="1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3600" i="1" dirty="0"/>
              <a:t>” or “</a:t>
            </a:r>
            <a:r>
              <a:rPr lang="en-US" sz="3600" i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3600" i="1" dirty="0"/>
              <a:t>”.</a:t>
            </a:r>
            <a:endParaRPr lang="de-CH" sz="3600" i="1" dirty="0"/>
          </a:p>
        </p:txBody>
      </p:sp>
    </p:spTree>
    <p:extLst>
      <p:ext uri="{BB962C8B-B14F-4D97-AF65-F5344CB8AC3E}">
        <p14:creationId xmlns:p14="http://schemas.microsoft.com/office/powerpoint/2010/main" val="7728022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/>
          <a:lstStyle/>
          <a:p>
            <a:r>
              <a:rPr lang="en-US" dirty="0"/>
              <a:t>Assignment 06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3B1C2-3D7B-4883-9E24-1ABDB1D5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endParaRPr lang="en-US" dirty="0"/>
          </a:p>
          <a:p>
            <a:r>
              <a:rPr lang="en-US" sz="4000" b="1" i="1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7936518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A06 - Exercise 01 | Sunburst Visualization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3600" b="1" dirty="0"/>
              <a:t>Smalltalk </a:t>
            </a:r>
            <a:r>
              <a:rPr lang="de-CH" sz="3600" b="1" i="1" dirty="0" err="1">
                <a:solidFill>
                  <a:srgbClr val="FF0000"/>
                </a:solidFill>
              </a:rPr>
              <a:t>coding</a:t>
            </a:r>
            <a:r>
              <a:rPr lang="de-CH" sz="3600" b="1" i="1" dirty="0"/>
              <a:t>.</a:t>
            </a:r>
            <a:br>
              <a:rPr lang="de-CH" sz="3600" b="1" i="1" dirty="0">
                <a:solidFill>
                  <a:srgbClr val="FF0000"/>
                </a:solidFill>
              </a:rPr>
            </a:br>
            <a:r>
              <a:rPr lang="en-US" dirty="0"/>
              <a:t>Build a </a:t>
            </a:r>
            <a:r>
              <a:rPr lang="en-US" i="1" dirty="0"/>
              <a:t>sunburst visualization</a:t>
            </a:r>
            <a:r>
              <a:rPr lang="en-US" dirty="0"/>
              <a:t> to analyze test coverage of the </a:t>
            </a:r>
            <a:r>
              <a:rPr lang="en-US" sz="2400" dirty="0">
                <a:latin typeface="Consolas" panose="020B0609020204030204" pitchFamily="49" charset="0"/>
              </a:rPr>
              <a:t>Collection</a:t>
            </a:r>
            <a:r>
              <a:rPr lang="en-US" dirty="0"/>
              <a:t> class hierarchy.</a:t>
            </a:r>
            <a:endParaRPr lang="de-CH" sz="3600" b="1" i="1" dirty="0">
              <a:solidFill>
                <a:srgbClr val="FF0000"/>
              </a:solidFill>
            </a:endParaRPr>
          </a:p>
        </p:txBody>
      </p:sp>
      <p:pic>
        <p:nvPicPr>
          <p:cNvPr id="3" name="Picture 2" descr="Chart, sunburst chart&#10;&#10;Description automatically generated">
            <a:extLst>
              <a:ext uri="{FF2B5EF4-FFF2-40B4-BE49-F238E27FC236}">
                <a16:creationId xmlns:a16="http://schemas.microsoft.com/office/drawing/2014/main" id="{CCF97670-C3BC-4B02-B976-B5B13EAA3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57" y="3130923"/>
            <a:ext cx="4049612" cy="3727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09F62C-17F2-40E1-9603-C23D56451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269" y="3344879"/>
            <a:ext cx="6890343" cy="3299163"/>
          </a:xfrm>
          <a:prstGeom prst="rect">
            <a:avLst/>
          </a:prstGeom>
          <a:ln w="4762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9790511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A06 - Exercise 02 | Tree Layout Visualization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3600" b="1" dirty="0"/>
              <a:t>Smalltalk </a:t>
            </a:r>
            <a:r>
              <a:rPr lang="de-CH" sz="3600" b="1" i="1" dirty="0" err="1">
                <a:solidFill>
                  <a:srgbClr val="FF0000"/>
                </a:solidFill>
              </a:rPr>
              <a:t>coding</a:t>
            </a:r>
            <a:r>
              <a:rPr lang="de-CH" sz="3600" b="1" i="1" dirty="0"/>
              <a:t>.</a:t>
            </a:r>
            <a:br>
              <a:rPr lang="de-CH" sz="3600" b="1" i="1" dirty="0">
                <a:solidFill>
                  <a:srgbClr val="FF0000"/>
                </a:solidFill>
              </a:rPr>
            </a:br>
            <a:r>
              <a:rPr lang="en-US" dirty="0"/>
              <a:t>Build a </a:t>
            </a:r>
            <a:r>
              <a:rPr lang="en-US" i="1" dirty="0"/>
              <a:t>tree layout visualization </a:t>
            </a:r>
            <a:r>
              <a:rPr lang="en-US" dirty="0"/>
              <a:t>to gather an overview of classes with subclasses that contain the string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in their names.</a:t>
            </a:r>
            <a:endParaRPr lang="de-CH" sz="3600" b="1" i="1" dirty="0">
              <a:solidFill>
                <a:srgbClr val="FF0000"/>
              </a:solidFill>
            </a:endParaRPr>
          </a:p>
        </p:txBody>
      </p:sp>
      <p:pic>
        <p:nvPicPr>
          <p:cNvPr id="3" name="Picture 2" descr="Schematic&#10;&#10;Description automatically generated">
            <a:extLst>
              <a:ext uri="{FF2B5EF4-FFF2-40B4-BE49-F238E27FC236}">
                <a16:creationId xmlns:a16="http://schemas.microsoft.com/office/drawing/2014/main" id="{FEFD172A-573B-4A1C-9B67-3AFCC1A85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5" y="4001294"/>
            <a:ext cx="4540017" cy="179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857176-3ECB-42C8-B32E-0CF0453C9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325" y="3544888"/>
            <a:ext cx="5990111" cy="2947987"/>
          </a:xfrm>
          <a:prstGeom prst="rect">
            <a:avLst/>
          </a:prstGeom>
          <a:ln w="4762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067302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A06 - Exercise 03 | Node-link Visualization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3600" b="1" dirty="0"/>
              <a:t>Smalltalk </a:t>
            </a:r>
            <a:r>
              <a:rPr lang="de-CH" sz="3600" b="1" i="1" dirty="0" err="1">
                <a:solidFill>
                  <a:srgbClr val="FF0000"/>
                </a:solidFill>
              </a:rPr>
              <a:t>coding</a:t>
            </a:r>
            <a:r>
              <a:rPr lang="de-CH" sz="3600" b="1" i="1" dirty="0"/>
              <a:t>.</a:t>
            </a:r>
            <a:br>
              <a:rPr lang="de-CH" sz="3600" b="1" i="1" dirty="0">
                <a:solidFill>
                  <a:srgbClr val="FF0000"/>
                </a:solidFill>
              </a:rPr>
            </a:br>
            <a:r>
              <a:rPr lang="en-US" dirty="0"/>
              <a:t>Create a visualization to analyze the class dependencies between the </a:t>
            </a:r>
            <a:r>
              <a:rPr lang="en-US" sz="2400" dirty="0">
                <a:latin typeface="Consolas" panose="020B0609020204030204" pitchFamily="49" charset="0"/>
              </a:rPr>
              <a:t>Collection</a:t>
            </a:r>
            <a:r>
              <a:rPr lang="en-US" dirty="0"/>
              <a:t> class hierarchy and the </a:t>
            </a:r>
            <a:r>
              <a:rPr lang="en-US" sz="2400" dirty="0" err="1">
                <a:latin typeface="Consolas" panose="020B0609020204030204" pitchFamily="49" charset="0"/>
              </a:rPr>
              <a:t>RSLayout</a:t>
            </a:r>
            <a:r>
              <a:rPr lang="en-US" dirty="0"/>
              <a:t> class hierarchy.</a:t>
            </a:r>
            <a:endParaRPr lang="de-CH" sz="3600" b="1" i="1" dirty="0">
              <a:solidFill>
                <a:srgbClr val="FF0000"/>
              </a:solidFill>
            </a:endParaRPr>
          </a:p>
        </p:txBody>
      </p:sp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B92DD554-33A4-490D-B81D-CE6412A51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2" y="2890835"/>
            <a:ext cx="3514846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DB179C-BCB9-422E-B273-8478165F9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728" y="2647948"/>
            <a:ext cx="4827602" cy="4143375"/>
          </a:xfrm>
          <a:prstGeom prst="rect">
            <a:avLst/>
          </a:prstGeom>
          <a:ln w="4762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401883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A06 - Exercise 04 | Discussion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237"/>
            <a:ext cx="1106504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3600" b="1" dirty="0" err="1"/>
              <a:t>Visualization</a:t>
            </a:r>
            <a:r>
              <a:rPr lang="de-CH" sz="3600" b="1" dirty="0"/>
              <a:t> </a:t>
            </a:r>
            <a:r>
              <a:rPr lang="de-CH" sz="3600" b="1" i="1" dirty="0" err="1">
                <a:solidFill>
                  <a:srgbClr val="FF0000"/>
                </a:solidFill>
              </a:rPr>
              <a:t>reasoning</a:t>
            </a:r>
            <a:r>
              <a:rPr lang="de-CH" sz="3600" b="1" i="1" dirty="0"/>
              <a:t>.</a:t>
            </a:r>
            <a:br>
              <a:rPr lang="de-CH" sz="3600" b="1" i="1" dirty="0">
                <a:solidFill>
                  <a:srgbClr val="FF0000"/>
                </a:solidFill>
              </a:rPr>
            </a:br>
            <a:r>
              <a:rPr lang="en-US" dirty="0"/>
              <a:t>Comment on the </a:t>
            </a:r>
            <a:r>
              <a:rPr lang="en-US" dirty="0" err="1"/>
              <a:t>strenghts</a:t>
            </a:r>
            <a:r>
              <a:rPr lang="en-US" dirty="0"/>
              <a:t> and limitations of each visualization you just created.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2400" b="1" dirty="0"/>
              <a:t>Sunburst visualization</a:t>
            </a:r>
            <a:br>
              <a:rPr lang="en-US" sz="2400" b="1" dirty="0"/>
            </a:br>
            <a:r>
              <a:rPr lang="en-US" sz="2400" dirty="0"/>
              <a:t>Strengths:	</a:t>
            </a:r>
            <a:r>
              <a:rPr lang="en-US" sz="2400" dirty="0">
                <a:solidFill>
                  <a:srgbClr val="00B050"/>
                </a:solidFill>
              </a:rPr>
              <a:t>nice for hierarchies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tiles reveal relationship to parent tile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/>
              <a:t>Limitations:	</a:t>
            </a:r>
            <a:r>
              <a:rPr lang="en-US" sz="2400" dirty="0">
                <a:solidFill>
                  <a:srgbClr val="FF0000"/>
                </a:solidFill>
              </a:rPr>
              <a:t>hard to evaluate manually (circular sections are hard to estimate)</a:t>
            </a:r>
            <a:endParaRPr lang="en-US" sz="2400" dirty="0"/>
          </a:p>
          <a:p>
            <a:pPr marL="0" indent="0">
              <a:buNone/>
            </a:pPr>
            <a:r>
              <a:rPr lang="de-CH" sz="2400" b="1" dirty="0"/>
              <a:t>T</a:t>
            </a:r>
            <a:r>
              <a:rPr lang="en-US" sz="2400" b="1" dirty="0" err="1"/>
              <a:t>ree</a:t>
            </a:r>
            <a:r>
              <a:rPr lang="en-US" sz="2400" b="1" dirty="0"/>
              <a:t> layout visualization</a:t>
            </a:r>
            <a:br>
              <a:rPr lang="en-US" sz="2400" b="1" dirty="0"/>
            </a:br>
            <a:r>
              <a:rPr lang="en-US" sz="2400" dirty="0"/>
              <a:t>Strengths:	</a:t>
            </a:r>
            <a:r>
              <a:rPr lang="en-US" sz="2400" dirty="0">
                <a:solidFill>
                  <a:srgbClr val="00B050"/>
                </a:solidFill>
              </a:rPr>
              <a:t>advantages like sunburst + area easier to estimate</a:t>
            </a:r>
            <a:br>
              <a:rPr lang="en-US" sz="2400" dirty="0"/>
            </a:br>
            <a:r>
              <a:rPr lang="en-US" sz="2400" dirty="0"/>
              <a:t>Limitations:	</a:t>
            </a:r>
            <a:r>
              <a:rPr lang="en-US" sz="2400" dirty="0">
                <a:solidFill>
                  <a:srgbClr val="FF0000"/>
                </a:solidFill>
              </a:rPr>
              <a:t>requires much space</a:t>
            </a:r>
            <a:endParaRPr lang="en-US" sz="2400" dirty="0"/>
          </a:p>
          <a:p>
            <a:pPr marL="0" indent="0">
              <a:buNone/>
            </a:pPr>
            <a:r>
              <a:rPr lang="de-CH" sz="2400" b="1" dirty="0"/>
              <a:t>N</a:t>
            </a:r>
            <a:r>
              <a:rPr lang="en-US" sz="2400" b="1"/>
              <a:t>ode-link visualization</a:t>
            </a:r>
            <a:br>
              <a:rPr lang="en-US" sz="2400" b="1" dirty="0"/>
            </a:br>
            <a:r>
              <a:rPr lang="en-US" sz="2400" dirty="0"/>
              <a:t>Strengths:</a:t>
            </a:r>
            <a:r>
              <a:rPr lang="en-US" sz="2400"/>
              <a:t>	</a:t>
            </a:r>
            <a:r>
              <a:rPr lang="en-US" sz="2400">
                <a:solidFill>
                  <a:srgbClr val="00B050"/>
                </a:solidFill>
              </a:rPr>
              <a:t>advantages </a:t>
            </a:r>
            <a:r>
              <a:rPr lang="en-US" sz="2400" dirty="0">
                <a:solidFill>
                  <a:srgbClr val="00B050"/>
                </a:solidFill>
              </a:rPr>
              <a:t>from sunburst and </a:t>
            </a:r>
            <a:r>
              <a:rPr lang="en-US" sz="2400">
                <a:solidFill>
                  <a:srgbClr val="00B050"/>
                </a:solidFill>
              </a:rPr>
              <a:t>tree layout</a:t>
            </a:r>
            <a:r>
              <a:rPr lang="en-US" sz="2400"/>
              <a:t>, 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>
                <a:solidFill>
                  <a:srgbClr val="00B050"/>
                </a:solidFill>
              </a:rPr>
              <a:t>supports multiple overlaid relation visualizations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/>
              <a:t>Limitations:	</a:t>
            </a:r>
            <a:r>
              <a:rPr lang="en-US" sz="2400" dirty="0">
                <a:solidFill>
                  <a:srgbClr val="FF0000"/>
                </a:solidFill>
              </a:rPr>
              <a:t>very high resolution needed for further manual inspection</a:t>
            </a:r>
            <a:endParaRPr lang="de-CH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3933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/>
          <a:lstStyle/>
          <a:p>
            <a:r>
              <a:rPr lang="en-US" dirty="0"/>
              <a:t>Assignment 07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3B1C2-3D7B-4883-9E24-1ABDB1D5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endParaRPr lang="en-US" dirty="0"/>
          </a:p>
          <a:p>
            <a:r>
              <a:rPr lang="en-US" sz="4000" b="1" i="1" dirty="0"/>
              <a:t>Preview</a:t>
            </a:r>
          </a:p>
        </p:txBody>
      </p:sp>
    </p:spTree>
    <p:extLst>
      <p:ext uri="{BB962C8B-B14F-4D97-AF65-F5344CB8AC3E}">
        <p14:creationId xmlns:p14="http://schemas.microsoft.com/office/powerpoint/2010/main" val="96320834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A07 - Exercise 01 | Code metrics in theory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3600" b="1" dirty="0"/>
              <a:t>General</a:t>
            </a:r>
            <a:r>
              <a:rPr lang="de-CH" sz="3600" b="1" i="1" dirty="0"/>
              <a:t> </a:t>
            </a:r>
            <a:r>
              <a:rPr lang="de-CH" sz="3600" b="1" i="1" dirty="0" err="1">
                <a:solidFill>
                  <a:srgbClr val="FF0000"/>
                </a:solidFill>
              </a:rPr>
              <a:t>knowledge</a:t>
            </a:r>
            <a:r>
              <a:rPr lang="de-CH" sz="3600" b="1" i="1" dirty="0"/>
              <a:t>.</a:t>
            </a:r>
            <a:br>
              <a:rPr lang="de-CH" sz="3600" b="1" i="1" dirty="0">
                <a:solidFill>
                  <a:srgbClr val="FF0000"/>
                </a:solidFill>
              </a:rPr>
            </a:br>
            <a:endParaRPr lang="de-CH" sz="3600" b="1" i="1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627063" algn="l"/>
              </a:tabLst>
            </a:pPr>
            <a:r>
              <a:rPr lang="de-CH" sz="3600" dirty="0"/>
              <a:t>a)	W</a:t>
            </a:r>
            <a:r>
              <a:rPr lang="en-US" sz="3600" dirty="0"/>
              <a:t>hat is the cyclomatic complexity? Explain!</a:t>
            </a:r>
          </a:p>
          <a:p>
            <a:pPr marL="0" indent="0">
              <a:buNone/>
              <a:tabLst>
                <a:tab pos="627063" algn="l"/>
              </a:tabLst>
            </a:pPr>
            <a:r>
              <a:rPr lang="en-US" sz="3600" dirty="0"/>
              <a:t>b)	Which other metrics do you know?</a:t>
            </a:r>
          </a:p>
          <a:p>
            <a:pPr marL="0" indent="0">
              <a:buNone/>
              <a:tabLst>
                <a:tab pos="627063" algn="l"/>
              </a:tabLst>
            </a:pPr>
            <a:r>
              <a:rPr lang="de-CH" sz="3600" dirty="0"/>
              <a:t>c)	D</a:t>
            </a:r>
            <a:r>
              <a:rPr lang="en-US" sz="3600" dirty="0"/>
              <a:t>o metrics always express problems?</a:t>
            </a:r>
          </a:p>
          <a:p>
            <a:pPr marL="0" indent="0">
              <a:buNone/>
              <a:tabLst>
                <a:tab pos="627063" algn="l"/>
              </a:tabLst>
            </a:pPr>
            <a:r>
              <a:rPr lang="en-US" sz="3600" dirty="0"/>
              <a:t>d)	</a:t>
            </a:r>
            <a:r>
              <a:rPr lang="de-CH" sz="3600" dirty="0"/>
              <a:t>H</a:t>
            </a:r>
            <a:r>
              <a:rPr lang="en-US" sz="3600" dirty="0"/>
              <a:t>ow and when are nowadays metrics integrated 	into development processes?</a:t>
            </a:r>
            <a:br>
              <a:rPr lang="en-US" sz="3600" dirty="0"/>
            </a:br>
            <a:br>
              <a:rPr lang="en-US" sz="3600" dirty="0"/>
            </a:b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64311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A07 - Exercise 02 | Simple code metrics in practice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i="1" dirty="0">
                <a:solidFill>
                  <a:srgbClr val="FF0000"/>
                </a:solidFill>
              </a:rPr>
              <a:t>Writing</a:t>
            </a:r>
            <a:r>
              <a:rPr lang="en-US" sz="3600" b="1" dirty="0"/>
              <a:t> code.</a:t>
            </a:r>
            <a:br>
              <a:rPr lang="en-US" sz="3600" b="1" dirty="0"/>
            </a:br>
            <a:endParaRPr lang="en-US" sz="3600" b="1" dirty="0"/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</a:rPr>
              <a:t>F</a:t>
            </a:r>
            <a:r>
              <a:rPr lang="en-US" sz="3600" dirty="0">
                <a:effectLst/>
                <a:latin typeface="Arial" panose="020B0604020202020204" pitchFamily="34" charset="0"/>
              </a:rPr>
              <a:t>ind all classes that have &gt; 100 methods in </a:t>
            </a:r>
            <a:r>
              <a:rPr lang="en-US" sz="3600" dirty="0" err="1">
                <a:effectLst/>
                <a:latin typeface="Courier New" panose="02070309020205020404" pitchFamily="49" charset="0"/>
              </a:rPr>
              <a:t>modelArgo</a:t>
            </a:r>
            <a:r>
              <a:rPr lang="en-US" sz="3600" dirty="0">
                <a:effectLst/>
                <a:latin typeface="Courier New" panose="02070309020205020404" pitchFamily="49" charset="0"/>
              </a:rPr>
              <a:t>. </a:t>
            </a:r>
            <a:endParaRPr lang="en-US" sz="3600" b="1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627063" algn="l"/>
              </a:tabLst>
            </a:pPr>
            <a:br>
              <a:rPr lang="en-US" sz="3600" dirty="0"/>
            </a:br>
            <a:br>
              <a:rPr lang="en-US" sz="3600" dirty="0"/>
            </a:b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5147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1714</TotalTime>
  <Words>464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Courier New</vt:lpstr>
      <vt:lpstr>Office</vt:lpstr>
      <vt:lpstr>SMA:  Software Modeling and Analysis</vt:lpstr>
      <vt:lpstr>Assignment 06 </vt:lpstr>
      <vt:lpstr>A06 - Exercise 01 | Sunburst Visualization</vt:lpstr>
      <vt:lpstr>A06 - Exercise 02 | Tree Layout Visualization</vt:lpstr>
      <vt:lpstr>A06 - Exercise 03 | Node-link Visualization</vt:lpstr>
      <vt:lpstr>A06 - Exercise 04 | Discussion</vt:lpstr>
      <vt:lpstr>Assignment 07 </vt:lpstr>
      <vt:lpstr>A07 - Exercise 01 | Code metrics in theory</vt:lpstr>
      <vt:lpstr>A07 - Exercise 02 | Simple code metrics in practice</vt:lpstr>
      <vt:lpstr>A07 - Exercise 03 | Advanced code metrics in practice</vt:lpstr>
      <vt:lpstr>A07 - Exercise 04 | Expert code metrics in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Concurrency:  State Models &amp; Design Patterns</dc:title>
  <dc:creator>Pascal Gadient</dc:creator>
  <cp:lastModifiedBy>Pascal Gadient</cp:lastModifiedBy>
  <cp:revision>131</cp:revision>
  <cp:lastPrinted>2018-10-03T08:54:50Z</cp:lastPrinted>
  <dcterms:created xsi:type="dcterms:W3CDTF">2017-10-10T19:19:02Z</dcterms:created>
  <dcterms:modified xsi:type="dcterms:W3CDTF">2020-10-28T10:33:30Z</dcterms:modified>
</cp:coreProperties>
</file>