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6" r:id="rId2"/>
    <p:sldId id="256" r:id="rId3"/>
    <p:sldId id="427" r:id="rId4"/>
    <p:sldId id="271" r:id="rId5"/>
    <p:sldId id="332" r:id="rId6"/>
    <p:sldId id="431" r:id="rId7"/>
    <p:sldId id="390" r:id="rId8"/>
    <p:sldId id="432" r:id="rId9"/>
    <p:sldId id="353" r:id="rId10"/>
    <p:sldId id="334" r:id="rId11"/>
    <p:sldId id="425" r:id="rId12"/>
    <p:sldId id="422" r:id="rId13"/>
    <p:sldId id="424" r:id="rId14"/>
    <p:sldId id="4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F"/>
    <a:srgbClr val="A4A2B0"/>
    <a:srgbClr val="5C5B6B"/>
    <a:srgbClr val="B71E42"/>
    <a:srgbClr val="954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84CAB-3EF5-443A-A483-AB77D973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DF89C-33BE-4E09-A7C4-E83FF72B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18591-FFE9-42D1-BC3A-AD6456AC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8F4CF-DB0A-47B4-86FB-45BAED9A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8F6CE-C18F-4CF0-AA89-D0AFEE1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17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DC753-2CA7-4AC7-B383-8291A52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3D72B-1FCA-417C-9789-143FC2A7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4A26B-77CF-42D6-A3C7-FEC2DA8E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65B6DD-8C27-4EF0-BF7E-71D6AC86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2EFA8-E709-49B5-A9C6-7B27027E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330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6EBC21-8090-4BA9-9B07-41D881A9A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CFA0A-6799-4FAF-AAF3-2E6BE528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1F828-D3C1-4EDA-9422-FA2ADC29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B13F6C-F617-4A65-AC01-C60AF4AF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5A5081-FAA2-4165-87EF-8C204A46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80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2D66-B312-4CD5-82BD-3D917FEB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AB309-930A-450D-A765-EF54247D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80A31-A314-43E5-954C-3609A6D8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EDCC8-FE39-48D0-AB50-BC9B19DE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35D2F-B63A-40A5-9F95-86548079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31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05D5-07C2-4937-AC64-696C48F3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D0C62D-C3A5-4546-B67C-E0CD9D91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59EB9-12AF-4380-B36B-AAF7E8FF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36733-E500-4678-9E27-ED224FD0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9365D-3013-4409-975F-57F6CB29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01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03D01-7E5E-4DBA-8620-92A07FE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37C9A-DD99-4F53-B8D0-30AA98F0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45E6C-8BAC-4673-9319-F360CFCE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6DF5C-066F-4AF3-B27F-540FD08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B8149-E15D-4DBE-96BC-123EE6F8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9C57E-49D8-4B9F-95F3-819AC207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404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0F230-542A-49A5-A4E4-321D9D7E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18695-4C6B-440A-89C7-10724031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A7AA64-1050-4E93-9AA3-0E59A226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583023-9D22-4861-B988-FC001669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591AA5-5578-476A-A2E9-F12352BE5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E990E5-DFC9-4A6A-9E13-DD9F1735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7AA9C4-B39A-40D8-B559-2A342ED6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D99539-F78F-4EDF-BE27-C37D1681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01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74DA2-12CE-4BC5-827B-A060D30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713724-0576-4ECA-AA5C-DC48181A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AAA9E0-4768-49C0-80E3-0AB5060E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15C68B-9080-4C6E-B8FB-D9145678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03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4187A3-FB42-435B-9EB1-11966F24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E4C27-806E-44EF-83C2-97F82A3D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66C02-75E8-408B-8826-60C07849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37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1F27-A40D-4F66-9404-EB4E7BD5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8EA3E-CE0C-47EF-8F52-86D45BA9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F1AA5-25BB-4483-8588-785FEE261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BBDCF-BB1E-490C-93F6-681EA4D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77F8E8-C3E6-44B0-A152-F4DAEA25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9A9D2-3C40-4A9A-BDAF-797576C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8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E644B-791F-45DB-BD4F-B5D212BD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5207D-CAF9-44EC-93B3-A6E31D18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EDF17-69EF-4FCF-A35D-A28FD52C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F34441-13B9-4C77-A656-AA9B4C8F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DD915-FC68-4B7D-A889-3CD4152D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90F1C8-AE97-48D7-8D6E-71935A7D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71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E7AD32-C05D-4752-8973-5BE99FB2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28B33-C1AF-40D9-8395-CEDA70C8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0EAEA-0D5F-441C-B20F-211D0EE1C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4CBD-4BC2-4F0F-9F77-A0DB24F0BCA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A96E0-B3EA-471E-9073-E7C7BA3D5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E9F9-E451-4535-9583-049E4FA1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B307-B066-4DC0-8932-4D87B57B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6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Zoom recording must be enabled now.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246755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A07 - Exercise 04 | Expert code metrics in practice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596"/>
            <a:ext cx="1104899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Writing</a:t>
            </a:r>
            <a:r>
              <a:rPr lang="en-US" sz="3200" b="1" dirty="0"/>
              <a:t> code.</a:t>
            </a:r>
          </a:p>
          <a:p>
            <a:pPr marL="0" indent="0">
              <a:buNone/>
            </a:pPr>
            <a:r>
              <a:rPr lang="de-CH" sz="3200" dirty="0"/>
              <a:t>Add a </a:t>
            </a:r>
            <a:r>
              <a:rPr lang="de-CH" sz="3200" dirty="0" err="1"/>
              <a:t>method</a:t>
            </a:r>
            <a:r>
              <a:rPr lang="de-CH" sz="3200" dirty="0"/>
              <a:t> to </a:t>
            </a:r>
            <a:r>
              <a:rPr lang="de-CH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FAMIXType</a:t>
            </a:r>
            <a:r>
              <a:rPr lang="de-CH" sz="3200" dirty="0"/>
              <a:t> to </a:t>
            </a:r>
            <a:r>
              <a:rPr lang="de-CH" sz="3200" dirty="0" err="1"/>
              <a:t>obtain</a:t>
            </a:r>
            <a:r>
              <a:rPr lang="de-CH" sz="3200" dirty="0"/>
              <a:t> </a:t>
            </a:r>
            <a:r>
              <a:rPr lang="de-CH" sz="3200" dirty="0" err="1"/>
              <a:t>the</a:t>
            </a:r>
            <a:r>
              <a:rPr lang="de-CH" sz="3200" dirty="0"/>
              <a:t> ATFD </a:t>
            </a:r>
            <a:r>
              <a:rPr lang="de-CH" sz="3200" dirty="0" err="1"/>
              <a:t>metric</a:t>
            </a:r>
            <a:r>
              <a:rPr lang="de-CH" sz="3200" dirty="0"/>
              <a:t>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its</a:t>
            </a:r>
            <a:r>
              <a:rPr lang="de-CH" sz="3200" dirty="0"/>
              <a:t> </a:t>
            </a:r>
            <a:r>
              <a:rPr lang="de-CH" sz="3200" dirty="0" err="1"/>
              <a:t>instances</a:t>
            </a:r>
            <a:r>
              <a:rPr lang="de-CH" sz="3200" dirty="0"/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atfd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 (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queryAllOutgoingInvocations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opposites</a:t>
            </a:r>
            <a:b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reject:  [ :each | each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parentType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 ])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select:  [ :each | </a:t>
            </a:r>
            <a:b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(each name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beginsWith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'set') or:</a:t>
            </a:r>
            <a:b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[ each name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beginsWith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'get'] ]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size.</a:t>
            </a:r>
            <a:endParaRPr lang="de-CH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022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08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12381061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7E575B1-ABF0-4D24-98C1-E26B3E0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147" cy="1325563"/>
          </a:xfrm>
        </p:spPr>
        <p:txBody>
          <a:bodyPr/>
          <a:lstStyle/>
          <a:p>
            <a:r>
              <a:rPr lang="en-US" dirty="0"/>
              <a:t>A08 - Exercise 01 | Code smells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184A4-DAEE-4A1F-A440-A9F988C88C0C}"/>
              </a:ext>
            </a:extLst>
          </p:cNvPr>
          <p:cNvSpPr txBox="1"/>
          <p:nvPr/>
        </p:nvSpPr>
        <p:spPr>
          <a:xfrm>
            <a:off x="484414" y="1927597"/>
            <a:ext cx="11223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a)	Choose two different code smells and explain them. (2 pts)</a:t>
            </a:r>
          </a:p>
          <a:p>
            <a:endParaRPr lang="en-US" sz="2800" dirty="0"/>
          </a:p>
          <a:p>
            <a:r>
              <a:rPr lang="en-US" sz="2800" dirty="0"/>
              <a:t>b) 	What is the fundamental problem in developers bad code smell 	perception? (1 </a:t>
            </a:r>
            <a:r>
              <a:rPr lang="en-US" sz="2800" dirty="0" err="1"/>
              <a:t>pt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c) 	What is “association rule mining” in the context of HIST? (1 </a:t>
            </a:r>
            <a:r>
              <a:rPr lang="en-US" sz="2800" dirty="0" err="1"/>
              <a:t>pt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074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7E575B1-ABF0-4D24-98C1-E26B3E0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147" cy="1325563"/>
          </a:xfrm>
        </p:spPr>
        <p:txBody>
          <a:bodyPr/>
          <a:lstStyle/>
          <a:p>
            <a:r>
              <a:rPr lang="en-US" dirty="0"/>
              <a:t>A08 - Exercise 02 | Test code smells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184A4-DAEE-4A1F-A440-A9F988C88C0C}"/>
              </a:ext>
            </a:extLst>
          </p:cNvPr>
          <p:cNvSpPr txBox="1"/>
          <p:nvPr/>
        </p:nvSpPr>
        <p:spPr>
          <a:xfrm>
            <a:off x="484414" y="1927597"/>
            <a:ext cx="105455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a)	Choose one test code smell and explain it. (1 </a:t>
            </a:r>
            <a:r>
              <a:rPr lang="en-US" sz="2800" dirty="0" err="1"/>
              <a:t>pt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b)	Find and explain the test code smell in the test below. (2 pts)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58D59D-321B-4435-B5FE-FFC8BFAFA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46" y="3671841"/>
            <a:ext cx="8340695" cy="27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225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7E575B1-ABF0-4D24-98C1-E26B3E0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172" cy="1325563"/>
          </a:xfrm>
        </p:spPr>
        <p:txBody>
          <a:bodyPr/>
          <a:lstStyle/>
          <a:p>
            <a:r>
              <a:rPr lang="en-US" dirty="0"/>
              <a:t>A08 - Exercise 03 | Detection of eager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184A4-DAEE-4A1F-A440-A9F988C88C0C}"/>
              </a:ext>
            </a:extLst>
          </p:cNvPr>
          <p:cNvSpPr txBox="1"/>
          <p:nvPr/>
        </p:nvSpPr>
        <p:spPr>
          <a:xfrm>
            <a:off x="484414" y="1927597"/>
            <a:ext cx="11223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Extract all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JUnit3</a:t>
            </a:r>
            <a:r>
              <a:rPr lang="en-US" sz="2800" dirty="0"/>
              <a:t> tests from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modelWeka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that suffer from the “Eager Test” code smell. </a:t>
            </a:r>
          </a:p>
          <a:p>
            <a:endParaRPr lang="en-US" sz="2800" dirty="0"/>
          </a:p>
          <a:p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/>
              <a:t>Find every method with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#isJUnit3Test </a:t>
            </a:r>
            <a:r>
              <a:rPr lang="en-US" sz="2800" dirty="0"/>
              <a:t>set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/>
              <a:t> that contains at least two assertion statements. (3 pts)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057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SMA: </a:t>
            </a:r>
            <a:br>
              <a:rPr lang="en-US" dirty="0"/>
            </a:br>
            <a:r>
              <a:rPr lang="en-US" dirty="0"/>
              <a:t>Software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4000" i="1" dirty="0"/>
              <a:t>Practical Session</a:t>
            </a:r>
          </a:p>
          <a:p>
            <a:r>
              <a:rPr lang="en-US" sz="4000" b="1" i="1" dirty="0"/>
              <a:t>Week 08</a:t>
            </a:r>
          </a:p>
        </p:txBody>
      </p:sp>
    </p:spTree>
    <p:extLst>
      <p:ext uri="{BB962C8B-B14F-4D97-AF65-F5344CB8AC3E}">
        <p14:creationId xmlns:p14="http://schemas.microsoft.com/office/powerpoint/2010/main" val="36704434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B307-B066-4DC0-8932-4D87B57B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6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Is Zoom recording enabled?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826207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07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0452508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A07 - Exercise 01 | Code metrics in theory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3600" b="1" dirty="0"/>
              <a:t>General</a:t>
            </a:r>
            <a:r>
              <a:rPr lang="de-CH" sz="3600" b="1" i="1" dirty="0"/>
              <a:t> </a:t>
            </a:r>
            <a:r>
              <a:rPr lang="de-CH" sz="3600" b="1" i="1" dirty="0" err="1">
                <a:solidFill>
                  <a:srgbClr val="FF0000"/>
                </a:solidFill>
              </a:rPr>
              <a:t>knowledge</a:t>
            </a:r>
            <a:r>
              <a:rPr lang="de-CH" sz="3600" b="1" i="1" dirty="0"/>
              <a:t>.</a:t>
            </a:r>
            <a:br>
              <a:rPr lang="de-CH" sz="3600" b="1" i="1" dirty="0">
                <a:solidFill>
                  <a:srgbClr val="FF0000"/>
                </a:solidFill>
              </a:rPr>
            </a:br>
            <a:r>
              <a:rPr lang="de-CH" sz="3600" dirty="0"/>
              <a:t>a)	W</a:t>
            </a:r>
            <a:r>
              <a:rPr lang="en-US" sz="3600" dirty="0"/>
              <a:t>hat is the cyclomatic complexity? Explain!</a:t>
            </a:r>
          </a:p>
          <a:p>
            <a:pPr marL="0" indent="0">
              <a:buNone/>
              <a:tabLst>
                <a:tab pos="627063" algn="l"/>
              </a:tabLst>
            </a:pPr>
            <a:r>
              <a:rPr lang="en-US" sz="3600" i="1" dirty="0">
                <a:solidFill>
                  <a:srgbClr val="FF0000"/>
                </a:solidFill>
              </a:rPr>
              <a:t>M = E - N + 2P</a:t>
            </a:r>
            <a:br>
              <a:rPr lang="en-US" sz="3600" i="1" dirty="0">
                <a:solidFill>
                  <a:srgbClr val="FF0000"/>
                </a:solidFill>
              </a:rPr>
            </a:br>
            <a:r>
              <a:rPr lang="en-US" sz="3600" i="1" dirty="0">
                <a:solidFill>
                  <a:srgbClr val="FF0000"/>
                </a:solidFill>
              </a:rPr>
              <a:t>M	is metric</a:t>
            </a:r>
            <a:br>
              <a:rPr lang="en-US" sz="3600" i="1" dirty="0">
                <a:solidFill>
                  <a:srgbClr val="FF0000"/>
                </a:solidFill>
              </a:rPr>
            </a:br>
            <a:r>
              <a:rPr lang="en-US" sz="3600" i="1" dirty="0">
                <a:solidFill>
                  <a:srgbClr val="FF0000"/>
                </a:solidFill>
              </a:rPr>
              <a:t>E 	are the CFG edges (potential execution flows)</a:t>
            </a:r>
            <a:br>
              <a:rPr lang="en-US" sz="3600" i="1" dirty="0">
                <a:solidFill>
                  <a:srgbClr val="FF0000"/>
                </a:solidFill>
              </a:rPr>
            </a:br>
            <a:r>
              <a:rPr lang="en-US" sz="3600" i="1" dirty="0">
                <a:solidFill>
                  <a:srgbClr val="FF0000"/>
                </a:solidFill>
              </a:rPr>
              <a:t>N	are the nodes (instructions)</a:t>
            </a:r>
            <a:br>
              <a:rPr lang="en-US" sz="3600" i="1" dirty="0">
                <a:solidFill>
                  <a:srgbClr val="FF0000"/>
                </a:solidFill>
              </a:rPr>
            </a:br>
            <a:r>
              <a:rPr lang="en-US" sz="3600" i="1" dirty="0">
                <a:solidFill>
                  <a:srgbClr val="FF0000"/>
                </a:solidFill>
              </a:rPr>
              <a:t>P	is amount of connected components (1 for now)</a:t>
            </a:r>
            <a:br>
              <a:rPr lang="en-US" sz="3600" i="1" dirty="0">
                <a:solidFill>
                  <a:srgbClr val="FF0000"/>
                </a:solidFill>
              </a:rPr>
            </a:br>
            <a:br>
              <a:rPr lang="en-US" sz="3600" i="1" dirty="0">
                <a:solidFill>
                  <a:srgbClr val="FF0000"/>
                </a:solidFill>
              </a:rPr>
            </a:br>
            <a:r>
              <a:rPr lang="en-US" sz="3600" i="1" dirty="0">
                <a:solidFill>
                  <a:srgbClr val="FF0000"/>
                </a:solidFill>
              </a:rPr>
              <a:t>Benefits: 		reports complexity of code, easy to apply</a:t>
            </a:r>
            <a:br>
              <a:rPr lang="en-US" sz="3600" i="1" dirty="0">
                <a:solidFill>
                  <a:srgbClr val="FF0000"/>
                </a:solidFill>
              </a:rPr>
            </a:br>
            <a:r>
              <a:rPr lang="en-US" sz="3600" i="1" dirty="0">
                <a:solidFill>
                  <a:srgbClr val="FF0000"/>
                </a:solidFill>
              </a:rPr>
              <a:t>Drawbacks: 	simplifies real world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86431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A07 - Exercise 01 | Code metrics in theory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23888" algn="l"/>
              </a:tabLst>
            </a:pPr>
            <a:r>
              <a:rPr lang="de-CH" sz="3600" b="1" dirty="0"/>
              <a:t>General</a:t>
            </a:r>
            <a:r>
              <a:rPr lang="de-CH" sz="3600" b="1" i="1" dirty="0"/>
              <a:t> </a:t>
            </a:r>
            <a:r>
              <a:rPr lang="de-CH" sz="3600" b="1" i="1" dirty="0" err="1">
                <a:solidFill>
                  <a:srgbClr val="FF0000"/>
                </a:solidFill>
              </a:rPr>
              <a:t>knowledge</a:t>
            </a:r>
            <a:r>
              <a:rPr lang="de-CH" sz="3600" b="1" i="1" dirty="0"/>
              <a:t>.</a:t>
            </a:r>
            <a:br>
              <a:rPr lang="de-CH" sz="3600" b="1" i="1" dirty="0">
                <a:solidFill>
                  <a:srgbClr val="FF0000"/>
                </a:solidFill>
              </a:rPr>
            </a:br>
            <a:r>
              <a:rPr lang="en-US" sz="3200" dirty="0"/>
              <a:t>b)</a:t>
            </a:r>
            <a:r>
              <a:rPr lang="de-CH" sz="3200" dirty="0"/>
              <a:t> 	</a:t>
            </a:r>
            <a:r>
              <a:rPr lang="en-US" sz="3200" dirty="0"/>
              <a:t>Which other metrics do you know?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i="1" dirty="0">
                <a:solidFill>
                  <a:srgbClr val="FF0000"/>
                </a:solidFill>
              </a:rPr>
              <a:t>LOC, TIME, BUGS, SIZE, ...</a:t>
            </a:r>
            <a:endParaRPr lang="en-US" sz="3200" dirty="0"/>
          </a:p>
          <a:p>
            <a:pPr marL="0" indent="0">
              <a:buNone/>
              <a:tabLst>
                <a:tab pos="627063" algn="l"/>
              </a:tabLst>
            </a:pPr>
            <a:r>
              <a:rPr lang="de-CH" sz="3200" dirty="0"/>
              <a:t>c)	D</a:t>
            </a:r>
            <a:r>
              <a:rPr lang="en-US" sz="3200" dirty="0"/>
              <a:t>o metrics always express problems?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i="1" dirty="0">
                <a:solidFill>
                  <a:srgbClr val="FF0000"/>
                </a:solidFill>
              </a:rPr>
              <a:t>No! They often lack context.</a:t>
            </a:r>
            <a:endParaRPr lang="en-US" sz="3200" dirty="0"/>
          </a:p>
          <a:p>
            <a:pPr marL="0" indent="0">
              <a:buNone/>
              <a:tabLst>
                <a:tab pos="627063" algn="l"/>
              </a:tabLst>
            </a:pPr>
            <a:r>
              <a:rPr lang="en-US" sz="3200" dirty="0"/>
              <a:t>d)	</a:t>
            </a:r>
            <a:r>
              <a:rPr lang="de-CH" sz="3200" dirty="0"/>
              <a:t>H</a:t>
            </a:r>
            <a:r>
              <a:rPr lang="en-US" sz="3200" dirty="0"/>
              <a:t>ow and when are nowadays metrics integrated into 	development processes?</a:t>
            </a:r>
            <a:br>
              <a:rPr lang="en-US" sz="3200" dirty="0"/>
            </a:br>
            <a:r>
              <a:rPr lang="en-US" sz="3200" i="1" dirty="0">
                <a:solidFill>
                  <a:srgbClr val="FF0000"/>
                </a:solidFill>
              </a:rPr>
              <a:t>	Metrics are used throughout the whole development life-	cycle.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i="1" dirty="0">
                <a:solidFill>
                  <a:srgbClr val="FF0000"/>
                </a:solidFill>
              </a:rPr>
              <a:t>Development:	IDE plug-in</a:t>
            </a:r>
            <a:br>
              <a:rPr lang="en-US" sz="3200" i="1" dirty="0">
                <a:solidFill>
                  <a:srgbClr val="FF0000"/>
                </a:solidFill>
              </a:rPr>
            </a:br>
            <a:r>
              <a:rPr lang="en-US" sz="3200" i="1" dirty="0">
                <a:solidFill>
                  <a:srgbClr val="FF0000"/>
                </a:solidFill>
              </a:rPr>
              <a:t>	Build process:	automated verification during build</a:t>
            </a:r>
            <a:br>
              <a:rPr lang="en-US" sz="3200" i="1" dirty="0">
                <a:solidFill>
                  <a:srgbClr val="FF0000"/>
                </a:solidFill>
              </a:rPr>
            </a:br>
            <a:r>
              <a:rPr lang="en-US" sz="3200" i="1" dirty="0">
                <a:solidFill>
                  <a:srgbClr val="FF0000"/>
                </a:solidFill>
              </a:rPr>
              <a:t>	Release:		evaluation of customer feedback</a:t>
            </a:r>
            <a:br>
              <a:rPr lang="en-US" sz="3200" dirty="0"/>
            </a:br>
            <a:br>
              <a:rPr lang="en-US" sz="3200" dirty="0"/>
            </a:b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739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A07 - Exercise 02 | Simple code metrics in practice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8301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i="1" dirty="0">
                <a:solidFill>
                  <a:srgbClr val="FF0000"/>
                </a:solidFill>
              </a:rPr>
              <a:t>Writing</a:t>
            </a:r>
            <a:r>
              <a:rPr lang="en-US" sz="3600" b="1" dirty="0"/>
              <a:t> code.</a:t>
            </a:r>
            <a:br>
              <a:rPr lang="en-US" sz="3600" b="1" dirty="0"/>
            </a:br>
            <a:endParaRPr lang="en-US" sz="3600" b="1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F</a:t>
            </a:r>
            <a:r>
              <a:rPr lang="en-US" dirty="0">
                <a:effectLst/>
                <a:latin typeface="Arial" panose="020B0604020202020204" pitchFamily="34" charset="0"/>
              </a:rPr>
              <a:t>ind all classes that have &gt; 100 methods in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modelArgo</a:t>
            </a:r>
            <a:r>
              <a:rPr lang="en-US" dirty="0">
                <a:effectLst/>
                <a:latin typeface="Courier New" panose="02070309020205020404" pitchFamily="49" charset="0"/>
              </a:rPr>
              <a:t>. </a:t>
            </a:r>
            <a:endParaRPr lang="en-US" b="1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627063" algn="l"/>
              </a:tabLst>
            </a:pPr>
            <a:br>
              <a:rPr lang="en-US" sz="3600" dirty="0"/>
            </a:br>
            <a:br>
              <a:rPr lang="en-US" sz="3600" dirty="0"/>
            </a:b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094B1CD-4EBC-4FCC-AA98-C232FEF85F08}"/>
              </a:ext>
            </a:extLst>
          </p:cNvPr>
          <p:cNvSpPr txBox="1">
            <a:spLocks/>
          </p:cNvSpPr>
          <p:nvPr/>
        </p:nvSpPr>
        <p:spPr>
          <a:xfrm>
            <a:off x="761288" y="4040782"/>
            <a:ext cx="10515600" cy="1830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modelArgo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allModelClasses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select: </a:t>
            </a:r>
            <a:r>
              <a:rPr lang="en-US" sz="2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[ :each | </a:t>
            </a:r>
            <a:br>
              <a:rPr lang="en-US" sz="2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	each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numberOfMethods</a:t>
            </a:r>
            <a:r>
              <a:rPr lang="en-US" sz="2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100 ]</a:t>
            </a:r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147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8161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A07 - Exercise 03 | Advanced code metrics in practice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2596"/>
            <a:ext cx="1116931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Writing</a:t>
            </a:r>
            <a:r>
              <a:rPr lang="en-US" sz="3200" b="1" dirty="0"/>
              <a:t> code and </a:t>
            </a:r>
            <a:r>
              <a:rPr lang="en-US" sz="3200" b="1" i="1" dirty="0">
                <a:solidFill>
                  <a:srgbClr val="FF0000"/>
                </a:solidFill>
              </a:rPr>
              <a:t>interpretation</a:t>
            </a:r>
            <a:r>
              <a:rPr lang="en-US" sz="3200" b="1" dirty="0"/>
              <a:t> of the results.</a:t>
            </a:r>
          </a:p>
          <a:p>
            <a:pPr marL="0" indent="0">
              <a:buNone/>
              <a:tabLst>
                <a:tab pos="449263" algn="l"/>
                <a:tab pos="1258888" algn="l"/>
              </a:tabLst>
            </a:pPr>
            <a:r>
              <a:rPr lang="en-US" sz="3200" dirty="0"/>
              <a:t>a)	Find all  methods  in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modelArgo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/>
              <a:t>that  have:</a:t>
            </a:r>
          </a:p>
          <a:p>
            <a:pPr marL="0" indent="0">
              <a:buNone/>
              <a:tabLst>
                <a:tab pos="449263" algn="l"/>
                <a:tab pos="1258888" algn="l"/>
              </a:tabLst>
            </a:pPr>
            <a:r>
              <a:rPr lang="en-US" sz="3200" dirty="0"/>
              <a:t>		1) &gt;  150  lines  of  code,  and  </a:t>
            </a:r>
          </a:p>
          <a:p>
            <a:pPr marL="0" indent="0">
              <a:buNone/>
              <a:tabLst>
                <a:tab pos="449263" algn="l"/>
                <a:tab pos="1258888" algn="l"/>
              </a:tabLst>
            </a:pPr>
            <a:r>
              <a:rPr lang="en-US" sz="3200" dirty="0"/>
              <a:t>		2) an </a:t>
            </a:r>
            <a:r>
              <a:rPr lang="en-US" sz="3200" dirty="0" err="1"/>
              <a:t>acyclomatic</a:t>
            </a:r>
            <a:r>
              <a:rPr lang="en-US" sz="3200" dirty="0"/>
              <a:t> complexity of &lt; 4</a:t>
            </a:r>
          </a:p>
          <a:p>
            <a:pPr marL="0" indent="0">
              <a:buNone/>
              <a:tabLst>
                <a:tab pos="449263" algn="l"/>
                <a:tab pos="1258888" algn="l"/>
              </a:tabLst>
            </a:pPr>
            <a:endParaRPr lang="en-US" sz="2000" b="1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49263" algn="l"/>
                <a:tab pos="1258888" algn="l"/>
              </a:tabLst>
            </a:pPr>
            <a:endParaRPr lang="en-US" sz="2000" b="1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49263" algn="l"/>
                <a:tab pos="1258888" algn="l"/>
              </a:tabLst>
            </a:pP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modelArgo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allModelMethods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select: 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:each |</a:t>
            </a:r>
            <a:b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(each </a:t>
            </a:r>
            <a:r>
              <a:rPr lang="en-US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numberOfLinesOfCode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150)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and: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[each </a:t>
            </a:r>
            <a:r>
              <a:rPr lang="en-US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cyclomaticComplexity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4 ]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de-CH" sz="4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4060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8161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A07 - Exercise 03 | Advanced code metrics in practice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2596"/>
            <a:ext cx="1116931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Writing</a:t>
            </a:r>
            <a:r>
              <a:rPr lang="en-US" sz="3200" b="1" dirty="0"/>
              <a:t> code and </a:t>
            </a:r>
            <a:r>
              <a:rPr lang="en-US" sz="3200" b="1" i="1" dirty="0">
                <a:solidFill>
                  <a:srgbClr val="FF0000"/>
                </a:solidFill>
              </a:rPr>
              <a:t>interpretation</a:t>
            </a:r>
            <a:r>
              <a:rPr lang="en-US" sz="3200" b="1" dirty="0"/>
              <a:t> of the results.</a:t>
            </a:r>
          </a:p>
          <a:p>
            <a:pPr marL="0" indent="0">
              <a:buNone/>
              <a:tabLst>
                <a:tab pos="449263" algn="l"/>
                <a:tab pos="1258888" algn="l"/>
              </a:tabLst>
            </a:pPr>
            <a:r>
              <a:rPr lang="en-US" sz="3200" dirty="0"/>
              <a:t>b)	Apply your implementation to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modelSolr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	Which differences can you see in the result?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 err="1">
                <a:solidFill>
                  <a:srgbClr val="FF0000"/>
                </a:solidFill>
              </a:rPr>
              <a:t>ArgoUML</a:t>
            </a:r>
            <a:r>
              <a:rPr lang="en-US" sz="3200" dirty="0">
                <a:solidFill>
                  <a:srgbClr val="FF0000"/>
                </a:solidFill>
              </a:rPr>
              <a:t>:	many factory methods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 err="1">
                <a:solidFill>
                  <a:srgbClr val="FF0000"/>
                </a:solidFill>
              </a:rPr>
              <a:t>Solr</a:t>
            </a:r>
            <a:r>
              <a:rPr lang="en-US" sz="3200" dirty="0">
                <a:solidFill>
                  <a:srgbClr val="FF0000"/>
                </a:solidFill>
              </a:rPr>
              <a:t>:			many complex test setups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c)	Is it appropriate to use the same thresholds for any models?</a:t>
            </a:r>
            <a:br>
              <a:rPr lang="en-US" sz="3200" dirty="0"/>
            </a:br>
            <a:r>
              <a:rPr lang="en-US" sz="3200" dirty="0"/>
              <a:t>	Justify!</a:t>
            </a:r>
          </a:p>
          <a:p>
            <a:pPr marL="0" indent="0">
              <a:buNone/>
              <a:tabLst>
                <a:tab pos="449263" algn="l"/>
                <a:tab pos="1258888" algn="l"/>
              </a:tabLst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Yes, because thresholds are legitimate for most scenarios.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Exceptions: generated code, ...</a:t>
            </a:r>
            <a:endParaRPr lang="de-C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336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4856</TotalTime>
  <Words>688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</vt:lpstr>
      <vt:lpstr>Zoom recording must be enabled now.</vt:lpstr>
      <vt:lpstr>SMA:  Software Modeling and Analysis</vt:lpstr>
      <vt:lpstr>Is Zoom recording enabled?</vt:lpstr>
      <vt:lpstr>Assignment 07 </vt:lpstr>
      <vt:lpstr>A07 - Exercise 01 | Code metrics in theory</vt:lpstr>
      <vt:lpstr>A07 - Exercise 01 | Code metrics in theory</vt:lpstr>
      <vt:lpstr>A07 - Exercise 02 | Simple code metrics in practice</vt:lpstr>
      <vt:lpstr>A07 - Exercise 03 | Advanced code metrics in practice</vt:lpstr>
      <vt:lpstr>A07 - Exercise 03 | Advanced code metrics in practice</vt:lpstr>
      <vt:lpstr>A07 - Exercise 04 | Expert code metrics in practice</vt:lpstr>
      <vt:lpstr>Assignment 08 </vt:lpstr>
      <vt:lpstr>A08 - Exercise 01 | Code smells</vt:lpstr>
      <vt:lpstr>A08 - Exercise 02 | Test code smells</vt:lpstr>
      <vt:lpstr>A08 - Exercise 03 | Detection of eager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 State Models &amp; Design Patterns</dc:title>
  <dc:creator>Pascal Gadient</dc:creator>
  <cp:lastModifiedBy>Pascal Gadient</cp:lastModifiedBy>
  <cp:revision>248</cp:revision>
  <cp:lastPrinted>2018-10-03T08:54:50Z</cp:lastPrinted>
  <dcterms:created xsi:type="dcterms:W3CDTF">2017-10-10T19:19:02Z</dcterms:created>
  <dcterms:modified xsi:type="dcterms:W3CDTF">2020-11-04T11:22:29Z</dcterms:modified>
</cp:coreProperties>
</file>