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4" r:id="rId2"/>
    <p:sldId id="256" r:id="rId3"/>
    <p:sldId id="427" r:id="rId4"/>
    <p:sldId id="438" r:id="rId5"/>
    <p:sldId id="435" r:id="rId6"/>
    <p:sldId id="436" r:id="rId7"/>
    <p:sldId id="437" r:id="rId8"/>
    <p:sldId id="271" r:id="rId9"/>
    <p:sldId id="422" r:id="rId10"/>
    <p:sldId id="439" r:id="rId11"/>
    <p:sldId id="440" r:id="rId12"/>
    <p:sldId id="441" r:id="rId13"/>
    <p:sldId id="442" r:id="rId14"/>
    <p:sldId id="443" r:id="rId15"/>
    <p:sldId id="4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DF"/>
    <a:srgbClr val="A4A2B0"/>
    <a:srgbClr val="5C5B6B"/>
    <a:srgbClr val="B71E42"/>
    <a:srgbClr val="9549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22" autoAdjust="0"/>
    <p:restoredTop sz="94660"/>
  </p:normalViewPr>
  <p:slideViewPr>
    <p:cSldViewPr snapToGrid="0">
      <p:cViewPr varScale="1">
        <p:scale>
          <a:sx n="112" d="100"/>
          <a:sy n="112" d="100"/>
        </p:scale>
        <p:origin x="114"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584CAB-3EF5-443A-A483-AB77D9739C1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147DF89C-33BE-4E09-A7C4-E83FF72B9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6E618591-FFE9-42D1-BC3A-AD6456AC94BE}"/>
              </a:ext>
            </a:extLst>
          </p:cNvPr>
          <p:cNvSpPr>
            <a:spLocks noGrp="1"/>
          </p:cNvSpPr>
          <p:nvPr>
            <p:ph type="dt" sz="half" idx="10"/>
          </p:nvPr>
        </p:nvSpPr>
        <p:spPr/>
        <p:txBody>
          <a:bodyPr/>
          <a:lstStyle/>
          <a:p>
            <a:fld id="{B41B4CBD-4BC2-4F0F-9F77-A0DB24F0BCA1}" type="datetimeFigureOut">
              <a:rPr lang="en-US" smtClean="0"/>
              <a:t>11/12/2020</a:t>
            </a:fld>
            <a:endParaRPr lang="en-US"/>
          </a:p>
        </p:txBody>
      </p:sp>
      <p:sp>
        <p:nvSpPr>
          <p:cNvPr id="5" name="Fußzeilenplatzhalter 4">
            <a:extLst>
              <a:ext uri="{FF2B5EF4-FFF2-40B4-BE49-F238E27FC236}">
                <a16:creationId xmlns:a16="http://schemas.microsoft.com/office/drawing/2014/main" id="{6C48F4CF-DB0A-47B4-86FB-45BAED9AD5A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298F6CE-C18F-4CF0-AA89-D0AFEE1B6095}"/>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78582171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EDC753-2CA7-4AC7-B383-8291A5231E62}"/>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86B3D72B-1FCA-417C-9789-143FC2A708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9B64A26B-77CF-42D6-A3C7-FEC2DA8EF5D9}"/>
              </a:ext>
            </a:extLst>
          </p:cNvPr>
          <p:cNvSpPr>
            <a:spLocks noGrp="1"/>
          </p:cNvSpPr>
          <p:nvPr>
            <p:ph type="dt" sz="half" idx="10"/>
          </p:nvPr>
        </p:nvSpPr>
        <p:spPr/>
        <p:txBody>
          <a:bodyPr/>
          <a:lstStyle/>
          <a:p>
            <a:fld id="{B41B4CBD-4BC2-4F0F-9F77-A0DB24F0BCA1}" type="datetimeFigureOut">
              <a:rPr lang="en-US" smtClean="0"/>
              <a:t>11/12/2020</a:t>
            </a:fld>
            <a:endParaRPr lang="en-US"/>
          </a:p>
        </p:txBody>
      </p:sp>
      <p:sp>
        <p:nvSpPr>
          <p:cNvPr id="5" name="Fußzeilenplatzhalter 4">
            <a:extLst>
              <a:ext uri="{FF2B5EF4-FFF2-40B4-BE49-F238E27FC236}">
                <a16:creationId xmlns:a16="http://schemas.microsoft.com/office/drawing/2014/main" id="{7265B6DD-8C27-4EF0-BF7E-71D6AC86EE4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A52EFA8-E709-49B5-A9C6-7B27027E867C}"/>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73820330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86EBC21-8090-4BA9-9B07-41D881A9A37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DC8CFA0A-6799-4FAF-AAF3-2E6BE528AF1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DC81F828-D3C1-4EDA-9422-FA2ADC2934F0}"/>
              </a:ext>
            </a:extLst>
          </p:cNvPr>
          <p:cNvSpPr>
            <a:spLocks noGrp="1"/>
          </p:cNvSpPr>
          <p:nvPr>
            <p:ph type="dt" sz="half" idx="10"/>
          </p:nvPr>
        </p:nvSpPr>
        <p:spPr/>
        <p:txBody>
          <a:bodyPr/>
          <a:lstStyle/>
          <a:p>
            <a:fld id="{B41B4CBD-4BC2-4F0F-9F77-A0DB24F0BCA1}" type="datetimeFigureOut">
              <a:rPr lang="en-US" smtClean="0"/>
              <a:t>11/12/2020</a:t>
            </a:fld>
            <a:endParaRPr lang="en-US"/>
          </a:p>
        </p:txBody>
      </p:sp>
      <p:sp>
        <p:nvSpPr>
          <p:cNvPr id="5" name="Fußzeilenplatzhalter 4">
            <a:extLst>
              <a:ext uri="{FF2B5EF4-FFF2-40B4-BE49-F238E27FC236}">
                <a16:creationId xmlns:a16="http://schemas.microsoft.com/office/drawing/2014/main" id="{B0B13F6C-F617-4A65-AC01-C60AF4AFBD0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BC5A5081-FAA2-4165-87EF-8C204A46F2E6}"/>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36874803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02D66-B312-4CD5-82BD-3D917FEB2D17}"/>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EB7AB309-930A-450D-A765-EF54247D0A2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9A80A31-A314-43E5-954C-3609A6D8465F}"/>
              </a:ext>
            </a:extLst>
          </p:cNvPr>
          <p:cNvSpPr>
            <a:spLocks noGrp="1"/>
          </p:cNvSpPr>
          <p:nvPr>
            <p:ph type="dt" sz="half" idx="10"/>
          </p:nvPr>
        </p:nvSpPr>
        <p:spPr/>
        <p:txBody>
          <a:bodyPr/>
          <a:lstStyle/>
          <a:p>
            <a:fld id="{B41B4CBD-4BC2-4F0F-9F77-A0DB24F0BCA1}" type="datetimeFigureOut">
              <a:rPr lang="en-US" smtClean="0"/>
              <a:t>11/12/2020</a:t>
            </a:fld>
            <a:endParaRPr lang="en-US"/>
          </a:p>
        </p:txBody>
      </p:sp>
      <p:sp>
        <p:nvSpPr>
          <p:cNvPr id="5" name="Fußzeilenplatzhalter 4">
            <a:extLst>
              <a:ext uri="{FF2B5EF4-FFF2-40B4-BE49-F238E27FC236}">
                <a16:creationId xmlns:a16="http://schemas.microsoft.com/office/drawing/2014/main" id="{B24EDCC8-FE39-48D0-AB50-BC9B19DE8E1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AD035D2F-B63A-40A5-9F95-865480790177}"/>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6079231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B105D5-07C2-4937-AC64-696C48F3D38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39D0C62D-C3A5-4546-B67C-E0CD9D9168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BB59EB9-12AF-4380-B36B-AAF7E8FF8E1B}"/>
              </a:ext>
            </a:extLst>
          </p:cNvPr>
          <p:cNvSpPr>
            <a:spLocks noGrp="1"/>
          </p:cNvSpPr>
          <p:nvPr>
            <p:ph type="dt" sz="half" idx="10"/>
          </p:nvPr>
        </p:nvSpPr>
        <p:spPr/>
        <p:txBody>
          <a:bodyPr/>
          <a:lstStyle/>
          <a:p>
            <a:fld id="{B41B4CBD-4BC2-4F0F-9F77-A0DB24F0BCA1}" type="datetimeFigureOut">
              <a:rPr lang="en-US" smtClean="0"/>
              <a:t>11/12/2020</a:t>
            </a:fld>
            <a:endParaRPr lang="en-US"/>
          </a:p>
        </p:txBody>
      </p:sp>
      <p:sp>
        <p:nvSpPr>
          <p:cNvPr id="5" name="Fußzeilenplatzhalter 4">
            <a:extLst>
              <a:ext uri="{FF2B5EF4-FFF2-40B4-BE49-F238E27FC236}">
                <a16:creationId xmlns:a16="http://schemas.microsoft.com/office/drawing/2014/main" id="{F2D36733-E500-4678-9E27-ED224FD0919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C629365D-3013-4409-975F-57F6CB297216}"/>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39967015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803D01-7E5E-4DBA-8620-92A07FE14231}"/>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ACB37C9A-DD99-4F53-B8D0-30AA98F09DF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A2145E6C-8BAC-4673-9319-F360CFCECAE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40B6DF5C-066F-4AF3-B27F-540FD08AD179}"/>
              </a:ext>
            </a:extLst>
          </p:cNvPr>
          <p:cNvSpPr>
            <a:spLocks noGrp="1"/>
          </p:cNvSpPr>
          <p:nvPr>
            <p:ph type="dt" sz="half" idx="10"/>
          </p:nvPr>
        </p:nvSpPr>
        <p:spPr/>
        <p:txBody>
          <a:bodyPr/>
          <a:lstStyle/>
          <a:p>
            <a:fld id="{B41B4CBD-4BC2-4F0F-9F77-A0DB24F0BCA1}" type="datetimeFigureOut">
              <a:rPr lang="en-US" smtClean="0"/>
              <a:t>11/12/2020</a:t>
            </a:fld>
            <a:endParaRPr lang="en-US"/>
          </a:p>
        </p:txBody>
      </p:sp>
      <p:sp>
        <p:nvSpPr>
          <p:cNvPr id="6" name="Fußzeilenplatzhalter 5">
            <a:extLst>
              <a:ext uri="{FF2B5EF4-FFF2-40B4-BE49-F238E27FC236}">
                <a16:creationId xmlns:a16="http://schemas.microsoft.com/office/drawing/2014/main" id="{2C1B8149-E15D-4DBE-96BC-123EE6F88F7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F49C57E-49D8-4B9F-95F3-819AC207BE8F}"/>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11311404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0F230-542A-49A5-A4E4-321D9D7EC62F}"/>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12F18695-4C6B-440A-89C7-10724031C9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4A7AA64-1050-4E93-9AA3-0E59A226785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6F583023-9D22-4861-B988-FC0016698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8591AA5-5578-476A-A2E9-F12352BE57A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28E990E5-DFC9-4A6A-9E13-DD9F17350CB2}"/>
              </a:ext>
            </a:extLst>
          </p:cNvPr>
          <p:cNvSpPr>
            <a:spLocks noGrp="1"/>
          </p:cNvSpPr>
          <p:nvPr>
            <p:ph type="dt" sz="half" idx="10"/>
          </p:nvPr>
        </p:nvSpPr>
        <p:spPr/>
        <p:txBody>
          <a:bodyPr/>
          <a:lstStyle/>
          <a:p>
            <a:fld id="{B41B4CBD-4BC2-4F0F-9F77-A0DB24F0BCA1}" type="datetimeFigureOut">
              <a:rPr lang="en-US" smtClean="0"/>
              <a:t>11/12/2020</a:t>
            </a:fld>
            <a:endParaRPr lang="en-US"/>
          </a:p>
        </p:txBody>
      </p:sp>
      <p:sp>
        <p:nvSpPr>
          <p:cNvPr id="8" name="Fußzeilenplatzhalter 7">
            <a:extLst>
              <a:ext uri="{FF2B5EF4-FFF2-40B4-BE49-F238E27FC236}">
                <a16:creationId xmlns:a16="http://schemas.microsoft.com/office/drawing/2014/main" id="{727AA9C4-B39A-40D8-B559-2A342ED635FF}"/>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AFD99539-F78F-4EDF-BE27-C37D16815465}"/>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285095012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A74DA2-12CE-4BC5-827B-A060D30ABF8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A713724-0576-4ECA-AA5C-DC48181A94B1}"/>
              </a:ext>
            </a:extLst>
          </p:cNvPr>
          <p:cNvSpPr>
            <a:spLocks noGrp="1"/>
          </p:cNvSpPr>
          <p:nvPr>
            <p:ph type="dt" sz="half" idx="10"/>
          </p:nvPr>
        </p:nvSpPr>
        <p:spPr/>
        <p:txBody>
          <a:bodyPr/>
          <a:lstStyle/>
          <a:p>
            <a:fld id="{B41B4CBD-4BC2-4F0F-9F77-A0DB24F0BCA1}" type="datetimeFigureOut">
              <a:rPr lang="en-US" smtClean="0"/>
              <a:t>11/12/2020</a:t>
            </a:fld>
            <a:endParaRPr lang="en-US"/>
          </a:p>
        </p:txBody>
      </p:sp>
      <p:sp>
        <p:nvSpPr>
          <p:cNvPr id="4" name="Fußzeilenplatzhalter 3">
            <a:extLst>
              <a:ext uri="{FF2B5EF4-FFF2-40B4-BE49-F238E27FC236}">
                <a16:creationId xmlns:a16="http://schemas.microsoft.com/office/drawing/2014/main" id="{C9AAA9E0-4768-49C0-80E3-0AB5060E1C84}"/>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C915C68B-9080-4C6E-B8FB-D91456780E4C}"/>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30119036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4187A3-FB42-435B-9EB1-11966F24E3EB}"/>
              </a:ext>
            </a:extLst>
          </p:cNvPr>
          <p:cNvSpPr>
            <a:spLocks noGrp="1"/>
          </p:cNvSpPr>
          <p:nvPr>
            <p:ph type="dt" sz="half" idx="10"/>
          </p:nvPr>
        </p:nvSpPr>
        <p:spPr/>
        <p:txBody>
          <a:bodyPr/>
          <a:lstStyle/>
          <a:p>
            <a:fld id="{B41B4CBD-4BC2-4F0F-9F77-A0DB24F0BCA1}" type="datetimeFigureOut">
              <a:rPr lang="en-US" smtClean="0"/>
              <a:t>11/12/2020</a:t>
            </a:fld>
            <a:endParaRPr lang="en-US"/>
          </a:p>
        </p:txBody>
      </p:sp>
      <p:sp>
        <p:nvSpPr>
          <p:cNvPr id="3" name="Fußzeilenplatzhalter 2">
            <a:extLst>
              <a:ext uri="{FF2B5EF4-FFF2-40B4-BE49-F238E27FC236}">
                <a16:creationId xmlns:a16="http://schemas.microsoft.com/office/drawing/2014/main" id="{14EE4C27-806E-44EF-83C2-97F82A3D12A0}"/>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52966C02-75E8-408B-8826-60C07849BC02}"/>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193107371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AF1F27-A40D-4F66-9404-EB4E7BD5E0D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6B08EA3E-CE0C-47EF-8F52-86D45BA9D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D37F1AA5-25BB-4483-8588-785FEE26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BBBDCF-BB1E-490C-93F6-681EA4D8618B}"/>
              </a:ext>
            </a:extLst>
          </p:cNvPr>
          <p:cNvSpPr>
            <a:spLocks noGrp="1"/>
          </p:cNvSpPr>
          <p:nvPr>
            <p:ph type="dt" sz="half" idx="10"/>
          </p:nvPr>
        </p:nvSpPr>
        <p:spPr/>
        <p:txBody>
          <a:bodyPr/>
          <a:lstStyle/>
          <a:p>
            <a:fld id="{B41B4CBD-4BC2-4F0F-9F77-A0DB24F0BCA1}" type="datetimeFigureOut">
              <a:rPr lang="en-US" smtClean="0"/>
              <a:t>11/12/2020</a:t>
            </a:fld>
            <a:endParaRPr lang="en-US"/>
          </a:p>
        </p:txBody>
      </p:sp>
      <p:sp>
        <p:nvSpPr>
          <p:cNvPr id="6" name="Fußzeilenplatzhalter 5">
            <a:extLst>
              <a:ext uri="{FF2B5EF4-FFF2-40B4-BE49-F238E27FC236}">
                <a16:creationId xmlns:a16="http://schemas.microsoft.com/office/drawing/2014/main" id="{1377F8E8-C3E6-44B0-A152-F4DAEA2595E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26A9A9D2-3C40-4A9A-BDAF-797576CDEF22}"/>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16542789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E644B-791F-45DB-BD4F-B5D212BD169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DB95207D-CAF9-44EC-93B3-A6E31D18F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F31EDF17-69EF-4FCF-A35D-A28FD52CD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EF34441-13B9-4C77-A656-AA9B4C8F63D9}"/>
              </a:ext>
            </a:extLst>
          </p:cNvPr>
          <p:cNvSpPr>
            <a:spLocks noGrp="1"/>
          </p:cNvSpPr>
          <p:nvPr>
            <p:ph type="dt" sz="half" idx="10"/>
          </p:nvPr>
        </p:nvSpPr>
        <p:spPr/>
        <p:txBody>
          <a:bodyPr/>
          <a:lstStyle/>
          <a:p>
            <a:fld id="{B41B4CBD-4BC2-4F0F-9F77-A0DB24F0BCA1}" type="datetimeFigureOut">
              <a:rPr lang="en-US" smtClean="0"/>
              <a:t>11/12/2020</a:t>
            </a:fld>
            <a:endParaRPr lang="en-US"/>
          </a:p>
        </p:txBody>
      </p:sp>
      <p:sp>
        <p:nvSpPr>
          <p:cNvPr id="6" name="Fußzeilenplatzhalter 5">
            <a:extLst>
              <a:ext uri="{FF2B5EF4-FFF2-40B4-BE49-F238E27FC236}">
                <a16:creationId xmlns:a16="http://schemas.microsoft.com/office/drawing/2014/main" id="{507DD915-FC68-4B7D-A889-3CD4152D75AB}"/>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A90F1C8-AE97-48D7-8D6E-71935A7D81F7}"/>
              </a:ext>
            </a:extLst>
          </p:cNvPr>
          <p:cNvSpPr>
            <a:spLocks noGrp="1"/>
          </p:cNvSpPr>
          <p:nvPr>
            <p:ph type="sldNum" sz="quarter" idx="12"/>
          </p:nvPr>
        </p:nvSpPr>
        <p:spPr/>
        <p:txBody>
          <a:bodyPr/>
          <a:lstStyle/>
          <a:p>
            <a:fld id="{214A8585-0991-4F45-87F5-497435F40816}" type="slidenum">
              <a:rPr lang="en-US" smtClean="0"/>
              <a:t>‹#›</a:t>
            </a:fld>
            <a:endParaRPr lang="en-US"/>
          </a:p>
        </p:txBody>
      </p:sp>
    </p:spTree>
    <p:extLst>
      <p:ext uri="{BB962C8B-B14F-4D97-AF65-F5344CB8AC3E}">
        <p14:creationId xmlns:p14="http://schemas.microsoft.com/office/powerpoint/2010/main" val="348945719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EE7AD32-C05D-4752-8973-5BE99FB2F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87528B33-C1AF-40D9-8395-CEDA70C82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510EAEA-0D5F-441C-B20F-211D0EE1C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B4CBD-4BC2-4F0F-9F77-A0DB24F0BCA1}" type="datetimeFigureOut">
              <a:rPr lang="en-US" smtClean="0"/>
              <a:t>11/12/2020</a:t>
            </a:fld>
            <a:endParaRPr lang="en-US"/>
          </a:p>
        </p:txBody>
      </p:sp>
      <p:sp>
        <p:nvSpPr>
          <p:cNvPr id="5" name="Fußzeilenplatzhalter 4">
            <a:extLst>
              <a:ext uri="{FF2B5EF4-FFF2-40B4-BE49-F238E27FC236}">
                <a16:creationId xmlns:a16="http://schemas.microsoft.com/office/drawing/2014/main" id="{1FEA96E0-B3EA-471E-9073-E7C7BA3D5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82C4E9F9-E451-4535-9583-049E4FA1C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A8585-0991-4F45-87F5-497435F40816}" type="slidenum">
              <a:rPr lang="en-US" smtClean="0"/>
              <a:t>‹#›</a:t>
            </a:fld>
            <a:endParaRPr lang="en-US"/>
          </a:p>
        </p:txBody>
      </p:sp>
    </p:spTree>
    <p:extLst>
      <p:ext uri="{BB962C8B-B14F-4D97-AF65-F5344CB8AC3E}">
        <p14:creationId xmlns:p14="http://schemas.microsoft.com/office/powerpoint/2010/main" val="1556285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B307-B066-4DC0-8932-4D87B57BDF9A}"/>
              </a:ext>
            </a:extLst>
          </p:cNvPr>
          <p:cNvSpPr>
            <a:spLocks noGrp="1"/>
          </p:cNvSpPr>
          <p:nvPr>
            <p:ph type="title"/>
          </p:nvPr>
        </p:nvSpPr>
        <p:spPr>
          <a:xfrm>
            <a:off x="838200" y="2236654"/>
            <a:ext cx="10515600" cy="1325563"/>
          </a:xfrm>
        </p:spPr>
        <p:txBody>
          <a:bodyPr/>
          <a:lstStyle/>
          <a:p>
            <a:pPr algn="ctr"/>
            <a:r>
              <a:rPr lang="en-US" dirty="0"/>
              <a:t>Zoom recording must be enabled now.</a:t>
            </a:r>
            <a:endParaRPr lang="LID4096" dirty="0"/>
          </a:p>
        </p:txBody>
      </p:sp>
    </p:spTree>
    <p:extLst>
      <p:ext uri="{BB962C8B-B14F-4D97-AF65-F5344CB8AC3E}">
        <p14:creationId xmlns:p14="http://schemas.microsoft.com/office/powerpoint/2010/main" val="312467551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01 | Theory</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4524315"/>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d)	Choose a static analysis scenario where it is crucial to have no false 	positives, but false negatives can be accepted. Explain.</a:t>
            </a:r>
          </a:p>
          <a:p>
            <a:pPr>
              <a:tabLst>
                <a:tab pos="538163" algn="l"/>
              </a:tabLst>
            </a:pPr>
            <a:endParaRPr lang="en-US" sz="2400" dirty="0">
              <a:effectLst/>
              <a:latin typeface="Arial" panose="020B0604020202020204" pitchFamily="34" charset="0"/>
            </a:endParaRPr>
          </a:p>
          <a:p>
            <a:pPr>
              <a:tabLst>
                <a:tab pos="538163" algn="l"/>
              </a:tabLst>
            </a:pPr>
            <a:r>
              <a:rPr lang="en-US" sz="2400" dirty="0">
                <a:effectLst/>
                <a:latin typeface="Arial" panose="020B0604020202020204" pitchFamily="34" charset="0"/>
              </a:rPr>
              <a:t>e)	Choose a statically-typed language, and briefly describe what </a:t>
            </a:r>
            <a:r>
              <a:rPr lang="en-US" sz="2400" dirty="0">
                <a:latin typeface="Arial" panose="020B0604020202020204" pitchFamily="34" charset="0"/>
              </a:rPr>
              <a:t>makes it </a:t>
            </a:r>
            <a:r>
              <a:rPr lang="en-US" sz="2400" dirty="0">
                <a:effectLst/>
                <a:latin typeface="Arial" panose="020B0604020202020204" pitchFamily="34" charset="0"/>
              </a:rPr>
              <a:t>	statically-typed.</a:t>
            </a:r>
          </a:p>
          <a:p>
            <a:pPr>
              <a:tabLst>
                <a:tab pos="538163" algn="l"/>
              </a:tabLst>
            </a:pPr>
            <a:endParaRPr lang="en-US" sz="2400" dirty="0">
              <a:effectLst/>
              <a:latin typeface="Arial" panose="020B0604020202020204" pitchFamily="34" charset="0"/>
            </a:endParaRPr>
          </a:p>
          <a:p>
            <a:pPr>
              <a:tabLst>
                <a:tab pos="538163" algn="l"/>
              </a:tabLst>
            </a:pPr>
            <a:r>
              <a:rPr lang="en-US" sz="2400" dirty="0">
                <a:effectLst/>
                <a:latin typeface="Arial" panose="020B0604020202020204" pitchFamily="34" charset="0"/>
              </a:rPr>
              <a:t>f)	Choose a dynamically-typed language, and briefly describe what makes </a:t>
            </a:r>
            <a:r>
              <a:rPr lang="en-US" sz="2400">
                <a:effectLst/>
                <a:latin typeface="Arial" panose="020B0604020202020204" pitchFamily="34" charset="0"/>
              </a:rPr>
              <a:t>it 		dynamically-typed.</a:t>
            </a:r>
            <a:endParaRPr lang="en-US" sz="2400" dirty="0">
              <a:effectLst/>
              <a:latin typeface="Arial" panose="020B0604020202020204" pitchFamily="34" charset="0"/>
            </a:endParaRPr>
          </a:p>
          <a:p>
            <a:pPr>
              <a:tabLst>
                <a:tab pos="538163" algn="l"/>
              </a:tabLst>
            </a:pPr>
            <a:endParaRPr lang="en-US" sz="2400" dirty="0">
              <a:effectLst/>
              <a:latin typeface="Arial" panose="020B0604020202020204" pitchFamily="34" charset="0"/>
            </a:endParaRPr>
          </a:p>
          <a:p>
            <a:pPr>
              <a:tabLst>
                <a:tab pos="538163" algn="l"/>
              </a:tabLst>
            </a:pPr>
            <a:r>
              <a:rPr lang="en-US" sz="2400" dirty="0">
                <a:effectLst/>
                <a:latin typeface="Arial" panose="020B0604020202020204" pitchFamily="34" charset="0"/>
              </a:rPr>
              <a:t>g)	Is the collection of variable name declarations in the method body of Java’s 	</a:t>
            </a:r>
            <a:r>
              <a:rPr lang="en-US" sz="2400" dirty="0" err="1">
                <a:effectLst/>
                <a:latin typeface="Courier New" panose="02070309020205020404" pitchFamily="49" charset="0"/>
              </a:rPr>
              <a:t>String.println</a:t>
            </a:r>
            <a:r>
              <a:rPr lang="en-US" sz="2400" dirty="0">
                <a:effectLst/>
                <a:latin typeface="Courier New" panose="02070309020205020404" pitchFamily="49" charset="0"/>
              </a:rPr>
              <a:t>(Strings)</a:t>
            </a:r>
            <a:r>
              <a:rPr lang="en-US" sz="2400" dirty="0">
                <a:effectLst/>
                <a:latin typeface="Arial" panose="020B0604020202020204" pitchFamily="34" charset="0"/>
              </a:rPr>
              <a:t>intraprocedural or </a:t>
            </a:r>
            <a:r>
              <a:rPr lang="en-US" sz="2400" dirty="0" err="1">
                <a:effectLst/>
                <a:latin typeface="Arial" panose="020B0604020202020204" pitchFamily="34" charset="0"/>
              </a:rPr>
              <a:t>interprocedural</a:t>
            </a:r>
            <a:r>
              <a:rPr lang="en-US" sz="2400" dirty="0">
                <a:effectLst/>
                <a:latin typeface="Arial" panose="020B0604020202020204" pitchFamily="34" charset="0"/>
              </a:rPr>
              <a:t>?</a:t>
            </a:r>
          </a:p>
          <a:p>
            <a:pPr>
              <a:tabLst>
                <a:tab pos="538163" algn="l"/>
              </a:tabLst>
            </a:pPr>
            <a:r>
              <a:rPr lang="en-US" sz="2400" dirty="0">
                <a:latin typeface="Arial" panose="020B0604020202020204" pitchFamily="34" charset="0"/>
              </a:rPr>
              <a:t>	</a:t>
            </a:r>
            <a:r>
              <a:rPr lang="en-US" sz="2400" dirty="0">
                <a:effectLst/>
                <a:latin typeface="Arial" panose="020B0604020202020204" pitchFamily="34" charset="0"/>
              </a:rPr>
              <a:t>Explain why.</a:t>
            </a:r>
            <a:endParaRPr lang="en-US" sz="2000" dirty="0">
              <a:solidFill>
                <a:srgbClr val="FF0000"/>
              </a:solidFill>
            </a:endParaRPr>
          </a:p>
        </p:txBody>
      </p:sp>
    </p:spTree>
    <p:extLst>
      <p:ext uri="{BB962C8B-B14F-4D97-AF65-F5344CB8AC3E}">
        <p14:creationId xmlns:p14="http://schemas.microsoft.com/office/powerpoint/2010/main" val="186636287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02 | Control flow graphs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830997"/>
          </a:xfrm>
          <a:prstGeom prst="rect">
            <a:avLst/>
          </a:prstGeom>
          <a:noFill/>
        </p:spPr>
        <p:txBody>
          <a:bodyPr wrap="square" rtlCol="0">
            <a:spAutoFit/>
          </a:bodyPr>
          <a:lstStyle/>
          <a:p>
            <a:pPr>
              <a:tabLst>
                <a:tab pos="538163" algn="l"/>
              </a:tabLst>
            </a:pPr>
            <a:r>
              <a:rPr lang="en-US" sz="2400" dirty="0">
                <a:latin typeface="Arial" panose="020B0604020202020204" pitchFamily="34" charset="0"/>
              </a:rPr>
              <a:t>a</a:t>
            </a:r>
            <a:r>
              <a:rPr lang="en-US" sz="2400" dirty="0">
                <a:effectLst/>
                <a:latin typeface="Arial" panose="020B0604020202020204" pitchFamily="34" charset="0"/>
              </a:rPr>
              <a:t>)	Draw a CFG by hand (or with a flow chart tool) for the following code block: 	(1.5 pts)</a:t>
            </a:r>
            <a:endParaRPr lang="en-US" sz="2000" dirty="0">
              <a:solidFill>
                <a:srgbClr val="FF0000"/>
              </a:solidFill>
            </a:endParaRPr>
          </a:p>
        </p:txBody>
      </p:sp>
      <p:pic>
        <p:nvPicPr>
          <p:cNvPr id="3" name="Picture 2">
            <a:extLst>
              <a:ext uri="{FF2B5EF4-FFF2-40B4-BE49-F238E27FC236}">
                <a16:creationId xmlns:a16="http://schemas.microsoft.com/office/drawing/2014/main" id="{E1CFC884-DEB4-4AF7-8EB3-7F2F9E805D46}"/>
              </a:ext>
            </a:extLst>
          </p:cNvPr>
          <p:cNvPicPr>
            <a:picLocks noChangeAspect="1"/>
          </p:cNvPicPr>
          <p:nvPr/>
        </p:nvPicPr>
        <p:blipFill>
          <a:blip r:embed="rId2"/>
          <a:stretch>
            <a:fillRect/>
          </a:stretch>
        </p:blipFill>
        <p:spPr>
          <a:xfrm>
            <a:off x="4220910" y="2520030"/>
            <a:ext cx="2895600" cy="3219450"/>
          </a:xfrm>
          <a:prstGeom prst="rect">
            <a:avLst/>
          </a:prstGeom>
        </p:spPr>
      </p:pic>
    </p:spTree>
    <p:extLst>
      <p:ext uri="{BB962C8B-B14F-4D97-AF65-F5344CB8AC3E}">
        <p14:creationId xmlns:p14="http://schemas.microsoft.com/office/powerpoint/2010/main" val="246790104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02 | Control flow graphs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830997"/>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b)	Draw a CFG by hand (or with a flow chart tool) for the following code block: 	(2.0 pts)</a:t>
            </a:r>
            <a:endParaRPr lang="en-US" sz="2000" dirty="0">
              <a:solidFill>
                <a:srgbClr val="FF0000"/>
              </a:solidFill>
            </a:endParaRPr>
          </a:p>
        </p:txBody>
      </p:sp>
      <p:pic>
        <p:nvPicPr>
          <p:cNvPr id="8" name="Picture 7">
            <a:extLst>
              <a:ext uri="{FF2B5EF4-FFF2-40B4-BE49-F238E27FC236}">
                <a16:creationId xmlns:a16="http://schemas.microsoft.com/office/drawing/2014/main" id="{62D16FBC-FE06-41D4-B312-C8583C7F0766}"/>
              </a:ext>
            </a:extLst>
          </p:cNvPr>
          <p:cNvPicPr>
            <a:picLocks noChangeAspect="1"/>
          </p:cNvPicPr>
          <p:nvPr/>
        </p:nvPicPr>
        <p:blipFill>
          <a:blip r:embed="rId2"/>
          <a:stretch>
            <a:fillRect/>
          </a:stretch>
        </p:blipFill>
        <p:spPr>
          <a:xfrm>
            <a:off x="2841877" y="2166735"/>
            <a:ext cx="6508246" cy="4669272"/>
          </a:xfrm>
          <a:prstGeom prst="rect">
            <a:avLst/>
          </a:prstGeom>
        </p:spPr>
      </p:pic>
    </p:spTree>
    <p:extLst>
      <p:ext uri="{BB962C8B-B14F-4D97-AF65-F5344CB8AC3E}">
        <p14:creationId xmlns:p14="http://schemas.microsoft.com/office/powerpoint/2010/main" val="284724302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02 | Control flow graphs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2308324"/>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c)	What is the cyclomatic complexity of both code blocks, i.e., from task a) and 	task b)? You should use the formula from A08. (1 </a:t>
            </a:r>
            <a:r>
              <a:rPr lang="en-US" sz="2400" dirty="0" err="1">
                <a:effectLst/>
                <a:latin typeface="Arial" panose="020B0604020202020204" pitchFamily="34" charset="0"/>
              </a:rPr>
              <a:t>pt</a:t>
            </a:r>
            <a:r>
              <a:rPr lang="en-US" sz="2400" dirty="0">
                <a:effectLst/>
                <a:latin typeface="Arial" panose="020B0604020202020204" pitchFamily="34" charset="0"/>
              </a:rPr>
              <a:t>)</a:t>
            </a:r>
          </a:p>
          <a:p>
            <a:pPr>
              <a:tabLst>
                <a:tab pos="538163" algn="l"/>
              </a:tabLst>
            </a:pPr>
            <a:endParaRPr lang="en-US" sz="2400" dirty="0">
              <a:solidFill>
                <a:srgbClr val="FF0000"/>
              </a:solidFill>
              <a:latin typeface="Arial" panose="020B0604020202020204" pitchFamily="34" charset="0"/>
            </a:endParaRPr>
          </a:p>
          <a:p>
            <a:pPr>
              <a:tabLst>
                <a:tab pos="538163" algn="l"/>
              </a:tabLst>
            </a:pPr>
            <a:r>
              <a:rPr lang="en-US" sz="2400" dirty="0">
                <a:effectLst/>
                <a:latin typeface="Arial" panose="020B0604020202020204" pitchFamily="34" charset="0"/>
              </a:rPr>
              <a:t>d)	Create the interval CFG for both code blocks, i.e., from task a) and task b). 	You can find an example CFG at the bottom of slide 20 (page 32). (2 pts)</a:t>
            </a:r>
          </a:p>
          <a:p>
            <a:pPr>
              <a:tabLst>
                <a:tab pos="538163" algn="l"/>
              </a:tabLst>
            </a:pPr>
            <a:endParaRPr lang="en-US" sz="2400" dirty="0">
              <a:solidFill>
                <a:srgbClr val="FF0000"/>
              </a:solidFill>
              <a:latin typeface="Arial" panose="020B0604020202020204" pitchFamily="34" charset="0"/>
            </a:endParaRPr>
          </a:p>
        </p:txBody>
      </p:sp>
      <p:pic>
        <p:nvPicPr>
          <p:cNvPr id="3" name="Picture 2">
            <a:extLst>
              <a:ext uri="{FF2B5EF4-FFF2-40B4-BE49-F238E27FC236}">
                <a16:creationId xmlns:a16="http://schemas.microsoft.com/office/drawing/2014/main" id="{FBA6B50A-3F71-4C5D-B4C1-F416B84EAB1A}"/>
              </a:ext>
            </a:extLst>
          </p:cNvPr>
          <p:cNvPicPr>
            <a:picLocks noChangeAspect="1"/>
          </p:cNvPicPr>
          <p:nvPr/>
        </p:nvPicPr>
        <p:blipFill>
          <a:blip r:embed="rId2"/>
          <a:stretch>
            <a:fillRect/>
          </a:stretch>
        </p:blipFill>
        <p:spPr>
          <a:xfrm>
            <a:off x="1170775" y="3540095"/>
            <a:ext cx="3602140" cy="2786672"/>
          </a:xfrm>
          <a:prstGeom prst="rect">
            <a:avLst/>
          </a:prstGeom>
        </p:spPr>
      </p:pic>
      <p:sp>
        <p:nvSpPr>
          <p:cNvPr id="5" name="TextBox 4">
            <a:extLst>
              <a:ext uri="{FF2B5EF4-FFF2-40B4-BE49-F238E27FC236}">
                <a16:creationId xmlns:a16="http://schemas.microsoft.com/office/drawing/2014/main" id="{E0D72E2A-F495-4618-9A9D-8C4207A0B471}"/>
              </a:ext>
            </a:extLst>
          </p:cNvPr>
          <p:cNvSpPr txBox="1"/>
          <p:nvPr/>
        </p:nvSpPr>
        <p:spPr>
          <a:xfrm>
            <a:off x="1170775" y="3540095"/>
            <a:ext cx="977191" cy="369332"/>
          </a:xfrm>
          <a:prstGeom prst="rect">
            <a:avLst/>
          </a:prstGeom>
          <a:noFill/>
        </p:spPr>
        <p:txBody>
          <a:bodyPr wrap="none" rtlCol="0">
            <a:spAutoFit/>
          </a:bodyPr>
          <a:lstStyle/>
          <a:p>
            <a:r>
              <a:rPr lang="en-US" dirty="0"/>
              <a:t>Example</a:t>
            </a:r>
            <a:endParaRPr lang="LID4096" dirty="0"/>
          </a:p>
        </p:txBody>
      </p:sp>
    </p:spTree>
    <p:extLst>
      <p:ext uri="{BB962C8B-B14F-4D97-AF65-F5344CB8AC3E}">
        <p14:creationId xmlns:p14="http://schemas.microsoft.com/office/powerpoint/2010/main" val="62974020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03 | Template methods</a:t>
            </a:r>
            <a:r>
              <a:rPr lang="en-US" sz="2800" dirty="0"/>
              <a:t>  (6 pts BONUS)</a:t>
            </a:r>
            <a:endParaRPr lang="en-US" dirty="0"/>
          </a:p>
        </p:txBody>
      </p:sp>
      <p:sp>
        <p:nvSpPr>
          <p:cNvPr id="10" name="TextBox 9">
            <a:extLst>
              <a:ext uri="{FF2B5EF4-FFF2-40B4-BE49-F238E27FC236}">
                <a16:creationId xmlns:a16="http://schemas.microsoft.com/office/drawing/2014/main" id="{B3DDEAF3-42D7-4395-879B-767086514F6C}"/>
              </a:ext>
            </a:extLst>
          </p:cNvPr>
          <p:cNvSpPr txBox="1"/>
          <p:nvPr/>
        </p:nvSpPr>
        <p:spPr>
          <a:xfrm>
            <a:off x="484414" y="1525633"/>
            <a:ext cx="11707586" cy="5016758"/>
          </a:xfrm>
          <a:prstGeom prst="rect">
            <a:avLst/>
          </a:prstGeom>
          <a:noFill/>
        </p:spPr>
        <p:txBody>
          <a:bodyPr wrap="square" rtlCol="0">
            <a:spAutoFit/>
          </a:bodyPr>
          <a:lstStyle/>
          <a:p>
            <a:pPr>
              <a:tabLst>
                <a:tab pos="538163" algn="l"/>
              </a:tabLst>
            </a:pPr>
            <a:r>
              <a:rPr lang="en-US" sz="2000" dirty="0">
                <a:effectLst/>
                <a:latin typeface="Arial" panose="020B0604020202020204" pitchFamily="34" charset="0"/>
              </a:rPr>
              <a:t>Find  all  template  methods  in </a:t>
            </a:r>
            <a:r>
              <a:rPr lang="en-US" sz="2000" dirty="0" err="1">
                <a:effectLst/>
                <a:latin typeface="Courier New" panose="02070309020205020404" pitchFamily="49" charset="0"/>
                <a:cs typeface="Courier New" panose="02070309020205020404" pitchFamily="49" charset="0"/>
              </a:rPr>
              <a:t>modelWeka</a:t>
            </a:r>
            <a:r>
              <a:rPr lang="en-US" sz="2000" dirty="0">
                <a:effectLst/>
                <a:latin typeface="Arial" panose="020B0604020202020204" pitchFamily="34" charset="0"/>
              </a:rPr>
              <a:t> with  the  help  of </a:t>
            </a:r>
            <a:r>
              <a:rPr lang="en-US" sz="2000" dirty="0">
                <a:effectLst/>
                <a:latin typeface="Courier New" panose="02070309020205020404" pitchFamily="49" charset="0"/>
                <a:cs typeface="Courier New" panose="02070309020205020404" pitchFamily="49" charset="0"/>
              </a:rPr>
              <a:t>#gtASTNodes</a:t>
            </a:r>
            <a:r>
              <a:rPr lang="en-US" sz="2000" dirty="0">
                <a:effectLst/>
                <a:latin typeface="Arial" panose="020B0604020202020204" pitchFamily="34" charset="0"/>
              </a:rPr>
              <a:t>,  and  plot  them  with </a:t>
            </a:r>
            <a:r>
              <a:rPr lang="en-US" sz="2000" dirty="0" err="1">
                <a:effectLst/>
                <a:latin typeface="Courier New" panose="02070309020205020404" pitchFamily="49" charset="0"/>
                <a:cs typeface="Courier New" panose="02070309020205020404" pitchFamily="49" charset="0"/>
              </a:rPr>
              <a:t>GtMondrian</a:t>
            </a:r>
            <a:r>
              <a:rPr lang="en-US" sz="2000" dirty="0">
                <a:effectLst/>
                <a:latin typeface="Arial" panose="020B0604020202020204" pitchFamily="34" charset="0"/>
              </a:rPr>
              <a:t>.</a:t>
            </a:r>
          </a:p>
          <a:p>
            <a:pPr>
              <a:tabLst>
                <a:tab pos="538163" algn="l"/>
              </a:tabLst>
            </a:pPr>
            <a:endParaRPr lang="en-US" sz="2000" dirty="0">
              <a:solidFill>
                <a:srgbClr val="FF0000"/>
              </a:solidFill>
              <a:latin typeface="Arial" panose="020B0604020202020204" pitchFamily="34" charset="0"/>
            </a:endParaRPr>
          </a:p>
          <a:p>
            <a:pPr>
              <a:tabLst>
                <a:tab pos="538163" algn="l"/>
              </a:tabLst>
            </a:pPr>
            <a:r>
              <a:rPr lang="en-US" sz="2000" dirty="0">
                <a:effectLst/>
                <a:latin typeface="Arial" panose="020B0604020202020204" pitchFamily="34" charset="0"/>
              </a:rPr>
              <a:t>NB: Template methods are abstract methods (in abstract classes).</a:t>
            </a:r>
            <a:endParaRPr lang="en-US" sz="2000" dirty="0">
              <a:solidFill>
                <a:srgbClr val="FF0000"/>
              </a:solidFill>
              <a:effectLst/>
              <a:latin typeface="Arial" panose="020B0604020202020204" pitchFamily="34" charset="0"/>
            </a:endParaRPr>
          </a:p>
          <a:p>
            <a:pPr>
              <a:tabLst>
                <a:tab pos="538163" algn="l"/>
              </a:tabLst>
            </a:pPr>
            <a:endParaRPr lang="en-US" sz="2000" dirty="0">
              <a:solidFill>
                <a:srgbClr val="FF0000"/>
              </a:solidFill>
              <a:latin typeface="Arial" panose="020B0604020202020204" pitchFamily="34" charset="0"/>
            </a:endParaRPr>
          </a:p>
          <a:p>
            <a:pPr>
              <a:tabLst>
                <a:tab pos="1162050" algn="l"/>
              </a:tabLst>
            </a:pPr>
            <a:r>
              <a:rPr lang="en-US" sz="2000" dirty="0">
                <a:solidFill>
                  <a:srgbClr val="FF0000"/>
                </a:solidFill>
                <a:latin typeface="Arial" panose="020B0604020202020204" pitchFamily="34" charset="0"/>
              </a:rPr>
              <a:t>Step 1:	</a:t>
            </a:r>
            <a:r>
              <a:rPr lang="en-US" sz="2000" dirty="0">
                <a:effectLst/>
                <a:latin typeface="Arial" panose="020B0604020202020204" pitchFamily="34" charset="0"/>
              </a:rPr>
              <a:t>Select all methods that are in the namespace scope </a:t>
            </a:r>
            <a:r>
              <a:rPr lang="en-US" sz="2000" dirty="0" err="1">
                <a:effectLst/>
                <a:latin typeface="Courier New" panose="02070309020205020404" pitchFamily="49" charset="0"/>
              </a:rPr>
              <a:t>weka</a:t>
            </a:r>
            <a:r>
              <a:rPr lang="en-US" sz="2000" dirty="0">
                <a:effectLst/>
                <a:latin typeface="Courier New" panose="02070309020205020404" pitchFamily="49" charset="0"/>
              </a:rPr>
              <a:t>::core</a:t>
            </a:r>
            <a:r>
              <a:rPr lang="en-US" sz="2000" dirty="0">
                <a:effectLst/>
                <a:latin typeface="Arial" panose="020B0604020202020204" pitchFamily="34" charset="0"/>
              </a:rPr>
              <a:t>.</a:t>
            </a:r>
          </a:p>
          <a:p>
            <a:pPr>
              <a:tabLst>
                <a:tab pos="1162050" algn="l"/>
              </a:tabLst>
            </a:pPr>
            <a:endParaRPr lang="en-US" sz="2000" dirty="0">
              <a:solidFill>
                <a:srgbClr val="FF0000"/>
              </a:solidFill>
              <a:latin typeface="Arial" panose="020B0604020202020204" pitchFamily="34" charset="0"/>
            </a:endParaRPr>
          </a:p>
          <a:p>
            <a:pPr>
              <a:tabLst>
                <a:tab pos="1162050" algn="l"/>
              </a:tabLst>
            </a:pPr>
            <a:r>
              <a:rPr lang="en-US" sz="2000" dirty="0">
                <a:solidFill>
                  <a:srgbClr val="FF0000"/>
                </a:solidFill>
                <a:latin typeface="Arial" panose="020B0604020202020204" pitchFamily="34" charset="0"/>
              </a:rPr>
              <a:t>Step 2:	</a:t>
            </a:r>
            <a:r>
              <a:rPr lang="en-US" sz="2000" dirty="0">
                <a:effectLst/>
                <a:latin typeface="Arial" panose="020B0604020202020204" pitchFamily="34" charset="0"/>
              </a:rPr>
              <a:t>Of those methods, find those that are abstract. Use </a:t>
            </a:r>
            <a:r>
              <a:rPr lang="en-US" sz="2000" dirty="0" err="1">
                <a:effectLst/>
                <a:latin typeface="Courier New" panose="02070309020205020404" pitchFamily="49" charset="0"/>
              </a:rPr>
              <a:t>gtASTNode</a:t>
            </a:r>
            <a:r>
              <a:rPr lang="en-US" sz="2000" dirty="0">
                <a:effectLst/>
                <a:latin typeface="Courier New" panose="02070309020205020404" pitchFamily="49" charset="0"/>
              </a:rPr>
              <a:t> </a:t>
            </a:r>
            <a:r>
              <a:rPr lang="en-US" sz="2000" dirty="0">
                <a:effectLst/>
                <a:latin typeface="Arial" panose="020B0604020202020204" pitchFamily="34" charset="0"/>
              </a:rPr>
              <a:t>for the AST traversal.</a:t>
            </a:r>
          </a:p>
          <a:p>
            <a:pPr>
              <a:tabLst>
                <a:tab pos="1162050" algn="l"/>
              </a:tabLst>
            </a:pPr>
            <a:endParaRPr lang="en-US" sz="2000" dirty="0">
              <a:solidFill>
                <a:srgbClr val="FF0000"/>
              </a:solidFill>
              <a:latin typeface="Arial" panose="020B0604020202020204" pitchFamily="34" charset="0"/>
            </a:endParaRPr>
          </a:p>
          <a:p>
            <a:pPr>
              <a:tabLst>
                <a:tab pos="1162050" algn="l"/>
              </a:tabLst>
            </a:pPr>
            <a:r>
              <a:rPr lang="en-US" sz="2000" dirty="0">
                <a:solidFill>
                  <a:srgbClr val="FF0000"/>
                </a:solidFill>
                <a:latin typeface="Arial" panose="020B0604020202020204" pitchFamily="34" charset="0"/>
              </a:rPr>
              <a:t>Step 3:	</a:t>
            </a:r>
            <a:r>
              <a:rPr lang="en-US" sz="2000" dirty="0">
                <a:effectLst/>
                <a:latin typeface="Arial" panose="020B0604020202020204" pitchFamily="34" charset="0"/>
              </a:rPr>
              <a:t>Visualize the found methods in Step 2 with </a:t>
            </a:r>
            <a:r>
              <a:rPr lang="en-US" sz="2000" dirty="0" err="1">
                <a:effectLst/>
                <a:latin typeface="Courier New" panose="02070309020205020404" pitchFamily="49" charset="0"/>
              </a:rPr>
              <a:t>GtMondrian</a:t>
            </a:r>
            <a:r>
              <a:rPr lang="en-US" sz="2000" dirty="0">
                <a:effectLst/>
                <a:latin typeface="Arial" panose="020B0604020202020204" pitchFamily="34" charset="0"/>
              </a:rPr>
              <a:t>.</a:t>
            </a:r>
            <a:br>
              <a:rPr lang="en-US" sz="2000" dirty="0">
                <a:effectLst/>
                <a:latin typeface="Arial" panose="020B0604020202020204" pitchFamily="34" charset="0"/>
              </a:rPr>
            </a:br>
            <a:r>
              <a:rPr lang="en-US" sz="2000" dirty="0">
                <a:effectLst/>
                <a:latin typeface="Arial" panose="020B0604020202020204" pitchFamily="34" charset="0"/>
              </a:rPr>
              <a:t>	</a:t>
            </a:r>
            <a:br>
              <a:rPr lang="en-US" sz="2000" dirty="0">
                <a:effectLst/>
                <a:latin typeface="Arial" panose="020B0604020202020204" pitchFamily="34" charset="0"/>
              </a:rPr>
            </a:br>
            <a:r>
              <a:rPr lang="en-US" sz="2000" dirty="0">
                <a:effectLst/>
                <a:latin typeface="Arial" panose="020B0604020202020204" pitchFamily="34" charset="0"/>
              </a:rPr>
              <a:t>	Use the following parameters:</a:t>
            </a:r>
            <a:br>
              <a:rPr lang="en-US" sz="2000" dirty="0">
                <a:effectLst/>
                <a:latin typeface="Arial" panose="020B0604020202020204" pitchFamily="34" charset="0"/>
              </a:rPr>
            </a:br>
            <a:r>
              <a:rPr lang="en-US" sz="2000" dirty="0">
                <a:effectLst/>
                <a:latin typeface="Arial" panose="020B0604020202020204" pitchFamily="34" charset="0"/>
              </a:rPr>
              <a:t>	</a:t>
            </a:r>
            <a:r>
              <a:rPr lang="en-US" sz="2000" b="1" dirty="0">
                <a:effectLst/>
                <a:latin typeface="Arial" panose="020B0604020202020204" pitchFamily="34" charset="0"/>
              </a:rPr>
              <a:t>shape type</a:t>
            </a:r>
            <a:r>
              <a:rPr lang="en-US" sz="2000" dirty="0">
                <a:effectLst/>
                <a:latin typeface="Arial" panose="020B0604020202020204" pitchFamily="34" charset="0"/>
              </a:rPr>
              <a:t>: 		</a:t>
            </a:r>
            <a:r>
              <a:rPr lang="en-US" sz="2000" dirty="0" err="1">
                <a:effectLst/>
                <a:latin typeface="Courier New" panose="02070309020205020404" pitchFamily="49" charset="0"/>
              </a:rPr>
              <a:t>BlElement</a:t>
            </a:r>
            <a:r>
              <a:rPr lang="en-US" sz="2000" dirty="0">
                <a:effectLst/>
                <a:latin typeface="Courier New" panose="02070309020205020404" pitchFamily="49" charset="0"/>
              </a:rPr>
              <a:t> </a:t>
            </a:r>
            <a:r>
              <a:rPr lang="en-US" sz="2000" dirty="0">
                <a:effectLst/>
                <a:latin typeface="Arial" panose="020B0604020202020204" pitchFamily="34" charset="0"/>
              </a:rPr>
              <a:t>with a size that represents </a:t>
            </a:r>
            <a:r>
              <a:rPr lang="en-US" sz="2000" dirty="0">
                <a:effectLst/>
                <a:latin typeface="Courier New" panose="02070309020205020404" pitchFamily="49" charset="0"/>
              </a:rPr>
              <a:t>#children </a:t>
            </a:r>
            <a:r>
              <a:rPr lang="en-US" sz="2000" dirty="0">
                <a:effectLst/>
                <a:latin typeface="Arial" panose="020B0604020202020204" pitchFamily="34" charset="0"/>
              </a:rPr>
              <a:t>of each method</a:t>
            </a:r>
            <a:br>
              <a:rPr lang="en-US" sz="2000" dirty="0">
                <a:effectLst/>
                <a:latin typeface="Arial" panose="020B0604020202020204" pitchFamily="34" charset="0"/>
              </a:rPr>
            </a:br>
            <a:r>
              <a:rPr lang="en-US" sz="2000" dirty="0">
                <a:effectLst/>
                <a:latin typeface="Arial" panose="020B0604020202020204" pitchFamily="34" charset="0"/>
              </a:rPr>
              <a:t>	</a:t>
            </a:r>
            <a:r>
              <a:rPr lang="en-US" sz="2000" b="1" dirty="0">
                <a:effectLst/>
                <a:latin typeface="Arial" panose="020B0604020202020204" pitchFamily="34" charset="0"/>
              </a:rPr>
              <a:t>shape geometry</a:t>
            </a:r>
            <a:r>
              <a:rPr lang="en-US" sz="2000" dirty="0">
                <a:effectLst/>
                <a:latin typeface="Arial" panose="020B0604020202020204" pitchFamily="34" charset="0"/>
              </a:rPr>
              <a:t>: 	</a:t>
            </a:r>
            <a:r>
              <a:rPr lang="en-US" sz="2000" dirty="0" err="1">
                <a:effectLst/>
                <a:latin typeface="Courier New" panose="02070309020205020404" pitchFamily="49" charset="0"/>
              </a:rPr>
              <a:t>BlCircle</a:t>
            </a:r>
            <a:br>
              <a:rPr lang="en-US" sz="2000" dirty="0">
                <a:effectLst/>
                <a:latin typeface="Courier New" panose="02070309020205020404" pitchFamily="49" charset="0"/>
              </a:rPr>
            </a:br>
            <a:r>
              <a:rPr lang="en-US" sz="2000" dirty="0">
                <a:effectLst/>
                <a:latin typeface="Courier New" panose="02070309020205020404" pitchFamily="49" charset="0"/>
              </a:rPr>
              <a:t>	</a:t>
            </a:r>
            <a:r>
              <a:rPr lang="en-US" sz="2000" b="1" dirty="0">
                <a:effectLst/>
                <a:latin typeface="Arial" panose="020B0604020202020204" pitchFamily="34" charset="0"/>
              </a:rPr>
              <a:t>shape background</a:t>
            </a:r>
            <a:r>
              <a:rPr lang="en-US" sz="2000" dirty="0">
                <a:effectLst/>
                <a:latin typeface="Arial" panose="020B0604020202020204" pitchFamily="34" charset="0"/>
              </a:rPr>
              <a:t>: 	all methods that have more than three elements in </a:t>
            </a:r>
            <a:r>
              <a:rPr lang="en-US" sz="2000" dirty="0">
                <a:effectLst/>
                <a:latin typeface="Courier New" panose="02070309020205020404" pitchFamily="49" charset="0"/>
              </a:rPr>
              <a:t>children 					</a:t>
            </a:r>
            <a:r>
              <a:rPr lang="en-US" sz="2000" dirty="0">
                <a:effectLst/>
                <a:latin typeface="Arial" panose="020B0604020202020204" pitchFamily="34" charset="0"/>
              </a:rPr>
              <a:t>should be in red, the others in gray</a:t>
            </a:r>
            <a:endParaRPr lang="en-US" sz="2000" dirty="0">
              <a:solidFill>
                <a:srgbClr val="FF0000"/>
              </a:solidFill>
              <a:latin typeface="Arial" panose="020B0604020202020204" pitchFamily="34" charset="0"/>
            </a:endParaRPr>
          </a:p>
        </p:txBody>
      </p:sp>
    </p:spTree>
    <p:extLst>
      <p:ext uri="{BB962C8B-B14F-4D97-AF65-F5344CB8AC3E}">
        <p14:creationId xmlns:p14="http://schemas.microsoft.com/office/powerpoint/2010/main" val="180503047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03 | Template methods</a:t>
            </a:r>
          </a:p>
        </p:txBody>
      </p:sp>
      <p:sp>
        <p:nvSpPr>
          <p:cNvPr id="10" name="TextBox 9">
            <a:extLst>
              <a:ext uri="{FF2B5EF4-FFF2-40B4-BE49-F238E27FC236}">
                <a16:creationId xmlns:a16="http://schemas.microsoft.com/office/drawing/2014/main" id="{B3DDEAF3-42D7-4395-879B-767086514F6C}"/>
              </a:ext>
            </a:extLst>
          </p:cNvPr>
          <p:cNvSpPr txBox="1"/>
          <p:nvPr/>
        </p:nvSpPr>
        <p:spPr>
          <a:xfrm>
            <a:off x="838198" y="1601796"/>
            <a:ext cx="10869387" cy="1138773"/>
          </a:xfrm>
          <a:prstGeom prst="rect">
            <a:avLst/>
          </a:prstGeom>
          <a:noFill/>
        </p:spPr>
        <p:txBody>
          <a:bodyPr wrap="square" rtlCol="0">
            <a:spAutoFit/>
          </a:bodyPr>
          <a:lstStyle/>
          <a:p>
            <a:pPr>
              <a:tabLst>
                <a:tab pos="538163" algn="l"/>
              </a:tabLst>
            </a:pPr>
            <a:r>
              <a:rPr lang="en-US" sz="2800" b="1" dirty="0">
                <a:effectLst/>
                <a:latin typeface="Arial" panose="020B0604020202020204" pitchFamily="34" charset="0"/>
              </a:rPr>
              <a:t>The final plot...</a:t>
            </a:r>
          </a:p>
          <a:p>
            <a:pPr>
              <a:tabLst>
                <a:tab pos="538163" algn="l"/>
              </a:tabLst>
            </a:pPr>
            <a:endParaRPr lang="en-US" sz="2000" dirty="0">
              <a:solidFill>
                <a:srgbClr val="FF0000"/>
              </a:solidFill>
              <a:latin typeface="Arial" panose="020B0604020202020204" pitchFamily="34" charset="0"/>
            </a:endParaRPr>
          </a:p>
          <a:p>
            <a:pPr>
              <a:tabLst>
                <a:tab pos="538163" algn="l"/>
              </a:tabLst>
            </a:pPr>
            <a:endParaRPr lang="en-US" sz="2000" dirty="0">
              <a:solidFill>
                <a:srgbClr val="FF0000"/>
              </a:solidFill>
              <a:latin typeface="Arial" panose="020B0604020202020204" pitchFamily="34" charset="0"/>
            </a:endParaRPr>
          </a:p>
        </p:txBody>
      </p:sp>
      <p:pic>
        <p:nvPicPr>
          <p:cNvPr id="3" name="Picture 2" descr="Background pattern&#10;&#10;Description automatically generated">
            <a:extLst>
              <a:ext uri="{FF2B5EF4-FFF2-40B4-BE49-F238E27FC236}">
                <a16:creationId xmlns:a16="http://schemas.microsoft.com/office/drawing/2014/main" id="{59022F2C-5EFE-4270-AA7B-29EBD3F83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019" y="1415006"/>
            <a:ext cx="5155962" cy="5327238"/>
          </a:xfrm>
          <a:prstGeom prst="rect">
            <a:avLst/>
          </a:prstGeom>
          <a:ln w="12700">
            <a:noFill/>
          </a:ln>
        </p:spPr>
      </p:pic>
    </p:spTree>
    <p:extLst>
      <p:ext uri="{BB962C8B-B14F-4D97-AF65-F5344CB8AC3E}">
        <p14:creationId xmlns:p14="http://schemas.microsoft.com/office/powerpoint/2010/main" val="36851720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lstStyle/>
          <a:p>
            <a:r>
              <a:rPr lang="en-US" dirty="0"/>
              <a:t>SMA: </a:t>
            </a:r>
            <a:br>
              <a:rPr lang="en-US" dirty="0"/>
            </a:br>
            <a:r>
              <a:rPr lang="en-US" dirty="0"/>
              <a:t>Software Modeling and Analysis</a:t>
            </a:r>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normAutofit lnSpcReduction="10000"/>
          </a:bodyPr>
          <a:lstStyle/>
          <a:p>
            <a:endParaRPr lang="en-US" dirty="0"/>
          </a:p>
          <a:p>
            <a:r>
              <a:rPr lang="en-US" sz="4000" i="1" dirty="0"/>
              <a:t>Practical Session</a:t>
            </a:r>
          </a:p>
          <a:p>
            <a:r>
              <a:rPr lang="en-US" sz="4000" b="1" i="1" dirty="0"/>
              <a:t>Week 09</a:t>
            </a:r>
          </a:p>
        </p:txBody>
      </p:sp>
    </p:spTree>
    <p:extLst>
      <p:ext uri="{BB962C8B-B14F-4D97-AF65-F5344CB8AC3E}">
        <p14:creationId xmlns:p14="http://schemas.microsoft.com/office/powerpoint/2010/main" val="367044340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B307-B066-4DC0-8932-4D87B57BDF9A}"/>
              </a:ext>
            </a:extLst>
          </p:cNvPr>
          <p:cNvSpPr>
            <a:spLocks noGrp="1"/>
          </p:cNvSpPr>
          <p:nvPr>
            <p:ph type="title"/>
          </p:nvPr>
        </p:nvSpPr>
        <p:spPr>
          <a:xfrm>
            <a:off x="838200" y="2236654"/>
            <a:ext cx="10515600" cy="1325563"/>
          </a:xfrm>
        </p:spPr>
        <p:txBody>
          <a:bodyPr/>
          <a:lstStyle/>
          <a:p>
            <a:pPr algn="ctr"/>
            <a:r>
              <a:rPr lang="en-US" dirty="0"/>
              <a:t>Is Zoom recording enabled?</a:t>
            </a:r>
            <a:endParaRPr lang="LID4096" dirty="0"/>
          </a:p>
        </p:txBody>
      </p:sp>
    </p:spTree>
    <p:extLst>
      <p:ext uri="{BB962C8B-B14F-4D97-AF65-F5344CB8AC3E}">
        <p14:creationId xmlns:p14="http://schemas.microsoft.com/office/powerpoint/2010/main" val="328262074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lstStyle/>
          <a:p>
            <a:r>
              <a:rPr lang="en-US" dirty="0"/>
              <a:t>Assignment 08</a:t>
            </a:r>
            <a:br>
              <a:rPr lang="en-US" dirty="0"/>
            </a:br>
            <a:endParaRPr lang="en-US" dirty="0"/>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lstStyle/>
          <a:p>
            <a:endParaRPr lang="en-US" dirty="0"/>
          </a:p>
          <a:p>
            <a:r>
              <a:rPr lang="en-US" sz="4000" b="1" i="1" dirty="0"/>
              <a:t>Discussion</a:t>
            </a:r>
          </a:p>
        </p:txBody>
      </p:sp>
    </p:spTree>
    <p:extLst>
      <p:ext uri="{BB962C8B-B14F-4D97-AF65-F5344CB8AC3E}">
        <p14:creationId xmlns:p14="http://schemas.microsoft.com/office/powerpoint/2010/main" val="295043362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A08 - Exercise 01 | Code smells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3" y="1269571"/>
            <a:ext cx="11548065" cy="6063198"/>
          </a:xfrm>
          <a:prstGeom prst="rect">
            <a:avLst/>
          </a:prstGeom>
          <a:noFill/>
        </p:spPr>
        <p:txBody>
          <a:bodyPr wrap="square" rtlCol="0">
            <a:spAutoFit/>
          </a:bodyPr>
          <a:lstStyle/>
          <a:p>
            <a:r>
              <a:rPr lang="en-US" sz="2800" dirty="0"/>
              <a:t>a)	Choose two different code smells and explain them.</a:t>
            </a:r>
          </a:p>
          <a:p>
            <a:r>
              <a:rPr lang="en-US" sz="2800" dirty="0">
                <a:solidFill>
                  <a:srgbClr val="FF0000"/>
                </a:solidFill>
              </a:rPr>
              <a:t>	Class Data Should be Private, Complex Class, Spaghetti Code, ...</a:t>
            </a:r>
          </a:p>
          <a:p>
            <a:endParaRPr lang="en-US" sz="2800" dirty="0"/>
          </a:p>
          <a:p>
            <a:r>
              <a:rPr lang="en-US" sz="2800" dirty="0"/>
              <a:t>b) 	What is the fundamental problem in developers code smell 	perception?</a:t>
            </a:r>
          </a:p>
          <a:p>
            <a:r>
              <a:rPr lang="en-US" sz="2800" dirty="0">
                <a:solidFill>
                  <a:srgbClr val="FF0000"/>
                </a:solidFill>
              </a:rPr>
              <a:t>	The perception is a subjective matter. </a:t>
            </a:r>
            <a:r>
              <a:rPr lang="en-US" sz="2800" i="1" dirty="0" err="1">
                <a:solidFill>
                  <a:srgbClr val="FF0000"/>
                </a:solidFill>
              </a:rPr>
              <a:t>Anaïs</a:t>
            </a:r>
            <a:r>
              <a:rPr lang="en-US" sz="2800" i="1" dirty="0">
                <a:solidFill>
                  <a:srgbClr val="FF0000"/>
                </a:solidFill>
              </a:rPr>
              <a:t> Nin</a:t>
            </a:r>
            <a:r>
              <a:rPr lang="en-US" sz="2800" dirty="0">
                <a:solidFill>
                  <a:srgbClr val="FF0000"/>
                </a:solidFill>
              </a:rPr>
              <a:t> sums it up quite 	nicely: "We don't see things as they are, we see things as we are."</a:t>
            </a:r>
          </a:p>
          <a:p>
            <a:endParaRPr lang="en-US" sz="2800" dirty="0"/>
          </a:p>
          <a:p>
            <a:r>
              <a:rPr lang="en-US" sz="2800" dirty="0"/>
              <a:t>c) 	What is “association rule mining” in the context of HIST?</a:t>
            </a:r>
          </a:p>
          <a:p>
            <a:r>
              <a:rPr lang="en-US" sz="2800" dirty="0">
                <a:solidFill>
                  <a:srgbClr val="FF0000"/>
                </a:solidFill>
              </a:rPr>
              <a:t>	Association rules represent correlations between subsets of methods 	in 	the same class that frequently change together. The discovery of all 	association rules within one or more projects is then called 	"association rule mining".</a:t>
            </a:r>
            <a:br>
              <a:rPr lang="en-US" sz="2800" dirty="0"/>
            </a:br>
            <a:endParaRPr lang="en-US" sz="2400" dirty="0">
              <a:solidFill>
                <a:srgbClr val="FF0000"/>
              </a:solidFill>
            </a:endParaRPr>
          </a:p>
        </p:txBody>
      </p:sp>
    </p:spTree>
    <p:extLst>
      <p:ext uri="{BB962C8B-B14F-4D97-AF65-F5344CB8AC3E}">
        <p14:creationId xmlns:p14="http://schemas.microsoft.com/office/powerpoint/2010/main" val="314195572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A08 - Exercise 02 | Test code smells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927597"/>
            <a:ext cx="10545536" cy="5262979"/>
          </a:xfrm>
          <a:prstGeom prst="rect">
            <a:avLst/>
          </a:prstGeom>
          <a:noFill/>
        </p:spPr>
        <p:txBody>
          <a:bodyPr wrap="square" rtlCol="0">
            <a:spAutoFit/>
          </a:bodyPr>
          <a:lstStyle/>
          <a:p>
            <a:r>
              <a:rPr lang="en-US" sz="2800" dirty="0"/>
              <a:t>a)	Choose one test code smell and explain it.</a:t>
            </a:r>
          </a:p>
          <a:p>
            <a:r>
              <a:rPr lang="en-US" sz="2800" dirty="0">
                <a:solidFill>
                  <a:srgbClr val="FF0000"/>
                </a:solidFill>
              </a:rPr>
              <a:t>	Eager Test, Ignored Test, Sleepy Test, ...</a:t>
            </a:r>
          </a:p>
          <a:p>
            <a:endParaRPr lang="en-US" sz="2800" dirty="0"/>
          </a:p>
          <a:p>
            <a:r>
              <a:rPr lang="en-US" sz="2800" dirty="0"/>
              <a:t>b)	Find and explain the test code smell in the test below. (2 pts)</a:t>
            </a:r>
          </a:p>
          <a:p>
            <a:pPr marL="571500" indent="-571500">
              <a:buFont typeface="Arial" panose="020B0604020202020204" pitchFamily="34" charset="0"/>
              <a:buChar char="•"/>
            </a:pPr>
            <a:endParaRPr lang="de-CH" sz="2800" dirty="0"/>
          </a:p>
          <a:p>
            <a:pPr marL="571500" indent="-571500">
              <a:buFont typeface="Arial" panose="020B0604020202020204" pitchFamily="34" charset="0"/>
              <a:buChar char="•"/>
            </a:pPr>
            <a:endParaRPr lang="de-CH" sz="2800" dirty="0"/>
          </a:p>
          <a:p>
            <a:pPr marL="571500" indent="-571500">
              <a:buFont typeface="Arial" panose="020B0604020202020204" pitchFamily="34" charset="0"/>
              <a:buChar char="•"/>
            </a:pPr>
            <a:endParaRPr lang="de-CH" sz="2800" dirty="0"/>
          </a:p>
          <a:p>
            <a:pPr marL="571500" indent="-571500">
              <a:buFont typeface="Arial" panose="020B0604020202020204" pitchFamily="34" charset="0"/>
              <a:buChar char="•"/>
            </a:pPr>
            <a:endParaRPr lang="de-CH" sz="2800" dirty="0"/>
          </a:p>
          <a:p>
            <a:pPr marL="571500" indent="-571500">
              <a:buFont typeface="Arial" panose="020B0604020202020204" pitchFamily="34" charset="0"/>
              <a:buChar char="•"/>
            </a:pPr>
            <a:endParaRPr lang="de-CH" sz="2800" dirty="0"/>
          </a:p>
          <a:p>
            <a:pPr marL="571500" indent="-571500">
              <a:buFont typeface="Arial" panose="020B0604020202020204" pitchFamily="34" charset="0"/>
              <a:buChar char="•"/>
            </a:pPr>
            <a:endParaRPr lang="de-CH" sz="2800" dirty="0"/>
          </a:p>
          <a:p>
            <a:pPr marL="571500" indent="-571500">
              <a:buFont typeface="Arial" panose="020B0604020202020204" pitchFamily="34" charset="0"/>
              <a:buChar char="•"/>
            </a:pPr>
            <a:endParaRPr lang="de-CH" sz="2800" dirty="0"/>
          </a:p>
          <a:p>
            <a:pPr marL="571500" indent="-571500">
              <a:buFont typeface="Arial" panose="020B0604020202020204" pitchFamily="34" charset="0"/>
              <a:buChar char="•"/>
            </a:pPr>
            <a:endParaRPr lang="de-CH" sz="2800" dirty="0"/>
          </a:p>
        </p:txBody>
      </p:sp>
      <p:pic>
        <p:nvPicPr>
          <p:cNvPr id="2" name="Picture 1">
            <a:extLst>
              <a:ext uri="{FF2B5EF4-FFF2-40B4-BE49-F238E27FC236}">
                <a16:creationId xmlns:a16="http://schemas.microsoft.com/office/drawing/2014/main" id="{0658D59D-321B-4435-B5FE-FFC8BFAFA116}"/>
              </a:ext>
            </a:extLst>
          </p:cNvPr>
          <p:cNvPicPr>
            <a:picLocks noChangeAspect="1"/>
          </p:cNvPicPr>
          <p:nvPr/>
        </p:nvPicPr>
        <p:blipFill>
          <a:blip r:embed="rId2"/>
          <a:stretch>
            <a:fillRect/>
          </a:stretch>
        </p:blipFill>
        <p:spPr>
          <a:xfrm>
            <a:off x="1632246" y="3671841"/>
            <a:ext cx="8340695" cy="2753626"/>
          </a:xfrm>
          <a:prstGeom prst="rect">
            <a:avLst/>
          </a:prstGeom>
        </p:spPr>
      </p:pic>
      <p:sp>
        <p:nvSpPr>
          <p:cNvPr id="3" name="Rectangle 2">
            <a:extLst>
              <a:ext uri="{FF2B5EF4-FFF2-40B4-BE49-F238E27FC236}">
                <a16:creationId xmlns:a16="http://schemas.microsoft.com/office/drawing/2014/main" id="{051C46B5-C8EF-4481-98A0-F121F5F6079F}"/>
              </a:ext>
            </a:extLst>
          </p:cNvPr>
          <p:cNvSpPr/>
          <p:nvPr/>
        </p:nvSpPr>
        <p:spPr>
          <a:xfrm>
            <a:off x="1956987" y="5657316"/>
            <a:ext cx="6383708" cy="3503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TextBox 3">
            <a:extLst>
              <a:ext uri="{FF2B5EF4-FFF2-40B4-BE49-F238E27FC236}">
                <a16:creationId xmlns:a16="http://schemas.microsoft.com/office/drawing/2014/main" id="{FB44049B-AF28-4F72-8CCD-F105B912C79D}"/>
              </a:ext>
            </a:extLst>
          </p:cNvPr>
          <p:cNvSpPr txBox="1"/>
          <p:nvPr/>
        </p:nvSpPr>
        <p:spPr>
          <a:xfrm>
            <a:off x="1956987" y="6240801"/>
            <a:ext cx="8179355" cy="646331"/>
          </a:xfrm>
          <a:prstGeom prst="rect">
            <a:avLst/>
          </a:prstGeom>
          <a:noFill/>
        </p:spPr>
        <p:txBody>
          <a:bodyPr wrap="none" rtlCol="0">
            <a:spAutoFit/>
          </a:bodyPr>
          <a:lstStyle/>
          <a:p>
            <a:r>
              <a:rPr lang="en-US" dirty="0">
                <a:solidFill>
                  <a:srgbClr val="FF0000"/>
                </a:solidFill>
              </a:rPr>
              <a:t>multiple assert statements in a single test method might cause unexpected outcomes</a:t>
            </a:r>
            <a:br>
              <a:rPr lang="en-US" dirty="0">
                <a:solidFill>
                  <a:srgbClr val="FF0000"/>
                </a:solidFill>
              </a:rPr>
            </a:br>
            <a:r>
              <a:rPr lang="en-US" dirty="0">
                <a:solidFill>
                  <a:srgbClr val="FF0000"/>
                </a:solidFill>
              </a:rPr>
              <a:t>= code is harder to debug and maintain</a:t>
            </a:r>
            <a:endParaRPr lang="LID4096" dirty="0">
              <a:solidFill>
                <a:srgbClr val="FF0000"/>
              </a:solidFill>
            </a:endParaRPr>
          </a:p>
        </p:txBody>
      </p:sp>
    </p:spTree>
    <p:extLst>
      <p:ext uri="{BB962C8B-B14F-4D97-AF65-F5344CB8AC3E}">
        <p14:creationId xmlns:p14="http://schemas.microsoft.com/office/powerpoint/2010/main" val="1489103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1223172" cy="1325563"/>
          </a:xfrm>
        </p:spPr>
        <p:txBody>
          <a:bodyPr/>
          <a:lstStyle/>
          <a:p>
            <a:r>
              <a:rPr lang="en-US" dirty="0"/>
              <a:t>A08 - Exercise 03 | Detection of eager tests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927597"/>
            <a:ext cx="11223172" cy="4708981"/>
          </a:xfrm>
          <a:prstGeom prst="rect">
            <a:avLst/>
          </a:prstGeom>
          <a:noFill/>
        </p:spPr>
        <p:txBody>
          <a:bodyPr wrap="square" rtlCol="0">
            <a:spAutoFit/>
          </a:bodyPr>
          <a:lstStyle/>
          <a:p>
            <a:r>
              <a:rPr lang="en-US" sz="2800" dirty="0"/>
              <a:t>Extract all </a:t>
            </a:r>
            <a:r>
              <a:rPr lang="en-US" sz="2800" dirty="0">
                <a:latin typeface="Courier New" panose="02070309020205020404" pitchFamily="49" charset="0"/>
                <a:cs typeface="Courier New" panose="02070309020205020404" pitchFamily="49" charset="0"/>
              </a:rPr>
              <a:t>JUnit3</a:t>
            </a:r>
            <a:r>
              <a:rPr lang="en-US" sz="2800" dirty="0"/>
              <a:t> tests from </a:t>
            </a:r>
            <a:r>
              <a:rPr lang="en-US" sz="2800" dirty="0" err="1">
                <a:latin typeface="Courier New" panose="02070309020205020404" pitchFamily="49" charset="0"/>
                <a:cs typeface="Courier New" panose="02070309020205020404" pitchFamily="49" charset="0"/>
              </a:rPr>
              <a:t>modelWeka</a:t>
            </a:r>
            <a:r>
              <a:rPr lang="en-US" sz="2800" dirty="0">
                <a:latin typeface="Courier New" panose="02070309020205020404" pitchFamily="49" charset="0"/>
                <a:cs typeface="Courier New" panose="02070309020205020404" pitchFamily="49" charset="0"/>
              </a:rPr>
              <a:t> </a:t>
            </a:r>
            <a:r>
              <a:rPr lang="en-US" sz="2800" dirty="0"/>
              <a:t>that suffer from the “Eager Test” code smell. </a:t>
            </a:r>
          </a:p>
          <a:p>
            <a:endParaRPr lang="en-US" sz="2800" dirty="0"/>
          </a:p>
          <a:p>
            <a:pPr algn="l"/>
            <a:r>
              <a:rPr lang="en-US" sz="1800" b="1" i="0" u="none" strike="noStrike" baseline="0" dirty="0">
                <a:solidFill>
                  <a:srgbClr val="FF0000"/>
                </a:solidFill>
                <a:latin typeface="Courier New" panose="02070309020205020404" pitchFamily="49" charset="0"/>
                <a:cs typeface="Courier New" panose="02070309020205020404" pitchFamily="49" charset="0"/>
              </a:rPr>
              <a:t>tests := </a:t>
            </a:r>
            <a:r>
              <a:rPr lang="en-US" sz="1800" b="1" i="0" u="none" strike="noStrike" baseline="0" dirty="0" err="1">
                <a:solidFill>
                  <a:srgbClr val="FF0000"/>
                </a:solidFill>
                <a:latin typeface="Courier New" panose="02070309020205020404" pitchFamily="49" charset="0"/>
                <a:cs typeface="Courier New" panose="02070309020205020404" pitchFamily="49" charset="0"/>
              </a:rPr>
              <a:t>modelWeka</a:t>
            </a:r>
            <a:r>
              <a:rPr lang="en-US" sz="1800" b="1" i="0" u="none" strike="noStrike" baseline="0" dirty="0">
                <a:solidFill>
                  <a:srgbClr val="FF0000"/>
                </a:solidFill>
                <a:latin typeface="Courier New" panose="02070309020205020404" pitchFamily="49" charset="0"/>
                <a:cs typeface="Courier New" panose="02070309020205020404" pitchFamily="49" charset="0"/>
              </a:rPr>
              <a:t> </a:t>
            </a:r>
            <a:r>
              <a:rPr lang="en-US" sz="1800" b="1" i="0" u="none" strike="noStrike" baseline="0" dirty="0" err="1">
                <a:solidFill>
                  <a:srgbClr val="FF0000"/>
                </a:solidFill>
                <a:latin typeface="Courier New" panose="02070309020205020404" pitchFamily="49" charset="0"/>
                <a:cs typeface="Courier New" panose="02070309020205020404" pitchFamily="49" charset="0"/>
              </a:rPr>
              <a:t>allModelMethods</a:t>
            </a:r>
            <a:r>
              <a:rPr lang="en-US" sz="1800" b="1" i="0" u="none" strike="noStrike" baseline="0" dirty="0">
                <a:solidFill>
                  <a:srgbClr val="FF0000"/>
                </a:solidFill>
                <a:latin typeface="Courier New" panose="02070309020205020404" pitchFamily="49" charset="0"/>
                <a:cs typeface="Courier New" panose="02070309020205020404" pitchFamily="49" charset="0"/>
              </a:rPr>
              <a:t> select: #isJUnit3Test.</a:t>
            </a:r>
          </a:p>
          <a:p>
            <a:pPr algn="l"/>
            <a:r>
              <a:rPr lang="en-US" sz="1800" b="1" i="0" u="none" strike="noStrike" baseline="0" dirty="0" err="1">
                <a:solidFill>
                  <a:srgbClr val="FFC000"/>
                </a:solidFill>
                <a:latin typeface="Courier New" panose="02070309020205020404" pitchFamily="49" charset="0"/>
                <a:cs typeface="Courier New" panose="02070309020205020404" pitchFamily="49" charset="0"/>
              </a:rPr>
              <a:t>eagerTests</a:t>
            </a:r>
            <a:r>
              <a:rPr lang="en-US" sz="1800" b="1" i="0" u="none" strike="noStrike" baseline="0" dirty="0">
                <a:solidFill>
                  <a:srgbClr val="FFC000"/>
                </a:solidFill>
                <a:latin typeface="Courier New" panose="02070309020205020404" pitchFamily="49" charset="0"/>
                <a:cs typeface="Courier New" panose="02070309020205020404" pitchFamily="49" charset="0"/>
              </a:rPr>
              <a:t> := tests select: [ : m |</a:t>
            </a:r>
          </a:p>
          <a:p>
            <a:pPr algn="l"/>
            <a:r>
              <a:rPr lang="de-CH" sz="1800" b="1" i="0" u="none" strike="noStrike" baseline="0" dirty="0">
                <a:solidFill>
                  <a:srgbClr val="FFC000"/>
                </a:solidFill>
                <a:latin typeface="Courier New" panose="02070309020205020404" pitchFamily="49" charset="0"/>
                <a:cs typeface="Courier New" panose="02070309020205020404" pitchFamily="49" charset="0"/>
              </a:rPr>
              <a:t>	</a:t>
            </a:r>
            <a:r>
              <a:rPr lang="de-CH" sz="1800" b="1" i="0" u="none" strike="noStrike" baseline="0" dirty="0">
                <a:latin typeface="Courier New" panose="02070309020205020404" pitchFamily="49" charset="0"/>
                <a:cs typeface="Courier New" panose="02070309020205020404" pitchFamily="49" charset="0"/>
              </a:rPr>
              <a:t>| </a:t>
            </a:r>
            <a:r>
              <a:rPr lang="de-CH" sz="1800" b="1" i="0" u="none" strike="noStrike" baseline="0" dirty="0" err="1">
                <a:latin typeface="Courier New" panose="02070309020205020404" pitchFamily="49" charset="0"/>
                <a:cs typeface="Courier New" panose="02070309020205020404" pitchFamily="49" charset="0"/>
              </a:rPr>
              <a:t>asserts</a:t>
            </a:r>
            <a:r>
              <a:rPr lang="de-CH" sz="1800" b="1" i="0" u="none" strike="noStrike" baseline="0" dirty="0">
                <a:latin typeface="Courier New" panose="02070309020205020404" pitchFamily="49" charset="0"/>
                <a:cs typeface="Courier New" panose="02070309020205020404" pitchFamily="49" charset="0"/>
              </a:rPr>
              <a:t> </a:t>
            </a:r>
            <a:r>
              <a:rPr lang="de-CH" sz="1800" b="1" i="0" u="none" strike="noStrike" baseline="0" dirty="0" err="1">
                <a:latin typeface="Courier New" panose="02070309020205020404" pitchFamily="49" charset="0"/>
                <a:cs typeface="Courier New" panose="02070309020205020404" pitchFamily="49" charset="0"/>
              </a:rPr>
              <a:t>astNode</a:t>
            </a:r>
            <a:r>
              <a:rPr lang="de-CH" sz="1800" b="1" i="0" u="none" strike="noStrike" baseline="0" dirty="0">
                <a:latin typeface="Courier New" panose="02070309020205020404" pitchFamily="49" charset="0"/>
                <a:cs typeface="Courier New" panose="02070309020205020404" pitchFamily="49" charset="0"/>
              </a:rPr>
              <a:t> </a:t>
            </a:r>
            <a:r>
              <a:rPr lang="de-CH" b="1" dirty="0">
                <a:latin typeface="Courier New" panose="02070309020205020404" pitchFamily="49" charset="0"/>
                <a:cs typeface="Courier New" panose="02070309020205020404" pitchFamily="49" charset="0"/>
              </a:rPr>
              <a:t>|</a:t>
            </a:r>
            <a:endParaRPr lang="de-CH" sz="1800" b="1" i="0" u="none" strike="noStrike" baseline="0" dirty="0">
              <a:latin typeface="Courier New" panose="02070309020205020404" pitchFamily="49" charset="0"/>
              <a:cs typeface="Courier New" panose="02070309020205020404" pitchFamily="49" charset="0"/>
            </a:endParaRPr>
          </a:p>
          <a:p>
            <a:pPr algn="l"/>
            <a:r>
              <a:rPr lang="de-CH" sz="1800" b="1" i="0" u="none" strike="noStrike" baseline="0" dirty="0">
                <a:solidFill>
                  <a:srgbClr val="FFC000"/>
                </a:solidFill>
                <a:latin typeface="Courier New" panose="02070309020205020404" pitchFamily="49" charset="0"/>
                <a:cs typeface="Courier New" panose="02070309020205020404" pitchFamily="49" charset="0"/>
              </a:rPr>
              <a:t>	</a:t>
            </a:r>
            <a:r>
              <a:rPr lang="de-CH" sz="1800" b="1" i="0" u="none" strike="noStrike" baseline="0" dirty="0" err="1">
                <a:solidFill>
                  <a:srgbClr val="00B050"/>
                </a:solidFill>
                <a:latin typeface="Courier New" panose="02070309020205020404" pitchFamily="49" charset="0"/>
                <a:cs typeface="Courier New" panose="02070309020205020404" pitchFamily="49" charset="0"/>
              </a:rPr>
              <a:t>asserts</a:t>
            </a:r>
            <a:r>
              <a:rPr lang="de-CH" sz="1800" b="1" i="0" u="none" strike="noStrike" baseline="0" dirty="0">
                <a:solidFill>
                  <a:srgbClr val="00B050"/>
                </a:solidFill>
                <a:latin typeface="Courier New" panose="02070309020205020404" pitchFamily="49" charset="0"/>
                <a:cs typeface="Courier New" panose="02070309020205020404" pitchFamily="49" charset="0"/>
              </a:rPr>
              <a:t> := </a:t>
            </a:r>
            <a:r>
              <a:rPr lang="de-CH" sz="1800" b="1" i="0" u="none" strike="noStrike" baseline="0" dirty="0" err="1">
                <a:solidFill>
                  <a:srgbClr val="00B050"/>
                </a:solidFill>
                <a:latin typeface="Courier New" panose="02070309020205020404" pitchFamily="49" charset="0"/>
                <a:cs typeface="Courier New" panose="02070309020205020404" pitchFamily="49" charset="0"/>
              </a:rPr>
              <a:t>OrderedCollection</a:t>
            </a:r>
            <a:r>
              <a:rPr lang="de-CH" sz="1800" b="1" i="0" u="none" strike="noStrike" baseline="0" dirty="0">
                <a:solidFill>
                  <a:srgbClr val="00B050"/>
                </a:solidFill>
                <a:latin typeface="Courier New" panose="02070309020205020404" pitchFamily="49" charset="0"/>
                <a:cs typeface="Courier New" panose="02070309020205020404" pitchFamily="49" charset="0"/>
              </a:rPr>
              <a:t> new.</a:t>
            </a:r>
          </a:p>
          <a:p>
            <a:pPr algn="l"/>
            <a:r>
              <a:rPr lang="de-CH" sz="1800" b="1" i="0" u="none" strike="noStrike" baseline="0" dirty="0">
                <a:solidFill>
                  <a:srgbClr val="FFC000"/>
                </a:solidFill>
                <a:latin typeface="Courier New" panose="02070309020205020404" pitchFamily="49" charset="0"/>
                <a:cs typeface="Courier New" panose="02070309020205020404" pitchFamily="49" charset="0"/>
              </a:rPr>
              <a:t>	</a:t>
            </a:r>
            <a:r>
              <a:rPr lang="de-CH" sz="1800" b="1" i="0" u="none" strike="noStrike" baseline="0" dirty="0" err="1">
                <a:solidFill>
                  <a:srgbClr val="00B0F0"/>
                </a:solidFill>
                <a:latin typeface="Courier New" panose="02070309020205020404" pitchFamily="49" charset="0"/>
                <a:cs typeface="Courier New" panose="02070309020205020404" pitchFamily="49" charset="0"/>
              </a:rPr>
              <a:t>astNode</a:t>
            </a:r>
            <a:r>
              <a:rPr lang="de-CH" sz="1800" b="1" i="0" u="none" strike="noStrike" baseline="0" dirty="0">
                <a:solidFill>
                  <a:srgbClr val="00B0F0"/>
                </a:solidFill>
                <a:latin typeface="Courier New" panose="02070309020205020404" pitchFamily="49" charset="0"/>
                <a:cs typeface="Courier New" panose="02070309020205020404" pitchFamily="49" charset="0"/>
              </a:rPr>
              <a:t> := m </a:t>
            </a:r>
            <a:r>
              <a:rPr lang="de-CH" sz="1800" b="1" i="0" u="none" strike="noStrike" baseline="0" dirty="0" err="1">
                <a:solidFill>
                  <a:srgbClr val="00B0F0"/>
                </a:solidFill>
                <a:latin typeface="Courier New" panose="02070309020205020404" pitchFamily="49" charset="0"/>
                <a:cs typeface="Courier New" panose="02070309020205020404" pitchFamily="49" charset="0"/>
              </a:rPr>
              <a:t>gtASTNode</a:t>
            </a:r>
            <a:r>
              <a:rPr lang="de-CH" sz="1800" b="1" i="0" u="none" strike="noStrike" baseline="0" dirty="0">
                <a:solidFill>
                  <a:srgbClr val="00B0F0"/>
                </a:solidFill>
                <a:latin typeface="Courier New" panose="02070309020205020404" pitchFamily="49" charset="0"/>
                <a:cs typeface="Courier New" panose="02070309020205020404" pitchFamily="49" charset="0"/>
              </a:rPr>
              <a:t>.</a:t>
            </a:r>
          </a:p>
          <a:p>
            <a:pPr algn="l"/>
            <a:r>
              <a:rPr lang="de-CH" sz="1800" b="1" i="0" u="none" strike="noStrike" baseline="0" dirty="0">
                <a:solidFill>
                  <a:srgbClr val="FFC000"/>
                </a:solidFill>
                <a:latin typeface="Courier New" panose="02070309020205020404" pitchFamily="49" charset="0"/>
                <a:cs typeface="Courier New" panose="02070309020205020404" pitchFamily="49" charset="0"/>
              </a:rPr>
              <a:t>	</a:t>
            </a:r>
            <a:r>
              <a:rPr lang="de-CH" sz="1800" b="1" i="0" u="none" strike="noStrike" baseline="0" dirty="0" err="1">
                <a:solidFill>
                  <a:srgbClr val="7030A0"/>
                </a:solidFill>
                <a:latin typeface="Courier New" panose="02070309020205020404" pitchFamily="49" charset="0"/>
                <a:cs typeface="Courier New" panose="02070309020205020404" pitchFamily="49" charset="0"/>
              </a:rPr>
              <a:t>astNode</a:t>
            </a:r>
            <a:endParaRPr lang="de-CH" sz="1800" b="1" i="0" u="none" strike="noStrike" baseline="0" dirty="0">
              <a:solidFill>
                <a:srgbClr val="7030A0"/>
              </a:solidFill>
              <a:latin typeface="Courier New" panose="02070309020205020404" pitchFamily="49" charset="0"/>
              <a:cs typeface="Courier New" panose="02070309020205020404" pitchFamily="49" charset="0"/>
            </a:endParaRPr>
          </a:p>
          <a:p>
            <a:pPr algn="l"/>
            <a:r>
              <a:rPr lang="de-CH" sz="1800" b="1" i="0" u="none" strike="noStrike" baseline="0" dirty="0">
                <a:solidFill>
                  <a:srgbClr val="7030A0"/>
                </a:solidFill>
                <a:latin typeface="Courier New" panose="02070309020205020404" pitchFamily="49" charset="0"/>
                <a:cs typeface="Courier New" panose="02070309020205020404" pitchFamily="49" charset="0"/>
              </a:rPr>
              <a:t>		</a:t>
            </a:r>
            <a:r>
              <a:rPr lang="de-CH" sz="1800" b="1" i="0" u="none" strike="noStrike" baseline="0" dirty="0" err="1">
                <a:solidFill>
                  <a:srgbClr val="7030A0"/>
                </a:solidFill>
                <a:latin typeface="Courier New" panose="02070309020205020404" pitchFamily="49" charset="0"/>
                <a:cs typeface="Courier New" panose="02070309020205020404" pitchFamily="49" charset="0"/>
              </a:rPr>
              <a:t>ifNotNil</a:t>
            </a:r>
            <a:r>
              <a:rPr lang="de-CH" sz="1800" b="1" i="0" u="none" strike="noStrike" baseline="0" dirty="0">
                <a:solidFill>
                  <a:srgbClr val="7030A0"/>
                </a:solidFill>
                <a:latin typeface="Courier New" panose="02070309020205020404" pitchFamily="49" charset="0"/>
                <a:cs typeface="Courier New" panose="02070309020205020404" pitchFamily="49" charset="0"/>
              </a:rPr>
              <a:t>: [ </a:t>
            </a:r>
            <a:r>
              <a:rPr lang="de-CH" sz="1800" b="1" i="0" u="none" strike="noStrike" baseline="0" dirty="0" err="1">
                <a:solidFill>
                  <a:srgbClr val="7030A0"/>
                </a:solidFill>
                <a:latin typeface="Courier New" panose="02070309020205020404" pitchFamily="49" charset="0"/>
                <a:cs typeface="Courier New" panose="02070309020205020404" pitchFamily="49" charset="0"/>
              </a:rPr>
              <a:t>astNode</a:t>
            </a:r>
            <a:endParaRPr lang="de-CH" sz="1800" b="1" i="0" u="none" strike="noStrike" baseline="0" dirty="0">
              <a:solidFill>
                <a:srgbClr val="7030A0"/>
              </a:solidFill>
              <a:latin typeface="Courier New" panose="02070309020205020404" pitchFamily="49" charset="0"/>
              <a:cs typeface="Courier New" panose="02070309020205020404" pitchFamily="49" charset="0"/>
            </a:endParaRPr>
          </a:p>
          <a:p>
            <a:pPr algn="l"/>
            <a:r>
              <a:rPr lang="de-CH" sz="1800" b="1" i="0" u="none" strike="noStrike" baseline="0" dirty="0">
                <a:solidFill>
                  <a:srgbClr val="7030A0"/>
                </a:solidFill>
                <a:latin typeface="Courier New" panose="02070309020205020404" pitchFamily="49" charset="0"/>
                <a:cs typeface="Courier New" panose="02070309020205020404" pitchFamily="49" charset="0"/>
              </a:rPr>
              <a:t>			</a:t>
            </a:r>
            <a:r>
              <a:rPr lang="de-CH" sz="1800" b="1" i="0" u="none" strike="noStrike" baseline="0" dirty="0" err="1">
                <a:solidFill>
                  <a:srgbClr val="7030A0"/>
                </a:solidFill>
                <a:latin typeface="Courier New" panose="02070309020205020404" pitchFamily="49" charset="0"/>
                <a:cs typeface="Courier New" panose="02070309020205020404" pitchFamily="49" charset="0"/>
              </a:rPr>
              <a:t>allNodesOfType</a:t>
            </a:r>
            <a:r>
              <a:rPr lang="de-CH" sz="1800" b="1" i="0" u="none" strike="noStrike" baseline="0" dirty="0">
                <a:solidFill>
                  <a:srgbClr val="7030A0"/>
                </a:solidFill>
                <a:latin typeface="Courier New" panose="02070309020205020404" pitchFamily="49" charset="0"/>
                <a:cs typeface="Courier New" panose="02070309020205020404" pitchFamily="49" charset="0"/>
              </a:rPr>
              <a:t>: </a:t>
            </a:r>
            <a:r>
              <a:rPr lang="de-CH" sz="1800" b="1" i="0" u="none" strike="noStrike" baseline="0" dirty="0" err="1">
                <a:solidFill>
                  <a:srgbClr val="7030A0"/>
                </a:solidFill>
                <a:latin typeface="Courier New" panose="02070309020205020404" pitchFamily="49" charset="0"/>
                <a:cs typeface="Courier New" panose="02070309020205020404" pitchFamily="49" charset="0"/>
              </a:rPr>
              <a:t>JavaMethodInvocationNode</a:t>
            </a:r>
            <a:endParaRPr lang="de-CH" sz="1800" b="1" i="0" u="none" strike="noStrike" baseline="0" dirty="0">
              <a:solidFill>
                <a:srgbClr val="7030A0"/>
              </a:solidFill>
              <a:latin typeface="Courier New" panose="02070309020205020404" pitchFamily="49" charset="0"/>
              <a:cs typeface="Courier New" panose="02070309020205020404" pitchFamily="49" charset="0"/>
            </a:endParaRPr>
          </a:p>
          <a:p>
            <a:pPr algn="l"/>
            <a:r>
              <a:rPr lang="de-CH" sz="1800" b="1" i="0" u="none" strike="noStrike" baseline="0" dirty="0">
                <a:solidFill>
                  <a:srgbClr val="7030A0"/>
                </a:solidFill>
                <a:latin typeface="Courier New" panose="02070309020205020404" pitchFamily="49" charset="0"/>
                <a:cs typeface="Courier New" panose="02070309020205020404" pitchFamily="49" charset="0"/>
              </a:rPr>
              <a:t>			do: [ :</a:t>
            </a:r>
            <a:r>
              <a:rPr lang="de-CH" sz="1800" b="1" i="0" u="none" strike="noStrike" baseline="0" dirty="0" err="1">
                <a:solidFill>
                  <a:srgbClr val="7030A0"/>
                </a:solidFill>
                <a:latin typeface="Courier New" panose="02070309020205020404" pitchFamily="49" charset="0"/>
                <a:cs typeface="Courier New" panose="02070309020205020404" pitchFamily="49" charset="0"/>
              </a:rPr>
              <a:t>node</a:t>
            </a:r>
            <a:r>
              <a:rPr lang="de-CH" sz="1800" b="1" i="0" u="none" strike="noStrike" baseline="0" dirty="0">
                <a:solidFill>
                  <a:srgbClr val="7030A0"/>
                </a:solidFill>
                <a:latin typeface="Courier New" panose="02070309020205020404" pitchFamily="49" charset="0"/>
                <a:cs typeface="Courier New" panose="02070309020205020404" pitchFamily="49" charset="0"/>
              </a:rPr>
              <a:t> |</a:t>
            </a:r>
          </a:p>
          <a:p>
            <a:pPr algn="l"/>
            <a:r>
              <a:rPr lang="en-US" sz="1800" b="1" i="0" u="none" strike="noStrike" baseline="0" dirty="0">
                <a:solidFill>
                  <a:srgbClr val="7030A0"/>
                </a:solidFill>
                <a:latin typeface="Courier New" panose="02070309020205020404" pitchFamily="49" charset="0"/>
                <a:cs typeface="Courier New" panose="02070309020205020404" pitchFamily="49" charset="0"/>
              </a:rPr>
              <a:t>				(node name value </a:t>
            </a:r>
            <a:r>
              <a:rPr lang="en-US" sz="1800" b="1" i="0" u="none" strike="noStrike" baseline="0" dirty="0" err="1">
                <a:solidFill>
                  <a:srgbClr val="7030A0"/>
                </a:solidFill>
                <a:latin typeface="Courier New" panose="02070309020205020404" pitchFamily="49" charset="0"/>
                <a:cs typeface="Courier New" panose="02070309020205020404" pitchFamily="49" charset="0"/>
              </a:rPr>
              <a:t>beginsWith</a:t>
            </a:r>
            <a:r>
              <a:rPr lang="en-US" sz="1800" b="1" i="0" u="none" strike="noStrike" baseline="0" dirty="0">
                <a:solidFill>
                  <a:srgbClr val="7030A0"/>
                </a:solidFill>
                <a:latin typeface="Courier New" panose="02070309020205020404" pitchFamily="49" charset="0"/>
                <a:cs typeface="Courier New" panose="02070309020205020404" pitchFamily="49" charset="0"/>
              </a:rPr>
              <a:t>: 'assert’)</a:t>
            </a:r>
          </a:p>
          <a:p>
            <a:pPr algn="l"/>
            <a:r>
              <a:rPr lang="de-CH" sz="1800" b="1" i="0" u="none" strike="noStrike" baseline="0" dirty="0">
                <a:solidFill>
                  <a:srgbClr val="7030A0"/>
                </a:solidFill>
                <a:latin typeface="Courier New" panose="02070309020205020404" pitchFamily="49" charset="0"/>
                <a:cs typeface="Courier New" panose="02070309020205020404" pitchFamily="49" charset="0"/>
              </a:rPr>
              <a:t>					</a:t>
            </a:r>
            <a:r>
              <a:rPr lang="de-CH" sz="1800" b="1" i="0" u="none" strike="noStrike" baseline="0" dirty="0" err="1">
                <a:solidFill>
                  <a:srgbClr val="7030A0"/>
                </a:solidFill>
                <a:latin typeface="Courier New" panose="02070309020205020404" pitchFamily="49" charset="0"/>
                <a:cs typeface="Courier New" panose="02070309020205020404" pitchFamily="49" charset="0"/>
              </a:rPr>
              <a:t>ifTrue</a:t>
            </a:r>
            <a:r>
              <a:rPr lang="de-CH" sz="1800" b="1" i="0" u="none" strike="noStrike" baseline="0" dirty="0">
                <a:solidFill>
                  <a:srgbClr val="7030A0"/>
                </a:solidFill>
                <a:latin typeface="Courier New" panose="02070309020205020404" pitchFamily="49" charset="0"/>
                <a:cs typeface="Courier New" panose="02070309020205020404" pitchFamily="49" charset="0"/>
              </a:rPr>
              <a:t>: [ </a:t>
            </a:r>
            <a:r>
              <a:rPr lang="de-CH" sz="1800" b="1" i="0" u="none" strike="noStrike" baseline="0" dirty="0" err="1">
                <a:solidFill>
                  <a:srgbClr val="7030A0"/>
                </a:solidFill>
                <a:latin typeface="Courier New" panose="02070309020205020404" pitchFamily="49" charset="0"/>
                <a:cs typeface="Courier New" panose="02070309020205020404" pitchFamily="49" charset="0"/>
              </a:rPr>
              <a:t>asserts</a:t>
            </a:r>
            <a:r>
              <a:rPr lang="de-CH" sz="1800" b="1" i="0" u="none" strike="noStrike" baseline="0" dirty="0">
                <a:solidFill>
                  <a:srgbClr val="7030A0"/>
                </a:solidFill>
                <a:latin typeface="Courier New" panose="02070309020205020404" pitchFamily="49" charset="0"/>
                <a:cs typeface="Courier New" panose="02070309020205020404" pitchFamily="49" charset="0"/>
              </a:rPr>
              <a:t> </a:t>
            </a:r>
            <a:r>
              <a:rPr lang="de-CH" sz="1800" b="1" i="0" u="none" strike="noStrike" baseline="0" dirty="0" err="1">
                <a:solidFill>
                  <a:srgbClr val="7030A0"/>
                </a:solidFill>
                <a:latin typeface="Courier New" panose="02070309020205020404" pitchFamily="49" charset="0"/>
                <a:cs typeface="Courier New" panose="02070309020205020404" pitchFamily="49" charset="0"/>
              </a:rPr>
              <a:t>add</a:t>
            </a:r>
            <a:r>
              <a:rPr lang="de-CH" sz="1800" b="1" i="0" u="none" strike="noStrike" baseline="0" dirty="0">
                <a:solidFill>
                  <a:srgbClr val="7030A0"/>
                </a:solidFill>
                <a:latin typeface="Courier New" panose="02070309020205020404" pitchFamily="49" charset="0"/>
                <a:cs typeface="Courier New" panose="02070309020205020404" pitchFamily="49" charset="0"/>
              </a:rPr>
              <a:t>: </a:t>
            </a:r>
            <a:r>
              <a:rPr lang="de-CH" sz="1800" b="1" i="0" u="none" strike="noStrike" baseline="0" dirty="0" err="1">
                <a:solidFill>
                  <a:srgbClr val="7030A0"/>
                </a:solidFill>
                <a:latin typeface="Courier New" panose="02070309020205020404" pitchFamily="49" charset="0"/>
                <a:cs typeface="Courier New" panose="02070309020205020404" pitchFamily="49" charset="0"/>
              </a:rPr>
              <a:t>node</a:t>
            </a:r>
            <a:r>
              <a:rPr lang="de-CH" sz="1800" b="1" i="0" u="none" strike="noStrike" baseline="0" dirty="0">
                <a:solidFill>
                  <a:srgbClr val="7030A0"/>
                </a:solidFill>
                <a:latin typeface="Courier New" panose="02070309020205020404" pitchFamily="49" charset="0"/>
                <a:cs typeface="Courier New" panose="02070309020205020404" pitchFamily="49" charset="0"/>
              </a:rPr>
              <a:t> ] ] ].</a:t>
            </a:r>
          </a:p>
          <a:p>
            <a:pPr algn="l"/>
            <a:r>
              <a:rPr lang="de-CH" sz="1800" b="1" i="0" u="none" strike="noStrike" baseline="0" dirty="0">
                <a:solidFill>
                  <a:srgbClr val="FFC000"/>
                </a:solidFill>
                <a:latin typeface="Courier New" panose="02070309020205020404" pitchFamily="49" charset="0"/>
                <a:cs typeface="Courier New" panose="02070309020205020404" pitchFamily="49" charset="0"/>
              </a:rPr>
              <a:t>	</a:t>
            </a:r>
            <a:r>
              <a:rPr lang="de-CH" sz="1800" b="1" i="0" u="none" strike="noStrike" baseline="0" dirty="0" err="1">
                <a:solidFill>
                  <a:srgbClr val="C00000"/>
                </a:solidFill>
                <a:latin typeface="Courier New" panose="02070309020205020404" pitchFamily="49" charset="0"/>
                <a:cs typeface="Courier New" panose="02070309020205020404" pitchFamily="49" charset="0"/>
              </a:rPr>
              <a:t>asserts</a:t>
            </a:r>
            <a:r>
              <a:rPr lang="de-CH" sz="1800" b="1" i="0" u="none" strike="noStrike" baseline="0" dirty="0">
                <a:solidFill>
                  <a:srgbClr val="C00000"/>
                </a:solidFill>
                <a:latin typeface="Courier New" panose="02070309020205020404" pitchFamily="49" charset="0"/>
                <a:cs typeface="Courier New" panose="02070309020205020404" pitchFamily="49" charset="0"/>
              </a:rPr>
              <a:t> </a:t>
            </a:r>
            <a:r>
              <a:rPr lang="de-CH" sz="1800" b="1" i="0" u="none" strike="noStrike" baseline="0" dirty="0" err="1">
                <a:solidFill>
                  <a:srgbClr val="C00000"/>
                </a:solidFill>
                <a:latin typeface="Courier New" panose="02070309020205020404" pitchFamily="49" charset="0"/>
                <a:cs typeface="Courier New" panose="02070309020205020404" pitchFamily="49" charset="0"/>
              </a:rPr>
              <a:t>size</a:t>
            </a:r>
            <a:r>
              <a:rPr lang="de-CH" sz="1800" b="1" i="0" u="none" strike="noStrike" baseline="0" dirty="0">
                <a:solidFill>
                  <a:srgbClr val="C00000"/>
                </a:solidFill>
                <a:latin typeface="Courier New" panose="02070309020205020404" pitchFamily="49" charset="0"/>
                <a:cs typeface="Courier New" panose="02070309020205020404" pitchFamily="49" charset="0"/>
              </a:rPr>
              <a:t> &gt; 1 </a:t>
            </a:r>
            <a:r>
              <a:rPr lang="de-CH" sz="1800" b="1" i="0" u="none" strike="noStrike" baseline="0" dirty="0">
                <a:solidFill>
                  <a:srgbClr val="FFC000"/>
                </a:solidFill>
                <a:latin typeface="Courier New" panose="02070309020205020404" pitchFamily="49" charset="0"/>
                <a:cs typeface="Courier New" panose="02070309020205020404" pitchFamily="49" charset="0"/>
              </a:rPr>
              <a:t>].</a:t>
            </a:r>
            <a:endParaRPr lang="en-US" sz="280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211403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03D17-E2AE-49EB-B51E-A161237F0F21}"/>
              </a:ext>
            </a:extLst>
          </p:cNvPr>
          <p:cNvSpPr>
            <a:spLocks noGrp="1"/>
          </p:cNvSpPr>
          <p:nvPr>
            <p:ph type="ctrTitle"/>
          </p:nvPr>
        </p:nvSpPr>
        <p:spPr>
          <a:xfrm>
            <a:off x="837488" y="1122363"/>
            <a:ext cx="10613876" cy="2387600"/>
          </a:xfrm>
        </p:spPr>
        <p:txBody>
          <a:bodyPr/>
          <a:lstStyle/>
          <a:p>
            <a:r>
              <a:rPr lang="en-US" dirty="0"/>
              <a:t>Assignment 09</a:t>
            </a:r>
            <a:br>
              <a:rPr lang="en-US" dirty="0"/>
            </a:br>
            <a:endParaRPr lang="en-US" dirty="0"/>
          </a:p>
        </p:txBody>
      </p:sp>
      <p:sp>
        <p:nvSpPr>
          <p:cNvPr id="3" name="Untertitel 2">
            <a:extLst>
              <a:ext uri="{FF2B5EF4-FFF2-40B4-BE49-F238E27FC236}">
                <a16:creationId xmlns:a16="http://schemas.microsoft.com/office/drawing/2014/main" id="{1893B1C2-3D7B-4883-9E24-1ABDB1D55C5B}"/>
              </a:ext>
            </a:extLst>
          </p:cNvPr>
          <p:cNvSpPr>
            <a:spLocks noGrp="1"/>
          </p:cNvSpPr>
          <p:nvPr>
            <p:ph type="subTitle" idx="1"/>
          </p:nvPr>
        </p:nvSpPr>
        <p:spPr>
          <a:xfrm>
            <a:off x="0" y="3602038"/>
            <a:ext cx="12192000" cy="1655762"/>
          </a:xfrm>
        </p:spPr>
        <p:txBody>
          <a:bodyPr/>
          <a:lstStyle/>
          <a:p>
            <a:endParaRPr lang="en-US" dirty="0"/>
          </a:p>
          <a:p>
            <a:r>
              <a:rPr lang="en-US" sz="4000" b="1" i="1" dirty="0"/>
              <a:t>Preview</a:t>
            </a:r>
          </a:p>
        </p:txBody>
      </p:sp>
    </p:spTree>
    <p:extLst>
      <p:ext uri="{BB962C8B-B14F-4D97-AF65-F5344CB8AC3E}">
        <p14:creationId xmlns:p14="http://schemas.microsoft.com/office/powerpoint/2010/main" val="30452508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87E575B1-ABF0-4D24-98C1-E26B3E050C69}"/>
              </a:ext>
            </a:extLst>
          </p:cNvPr>
          <p:cNvSpPr>
            <a:spLocks noGrp="1"/>
          </p:cNvSpPr>
          <p:nvPr>
            <p:ph type="title"/>
          </p:nvPr>
        </p:nvSpPr>
        <p:spPr>
          <a:xfrm>
            <a:off x="838199" y="365125"/>
            <a:ext cx="10922147" cy="1325563"/>
          </a:xfrm>
        </p:spPr>
        <p:txBody>
          <a:bodyPr/>
          <a:lstStyle/>
          <a:p>
            <a:r>
              <a:rPr lang="en-US" dirty="0"/>
              <a:t>A09 - Exercise 01 | Theory (6 pts)</a:t>
            </a:r>
          </a:p>
        </p:txBody>
      </p:sp>
      <p:sp>
        <p:nvSpPr>
          <p:cNvPr id="7" name="TextBox 6">
            <a:extLst>
              <a:ext uri="{FF2B5EF4-FFF2-40B4-BE49-F238E27FC236}">
                <a16:creationId xmlns:a16="http://schemas.microsoft.com/office/drawing/2014/main" id="{B40184A4-DAEE-4A1F-A440-A9F988C88C0C}"/>
              </a:ext>
            </a:extLst>
          </p:cNvPr>
          <p:cNvSpPr txBox="1"/>
          <p:nvPr/>
        </p:nvSpPr>
        <p:spPr>
          <a:xfrm>
            <a:off x="484414" y="1525633"/>
            <a:ext cx="11223172" cy="3416320"/>
          </a:xfrm>
          <a:prstGeom prst="rect">
            <a:avLst/>
          </a:prstGeom>
          <a:noFill/>
        </p:spPr>
        <p:txBody>
          <a:bodyPr wrap="square" rtlCol="0">
            <a:spAutoFit/>
          </a:bodyPr>
          <a:lstStyle/>
          <a:p>
            <a:pPr>
              <a:tabLst>
                <a:tab pos="538163" algn="l"/>
              </a:tabLst>
            </a:pPr>
            <a:r>
              <a:rPr lang="en-US" sz="2400" dirty="0">
                <a:effectLst/>
                <a:latin typeface="Arial" panose="020B0604020202020204" pitchFamily="34" charset="0"/>
              </a:rPr>
              <a:t>a)	What is the difference between static and dynamic analysis?</a:t>
            </a:r>
          </a:p>
          <a:p>
            <a:pPr>
              <a:tabLst>
                <a:tab pos="538163" algn="l"/>
              </a:tabLst>
            </a:pPr>
            <a:endParaRPr lang="en-US" sz="2400" dirty="0">
              <a:effectLst/>
              <a:latin typeface="Arial" panose="020B0604020202020204" pitchFamily="34" charset="0"/>
            </a:endParaRPr>
          </a:p>
          <a:p>
            <a:pPr>
              <a:tabLst>
                <a:tab pos="538163" algn="l"/>
              </a:tabLst>
            </a:pPr>
            <a:r>
              <a:rPr lang="en-US" sz="2400" dirty="0">
                <a:latin typeface="Arial" panose="020B0604020202020204" pitchFamily="34" charset="0"/>
              </a:rPr>
              <a:t>b)	</a:t>
            </a:r>
            <a:r>
              <a:rPr lang="en-US" sz="2400" dirty="0">
                <a:effectLst/>
                <a:latin typeface="Arial" panose="020B0604020202020204" pitchFamily="34" charset="0"/>
              </a:rPr>
              <a:t>Suppose you want to analyze the code that a method downloads arbitrarily 	from the internet. Can you perform such an inspection with static analyses?</a:t>
            </a:r>
          </a:p>
          <a:p>
            <a:pPr>
              <a:tabLst>
                <a:tab pos="538163" algn="l"/>
              </a:tabLst>
            </a:pPr>
            <a:r>
              <a:rPr lang="en-US" sz="2400" dirty="0">
                <a:effectLst/>
                <a:latin typeface="Arial" panose="020B0604020202020204" pitchFamily="34" charset="0"/>
              </a:rPr>
              <a:t>	Why?</a:t>
            </a:r>
          </a:p>
          <a:p>
            <a:pPr>
              <a:tabLst>
                <a:tab pos="538163" algn="l"/>
              </a:tabLst>
            </a:pPr>
            <a:endParaRPr lang="en-US" sz="2400" dirty="0">
              <a:effectLst/>
              <a:latin typeface="Arial" panose="020B0604020202020204" pitchFamily="34" charset="0"/>
            </a:endParaRPr>
          </a:p>
          <a:p>
            <a:pPr>
              <a:tabLst>
                <a:tab pos="538163" algn="l"/>
              </a:tabLst>
            </a:pPr>
            <a:r>
              <a:rPr lang="en-US" sz="2400" dirty="0">
                <a:effectLst/>
                <a:latin typeface="Arial" panose="020B0604020202020204" pitchFamily="34" charset="0"/>
              </a:rPr>
              <a:t>c)	Suppose you want to analyze the code that a method downloads arbitrarily 	from the internet. Can you perform such an inspection with dynamic 	analyses? </a:t>
            </a:r>
            <a:r>
              <a:rPr lang="en-US" sz="2400" dirty="0">
                <a:latin typeface="Arial" panose="020B0604020202020204" pitchFamily="34" charset="0"/>
              </a:rPr>
              <a:t>Why?</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1746207407"/>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4709</TotalTime>
  <Words>879</Words>
  <Application>Microsoft Office PowerPoint</Application>
  <PresentationFormat>Widescreen</PresentationFormat>
  <Paragraphs>85</Paragraphs>
  <Slides>15</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vt:lpstr>
      <vt:lpstr>Zoom recording must be enabled now.</vt:lpstr>
      <vt:lpstr>SMA:  Software Modeling and Analysis</vt:lpstr>
      <vt:lpstr>Is Zoom recording enabled?</vt:lpstr>
      <vt:lpstr>Assignment 08 </vt:lpstr>
      <vt:lpstr>A08 - Exercise 01 | Code smells</vt:lpstr>
      <vt:lpstr>A08 - Exercise 02 | Test code smells</vt:lpstr>
      <vt:lpstr>A08 - Exercise 03 | Detection of eager tests</vt:lpstr>
      <vt:lpstr>Assignment 09 </vt:lpstr>
      <vt:lpstr>A09 - Exercise 01 | Theory (6 pts)</vt:lpstr>
      <vt:lpstr>A09 - Exercise 01 | Theory</vt:lpstr>
      <vt:lpstr>A09 - Exercise 02 | Control flow graphs</vt:lpstr>
      <vt:lpstr>A09 - Exercise 02 | Control flow graphs</vt:lpstr>
      <vt:lpstr>A09 - Exercise 02 | Control flow graphs</vt:lpstr>
      <vt:lpstr>A09 - Exercise 03 | Template methods  (6 pts BONUS)</vt:lpstr>
      <vt:lpstr>A09 - Exercise 03 | Template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State Models &amp; Design Patterns</dc:title>
  <dc:creator>Pascal Gadient</dc:creator>
  <cp:lastModifiedBy>Pascal Gadient</cp:lastModifiedBy>
  <cp:revision>248</cp:revision>
  <cp:lastPrinted>2018-10-03T08:54:50Z</cp:lastPrinted>
  <dcterms:created xsi:type="dcterms:W3CDTF">2017-10-10T19:19:02Z</dcterms:created>
  <dcterms:modified xsi:type="dcterms:W3CDTF">2020-11-12T02:17:39Z</dcterms:modified>
</cp:coreProperties>
</file>