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4" r:id="rId2"/>
    <p:sldId id="256" r:id="rId3"/>
    <p:sldId id="438" r:id="rId4"/>
    <p:sldId id="422" r:id="rId5"/>
    <p:sldId id="439" r:id="rId6"/>
    <p:sldId id="456" r:id="rId7"/>
    <p:sldId id="440" r:id="rId8"/>
    <p:sldId id="441" r:id="rId9"/>
    <p:sldId id="442" r:id="rId10"/>
    <p:sldId id="457" r:id="rId11"/>
    <p:sldId id="443" r:id="rId12"/>
    <p:sldId id="444" r:id="rId13"/>
    <p:sldId id="271" r:id="rId14"/>
    <p:sldId id="445" r:id="rId15"/>
    <p:sldId id="446" r:id="rId16"/>
    <p:sldId id="447" r:id="rId17"/>
    <p:sldId id="448" r:id="rId18"/>
    <p:sldId id="449" r:id="rId19"/>
    <p:sldId id="450" r:id="rId20"/>
    <p:sldId id="451" r:id="rId21"/>
    <p:sldId id="452" r:id="rId22"/>
    <p:sldId id="454" r:id="rId23"/>
    <p:sldId id="4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F"/>
    <a:srgbClr val="A4A2B0"/>
    <a:srgbClr val="5C5B6B"/>
    <a:srgbClr val="B71E42"/>
    <a:srgbClr val="954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2" autoAdjust="0"/>
    <p:restoredTop sz="94660"/>
  </p:normalViewPr>
  <p:slideViewPr>
    <p:cSldViewPr snapToGrid="0">
      <p:cViewPr>
        <p:scale>
          <a:sx n="100" d="100"/>
          <a:sy n="100" d="100"/>
        </p:scale>
        <p:origin x="55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84CAB-3EF5-443A-A483-AB77D9739C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147DF89C-33BE-4E09-A7C4-E83FF72B9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E618591-FFE9-42D1-BC3A-AD6456AC94BE}"/>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5" name="Fußzeilenplatzhalter 4">
            <a:extLst>
              <a:ext uri="{FF2B5EF4-FFF2-40B4-BE49-F238E27FC236}">
                <a16:creationId xmlns:a16="http://schemas.microsoft.com/office/drawing/2014/main" id="{6C48F4CF-DB0A-47B4-86FB-45BAED9AD5A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298F6CE-C18F-4CF0-AA89-D0AFEE1B609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78582171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DC753-2CA7-4AC7-B383-8291A5231E62}"/>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6B3D72B-1FCA-417C-9789-143FC2A708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B64A26B-77CF-42D6-A3C7-FEC2DA8EF5D9}"/>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5" name="Fußzeilenplatzhalter 4">
            <a:extLst>
              <a:ext uri="{FF2B5EF4-FFF2-40B4-BE49-F238E27FC236}">
                <a16:creationId xmlns:a16="http://schemas.microsoft.com/office/drawing/2014/main" id="{7265B6DD-8C27-4EF0-BF7E-71D6AC86EE4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52EFA8-E709-49B5-A9C6-7B27027E867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73820330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6EBC21-8090-4BA9-9B07-41D881A9A37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DC8CFA0A-6799-4FAF-AAF3-2E6BE528AF1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C81F828-D3C1-4EDA-9422-FA2ADC2934F0}"/>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5" name="Fußzeilenplatzhalter 4">
            <a:extLst>
              <a:ext uri="{FF2B5EF4-FFF2-40B4-BE49-F238E27FC236}">
                <a16:creationId xmlns:a16="http://schemas.microsoft.com/office/drawing/2014/main" id="{B0B13F6C-F617-4A65-AC01-C60AF4AFBD0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C5A5081-FAA2-4165-87EF-8C204A46F2E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687480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02D66-B312-4CD5-82BD-3D917FEB2D17}"/>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B7AB309-930A-450D-A765-EF54247D0A2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A80A31-A314-43E5-954C-3609A6D8465F}"/>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5" name="Fußzeilenplatzhalter 4">
            <a:extLst>
              <a:ext uri="{FF2B5EF4-FFF2-40B4-BE49-F238E27FC236}">
                <a16:creationId xmlns:a16="http://schemas.microsoft.com/office/drawing/2014/main" id="{B24EDCC8-FE39-48D0-AB50-BC9B19DE8E1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D035D2F-B63A-40A5-9F95-86548079017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6079231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05D5-07C2-4937-AC64-696C48F3D38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39D0C62D-C3A5-4546-B67C-E0CD9D916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B59EB9-12AF-4380-B36B-AAF7E8FF8E1B}"/>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5" name="Fußzeilenplatzhalter 4">
            <a:extLst>
              <a:ext uri="{FF2B5EF4-FFF2-40B4-BE49-F238E27FC236}">
                <a16:creationId xmlns:a16="http://schemas.microsoft.com/office/drawing/2014/main" id="{F2D36733-E500-4678-9E27-ED224FD0919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629365D-3013-4409-975F-57F6CB29721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3996701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03D01-7E5E-4DBA-8620-92A07FE14231}"/>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CB37C9A-DD99-4F53-B8D0-30AA98F09D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A2145E6C-8BAC-4673-9319-F360CFCECA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40B6DF5C-066F-4AF3-B27F-540FD08AD179}"/>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6" name="Fußzeilenplatzhalter 5">
            <a:extLst>
              <a:ext uri="{FF2B5EF4-FFF2-40B4-BE49-F238E27FC236}">
                <a16:creationId xmlns:a16="http://schemas.microsoft.com/office/drawing/2014/main" id="{2C1B8149-E15D-4DBE-96BC-123EE6F88F7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F49C57E-49D8-4B9F-95F3-819AC207BE8F}"/>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1131140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0F230-542A-49A5-A4E4-321D9D7EC62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2F18695-4C6B-440A-89C7-10724031C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A7AA64-1050-4E93-9AA3-0E59A226785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F583023-9D22-4861-B988-FC0016698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591AA5-5578-476A-A2E9-F12352BE57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8E990E5-DFC9-4A6A-9E13-DD9F17350CB2}"/>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8" name="Fußzeilenplatzhalter 7">
            <a:extLst>
              <a:ext uri="{FF2B5EF4-FFF2-40B4-BE49-F238E27FC236}">
                <a16:creationId xmlns:a16="http://schemas.microsoft.com/office/drawing/2014/main" id="{727AA9C4-B39A-40D8-B559-2A342ED635F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AFD99539-F78F-4EDF-BE27-C37D1681546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85095012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4DA2-12CE-4BC5-827B-A060D30ABF8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A713724-0576-4ECA-AA5C-DC48181A94B1}"/>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4" name="Fußzeilenplatzhalter 3">
            <a:extLst>
              <a:ext uri="{FF2B5EF4-FFF2-40B4-BE49-F238E27FC236}">
                <a16:creationId xmlns:a16="http://schemas.microsoft.com/office/drawing/2014/main" id="{C9AAA9E0-4768-49C0-80E3-0AB5060E1C8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C915C68B-9080-4C6E-B8FB-D91456780E4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011903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4187A3-FB42-435B-9EB1-11966F24E3EB}"/>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3" name="Fußzeilenplatzhalter 2">
            <a:extLst>
              <a:ext uri="{FF2B5EF4-FFF2-40B4-BE49-F238E27FC236}">
                <a16:creationId xmlns:a16="http://schemas.microsoft.com/office/drawing/2014/main" id="{14EE4C27-806E-44EF-83C2-97F82A3D12A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52966C02-75E8-408B-8826-60C07849BC0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9310737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F1F27-A40D-4F66-9404-EB4E7BD5E0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B08EA3E-CE0C-47EF-8F52-86D45BA9D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D37F1AA5-25BB-4483-8588-785FEE26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BBBDCF-BB1E-490C-93F6-681EA4D8618B}"/>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6" name="Fußzeilenplatzhalter 5">
            <a:extLst>
              <a:ext uri="{FF2B5EF4-FFF2-40B4-BE49-F238E27FC236}">
                <a16:creationId xmlns:a16="http://schemas.microsoft.com/office/drawing/2014/main" id="{1377F8E8-C3E6-44B0-A152-F4DAEA2595E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6A9A9D2-3C40-4A9A-BDAF-797576CDEF2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654278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E644B-791F-45DB-BD4F-B5D212BD169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B95207D-CAF9-44EC-93B3-A6E31D18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F31EDF17-69EF-4FCF-A35D-A28FD52C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F34441-13B9-4C77-A656-AA9B4C8F63D9}"/>
              </a:ext>
            </a:extLst>
          </p:cNvPr>
          <p:cNvSpPr>
            <a:spLocks noGrp="1"/>
          </p:cNvSpPr>
          <p:nvPr>
            <p:ph type="dt" sz="half" idx="10"/>
          </p:nvPr>
        </p:nvSpPr>
        <p:spPr/>
        <p:txBody>
          <a:bodyPr/>
          <a:lstStyle/>
          <a:p>
            <a:fld id="{B41B4CBD-4BC2-4F0F-9F77-A0DB24F0BCA1}" type="datetimeFigureOut">
              <a:rPr lang="en-US" smtClean="0"/>
              <a:t>11/17/2020</a:t>
            </a:fld>
            <a:endParaRPr lang="en-US"/>
          </a:p>
        </p:txBody>
      </p:sp>
      <p:sp>
        <p:nvSpPr>
          <p:cNvPr id="6" name="Fußzeilenplatzhalter 5">
            <a:extLst>
              <a:ext uri="{FF2B5EF4-FFF2-40B4-BE49-F238E27FC236}">
                <a16:creationId xmlns:a16="http://schemas.microsoft.com/office/drawing/2014/main" id="{507DD915-FC68-4B7D-A889-3CD4152D75A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90F1C8-AE97-48D7-8D6E-71935A7D81F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4894571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E7AD32-C05D-4752-8973-5BE99FB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87528B33-C1AF-40D9-8395-CEDA70C82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510EAEA-0D5F-441C-B20F-211D0EE1C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B4CBD-4BC2-4F0F-9F77-A0DB24F0BCA1}" type="datetimeFigureOut">
              <a:rPr lang="en-US" smtClean="0"/>
              <a:t>11/17/2020</a:t>
            </a:fld>
            <a:endParaRPr lang="en-US"/>
          </a:p>
        </p:txBody>
      </p:sp>
      <p:sp>
        <p:nvSpPr>
          <p:cNvPr id="5" name="Fußzeilenplatzhalter 4">
            <a:extLst>
              <a:ext uri="{FF2B5EF4-FFF2-40B4-BE49-F238E27FC236}">
                <a16:creationId xmlns:a16="http://schemas.microsoft.com/office/drawing/2014/main" id="{1FEA96E0-B3EA-471E-9073-E7C7BA3D5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2C4E9F9-E451-4535-9583-049E4FA1C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A8585-0991-4F45-87F5-497435F40816}" type="slidenum">
              <a:rPr lang="en-US" smtClean="0"/>
              <a:t>‹#›</a:t>
            </a:fld>
            <a:endParaRPr lang="en-US"/>
          </a:p>
        </p:txBody>
      </p:sp>
    </p:spTree>
    <p:extLst>
      <p:ext uri="{BB962C8B-B14F-4D97-AF65-F5344CB8AC3E}">
        <p14:creationId xmlns:p14="http://schemas.microsoft.com/office/powerpoint/2010/main" val="155628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mailto:pascal.gadient@inf.unibe.c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odle.com/poll/yx6qe7rqyxetm99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B307-B066-4DC0-8932-4D87B57BDF9A}"/>
              </a:ext>
            </a:extLst>
          </p:cNvPr>
          <p:cNvSpPr>
            <a:spLocks noGrp="1"/>
          </p:cNvSpPr>
          <p:nvPr>
            <p:ph type="title"/>
          </p:nvPr>
        </p:nvSpPr>
        <p:spPr>
          <a:xfrm>
            <a:off x="838200" y="2236654"/>
            <a:ext cx="10515600" cy="1325563"/>
          </a:xfrm>
        </p:spPr>
        <p:txBody>
          <a:bodyPr/>
          <a:lstStyle/>
          <a:p>
            <a:pPr algn="ctr"/>
            <a:r>
              <a:rPr lang="en-US" dirty="0"/>
              <a:t>Zoom recording must be enabled now.</a:t>
            </a:r>
            <a:endParaRPr lang="LID4096" dirty="0"/>
          </a:p>
        </p:txBody>
      </p:sp>
    </p:spTree>
    <p:extLst>
      <p:ext uri="{BB962C8B-B14F-4D97-AF65-F5344CB8AC3E}">
        <p14:creationId xmlns:p14="http://schemas.microsoft.com/office/powerpoint/2010/main" val="31246755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1200329"/>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d)	Create the interval CFG for both code blocks, i.e., from task a) and task b). 	You can find an example CFG at the bottom of slide 20 (page 32). (2 pts)</a:t>
            </a:r>
          </a:p>
          <a:p>
            <a:pPr>
              <a:tabLst>
                <a:tab pos="538163" algn="l"/>
              </a:tabLst>
            </a:pPr>
            <a:endParaRPr lang="en-US" sz="2400" dirty="0">
              <a:solidFill>
                <a:srgbClr val="FF0000"/>
              </a:solidFill>
              <a:latin typeface="Arial" panose="020B0604020202020204" pitchFamily="34" charset="0"/>
            </a:endParaRPr>
          </a:p>
        </p:txBody>
      </p:sp>
      <p:pic>
        <p:nvPicPr>
          <p:cNvPr id="4" name="Picture 3">
            <a:extLst>
              <a:ext uri="{FF2B5EF4-FFF2-40B4-BE49-F238E27FC236}">
                <a16:creationId xmlns:a16="http://schemas.microsoft.com/office/drawing/2014/main" id="{ACF9BD2F-E840-456B-BF2B-949B35559767}"/>
              </a:ext>
            </a:extLst>
          </p:cNvPr>
          <p:cNvPicPr>
            <a:picLocks noChangeAspect="1"/>
          </p:cNvPicPr>
          <p:nvPr/>
        </p:nvPicPr>
        <p:blipFill>
          <a:blip r:embed="rId2"/>
          <a:stretch>
            <a:fillRect/>
          </a:stretch>
        </p:blipFill>
        <p:spPr>
          <a:xfrm>
            <a:off x="94005" y="2851196"/>
            <a:ext cx="3221400" cy="3109351"/>
          </a:xfrm>
          <a:prstGeom prst="rect">
            <a:avLst/>
          </a:prstGeom>
        </p:spPr>
      </p:pic>
      <p:pic>
        <p:nvPicPr>
          <p:cNvPr id="3" name="Picture 2">
            <a:extLst>
              <a:ext uri="{FF2B5EF4-FFF2-40B4-BE49-F238E27FC236}">
                <a16:creationId xmlns:a16="http://schemas.microsoft.com/office/drawing/2014/main" id="{F8AAA5B1-3ED8-43CA-9925-52A8D5E82652}"/>
              </a:ext>
            </a:extLst>
          </p:cNvPr>
          <p:cNvPicPr>
            <a:picLocks noChangeAspect="1"/>
          </p:cNvPicPr>
          <p:nvPr/>
        </p:nvPicPr>
        <p:blipFill>
          <a:blip r:embed="rId3"/>
          <a:stretch>
            <a:fillRect/>
          </a:stretch>
        </p:blipFill>
        <p:spPr>
          <a:xfrm>
            <a:off x="3606325" y="2286905"/>
            <a:ext cx="8585675" cy="4443704"/>
          </a:xfrm>
          <a:prstGeom prst="rect">
            <a:avLst/>
          </a:prstGeom>
        </p:spPr>
      </p:pic>
    </p:spTree>
    <p:extLst>
      <p:ext uri="{BB962C8B-B14F-4D97-AF65-F5344CB8AC3E}">
        <p14:creationId xmlns:p14="http://schemas.microsoft.com/office/powerpoint/2010/main" val="23916263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03 | Template methods</a:t>
            </a:r>
            <a:r>
              <a:rPr lang="en-US" sz="2800" dirty="0"/>
              <a:t>  (6 pts BONUS)</a:t>
            </a:r>
            <a:endParaRPr lang="en-US" dirty="0"/>
          </a:p>
        </p:txBody>
      </p:sp>
      <p:sp>
        <p:nvSpPr>
          <p:cNvPr id="10" name="TextBox 9">
            <a:extLst>
              <a:ext uri="{FF2B5EF4-FFF2-40B4-BE49-F238E27FC236}">
                <a16:creationId xmlns:a16="http://schemas.microsoft.com/office/drawing/2014/main" id="{B3DDEAF3-42D7-4395-879B-767086514F6C}"/>
              </a:ext>
            </a:extLst>
          </p:cNvPr>
          <p:cNvSpPr txBox="1"/>
          <p:nvPr/>
        </p:nvSpPr>
        <p:spPr>
          <a:xfrm>
            <a:off x="484414" y="1525633"/>
            <a:ext cx="11707586" cy="5016758"/>
          </a:xfrm>
          <a:prstGeom prst="rect">
            <a:avLst/>
          </a:prstGeom>
          <a:noFill/>
        </p:spPr>
        <p:txBody>
          <a:bodyPr wrap="square" rtlCol="0">
            <a:spAutoFit/>
          </a:bodyPr>
          <a:lstStyle/>
          <a:p>
            <a:pPr>
              <a:tabLst>
                <a:tab pos="538163" algn="l"/>
              </a:tabLst>
            </a:pPr>
            <a:r>
              <a:rPr lang="en-US" sz="2000" dirty="0">
                <a:effectLst/>
                <a:latin typeface="Arial" panose="020B0604020202020204" pitchFamily="34" charset="0"/>
              </a:rPr>
              <a:t>Find  all  template  methods  in </a:t>
            </a:r>
            <a:r>
              <a:rPr lang="en-US" sz="2000" dirty="0" err="1">
                <a:effectLst/>
                <a:latin typeface="Courier New" panose="02070309020205020404" pitchFamily="49" charset="0"/>
                <a:cs typeface="Courier New" panose="02070309020205020404" pitchFamily="49" charset="0"/>
              </a:rPr>
              <a:t>modelWeka</a:t>
            </a:r>
            <a:r>
              <a:rPr lang="en-US" sz="2000" dirty="0">
                <a:effectLst/>
                <a:latin typeface="Arial" panose="020B0604020202020204" pitchFamily="34" charset="0"/>
              </a:rPr>
              <a:t> with  the  help  of </a:t>
            </a:r>
            <a:r>
              <a:rPr lang="en-US" sz="2000" dirty="0">
                <a:effectLst/>
                <a:latin typeface="Courier New" panose="02070309020205020404" pitchFamily="49" charset="0"/>
                <a:cs typeface="Courier New" panose="02070309020205020404" pitchFamily="49" charset="0"/>
              </a:rPr>
              <a:t>#gtASTNodes</a:t>
            </a:r>
            <a:r>
              <a:rPr lang="en-US" sz="2000" dirty="0">
                <a:effectLst/>
                <a:latin typeface="Arial" panose="020B0604020202020204" pitchFamily="34" charset="0"/>
              </a:rPr>
              <a:t>,  and  plot  them  with </a:t>
            </a:r>
            <a:r>
              <a:rPr lang="en-US" sz="2000" dirty="0" err="1">
                <a:effectLst/>
                <a:latin typeface="Courier New" panose="02070309020205020404" pitchFamily="49" charset="0"/>
                <a:cs typeface="Courier New" panose="02070309020205020404" pitchFamily="49" charset="0"/>
              </a:rPr>
              <a:t>GtMondrian</a:t>
            </a:r>
            <a:r>
              <a:rPr lang="en-US" sz="2000" dirty="0">
                <a:effectLst/>
                <a:latin typeface="Arial" panose="020B0604020202020204" pitchFamily="34" charset="0"/>
              </a:rPr>
              <a:t>.</a:t>
            </a:r>
          </a:p>
          <a:p>
            <a:pPr>
              <a:tabLst>
                <a:tab pos="538163" algn="l"/>
              </a:tabLst>
            </a:pPr>
            <a:endParaRPr lang="en-US" sz="2000" dirty="0">
              <a:solidFill>
                <a:srgbClr val="FF0000"/>
              </a:solidFill>
              <a:latin typeface="Arial" panose="020B0604020202020204" pitchFamily="34" charset="0"/>
            </a:endParaRPr>
          </a:p>
          <a:p>
            <a:pPr>
              <a:tabLst>
                <a:tab pos="538163" algn="l"/>
              </a:tabLst>
            </a:pPr>
            <a:r>
              <a:rPr lang="en-US" sz="2000" dirty="0">
                <a:effectLst/>
                <a:latin typeface="Arial" panose="020B0604020202020204" pitchFamily="34" charset="0"/>
              </a:rPr>
              <a:t>NB: Template methods are abstract methods (in abstract classes).</a:t>
            </a:r>
            <a:endParaRPr lang="en-US" sz="2000" dirty="0">
              <a:solidFill>
                <a:srgbClr val="FF0000"/>
              </a:solidFill>
              <a:effectLst/>
              <a:latin typeface="Arial" panose="020B0604020202020204" pitchFamily="34" charset="0"/>
            </a:endParaRPr>
          </a:p>
          <a:p>
            <a:pPr>
              <a:tabLst>
                <a:tab pos="538163" algn="l"/>
              </a:tabLst>
            </a:pPr>
            <a:endParaRPr lang="en-US" sz="2000" dirty="0">
              <a:solidFill>
                <a:srgbClr val="FF0000"/>
              </a:solidFill>
              <a:latin typeface="Arial" panose="020B0604020202020204" pitchFamily="34" charset="0"/>
            </a:endParaRPr>
          </a:p>
          <a:p>
            <a:pPr>
              <a:tabLst>
                <a:tab pos="1162050" algn="l"/>
              </a:tabLst>
            </a:pPr>
            <a:r>
              <a:rPr lang="en-US" sz="2000" dirty="0">
                <a:solidFill>
                  <a:srgbClr val="FF0000"/>
                </a:solidFill>
                <a:latin typeface="Arial" panose="020B0604020202020204" pitchFamily="34" charset="0"/>
              </a:rPr>
              <a:t>Step 1:	</a:t>
            </a:r>
            <a:r>
              <a:rPr lang="en-US" sz="2000" dirty="0">
                <a:effectLst/>
                <a:latin typeface="Arial" panose="020B0604020202020204" pitchFamily="34" charset="0"/>
              </a:rPr>
              <a:t>Select all methods that are in the namespace scope </a:t>
            </a:r>
            <a:r>
              <a:rPr lang="en-US" sz="2000" dirty="0" err="1">
                <a:effectLst/>
                <a:latin typeface="Courier New" panose="02070309020205020404" pitchFamily="49" charset="0"/>
              </a:rPr>
              <a:t>weka</a:t>
            </a:r>
            <a:r>
              <a:rPr lang="en-US" sz="2000" dirty="0">
                <a:effectLst/>
                <a:latin typeface="Courier New" panose="02070309020205020404" pitchFamily="49" charset="0"/>
              </a:rPr>
              <a:t>::core</a:t>
            </a:r>
            <a:r>
              <a:rPr lang="en-US" sz="2000" dirty="0">
                <a:effectLst/>
                <a:latin typeface="Arial" panose="020B0604020202020204" pitchFamily="34" charset="0"/>
              </a:rPr>
              <a:t>.</a:t>
            </a:r>
          </a:p>
          <a:p>
            <a:pPr>
              <a:tabLst>
                <a:tab pos="1162050" algn="l"/>
              </a:tabLst>
            </a:pPr>
            <a:endParaRPr lang="en-US" sz="2000" dirty="0">
              <a:solidFill>
                <a:srgbClr val="FF0000"/>
              </a:solidFill>
              <a:latin typeface="Arial" panose="020B0604020202020204" pitchFamily="34" charset="0"/>
            </a:endParaRPr>
          </a:p>
          <a:p>
            <a:pPr>
              <a:tabLst>
                <a:tab pos="1162050" algn="l"/>
              </a:tabLst>
            </a:pPr>
            <a:r>
              <a:rPr lang="en-US" sz="2000" dirty="0">
                <a:solidFill>
                  <a:srgbClr val="FF0000"/>
                </a:solidFill>
                <a:latin typeface="Arial" panose="020B0604020202020204" pitchFamily="34" charset="0"/>
              </a:rPr>
              <a:t>Step 2:	</a:t>
            </a:r>
            <a:r>
              <a:rPr lang="en-US" sz="2000" dirty="0">
                <a:effectLst/>
                <a:latin typeface="Arial" panose="020B0604020202020204" pitchFamily="34" charset="0"/>
              </a:rPr>
              <a:t>Of those methods, find those that are abstract. Use </a:t>
            </a:r>
            <a:r>
              <a:rPr lang="en-US" sz="2000" dirty="0" err="1">
                <a:effectLst/>
                <a:latin typeface="Courier New" panose="02070309020205020404" pitchFamily="49" charset="0"/>
              </a:rPr>
              <a:t>gtASTNode</a:t>
            </a:r>
            <a:r>
              <a:rPr lang="en-US" sz="2000" dirty="0">
                <a:effectLst/>
                <a:latin typeface="Courier New" panose="02070309020205020404" pitchFamily="49" charset="0"/>
              </a:rPr>
              <a:t> </a:t>
            </a:r>
            <a:r>
              <a:rPr lang="en-US" sz="2000" dirty="0">
                <a:effectLst/>
                <a:latin typeface="Arial" panose="020B0604020202020204" pitchFamily="34" charset="0"/>
              </a:rPr>
              <a:t>for the AST traversal.</a:t>
            </a:r>
          </a:p>
          <a:p>
            <a:pPr>
              <a:tabLst>
                <a:tab pos="1162050" algn="l"/>
              </a:tabLst>
            </a:pPr>
            <a:endParaRPr lang="en-US" sz="2000" dirty="0">
              <a:solidFill>
                <a:srgbClr val="FF0000"/>
              </a:solidFill>
              <a:latin typeface="Arial" panose="020B0604020202020204" pitchFamily="34" charset="0"/>
            </a:endParaRPr>
          </a:p>
          <a:p>
            <a:pPr>
              <a:tabLst>
                <a:tab pos="1162050" algn="l"/>
              </a:tabLst>
            </a:pPr>
            <a:r>
              <a:rPr lang="en-US" sz="2000" dirty="0">
                <a:solidFill>
                  <a:srgbClr val="FF0000"/>
                </a:solidFill>
                <a:latin typeface="Arial" panose="020B0604020202020204" pitchFamily="34" charset="0"/>
              </a:rPr>
              <a:t>Step 3:	</a:t>
            </a:r>
            <a:r>
              <a:rPr lang="en-US" sz="2000" dirty="0">
                <a:effectLst/>
                <a:latin typeface="Arial" panose="020B0604020202020204" pitchFamily="34" charset="0"/>
              </a:rPr>
              <a:t>Visualize the found methods in Step 2 with </a:t>
            </a:r>
            <a:r>
              <a:rPr lang="en-US" sz="2000" dirty="0" err="1">
                <a:effectLst/>
                <a:latin typeface="Courier New" panose="02070309020205020404" pitchFamily="49" charset="0"/>
              </a:rPr>
              <a:t>GtMondrian</a:t>
            </a:r>
            <a:r>
              <a:rPr lang="en-US" sz="2000" dirty="0">
                <a:effectLst/>
                <a:latin typeface="Arial" panose="020B0604020202020204" pitchFamily="34" charset="0"/>
              </a:rPr>
              <a:t>.</a:t>
            </a:r>
            <a:br>
              <a:rPr lang="en-US" sz="2000" dirty="0">
                <a:effectLst/>
                <a:latin typeface="Arial" panose="020B0604020202020204" pitchFamily="34" charset="0"/>
              </a:rPr>
            </a:br>
            <a:r>
              <a:rPr lang="en-US" sz="2000" dirty="0">
                <a:effectLst/>
                <a:latin typeface="Arial" panose="020B0604020202020204" pitchFamily="34" charset="0"/>
              </a:rPr>
              <a:t>	</a:t>
            </a:r>
            <a:br>
              <a:rPr lang="en-US" sz="2000" dirty="0">
                <a:effectLst/>
                <a:latin typeface="Arial" panose="020B0604020202020204" pitchFamily="34" charset="0"/>
              </a:rPr>
            </a:br>
            <a:r>
              <a:rPr lang="en-US" sz="2000" dirty="0">
                <a:effectLst/>
                <a:latin typeface="Arial" panose="020B0604020202020204" pitchFamily="34" charset="0"/>
              </a:rPr>
              <a:t>	Use the following parameters:</a:t>
            </a:r>
            <a:br>
              <a:rPr lang="en-US" sz="2000" dirty="0">
                <a:effectLst/>
                <a:latin typeface="Arial" panose="020B0604020202020204" pitchFamily="34" charset="0"/>
              </a:rPr>
            </a:br>
            <a:r>
              <a:rPr lang="en-US" sz="2000" dirty="0">
                <a:effectLst/>
                <a:latin typeface="Arial" panose="020B0604020202020204" pitchFamily="34" charset="0"/>
              </a:rPr>
              <a:t>	</a:t>
            </a:r>
            <a:r>
              <a:rPr lang="en-US" sz="2000" b="1" dirty="0">
                <a:effectLst/>
                <a:latin typeface="Arial" panose="020B0604020202020204" pitchFamily="34" charset="0"/>
              </a:rPr>
              <a:t>shape type</a:t>
            </a:r>
            <a:r>
              <a:rPr lang="en-US" sz="2000" dirty="0">
                <a:effectLst/>
                <a:latin typeface="Arial" panose="020B0604020202020204" pitchFamily="34" charset="0"/>
              </a:rPr>
              <a:t>: 		</a:t>
            </a:r>
            <a:r>
              <a:rPr lang="en-US" sz="2000" dirty="0" err="1">
                <a:effectLst/>
                <a:latin typeface="Courier New" panose="02070309020205020404" pitchFamily="49" charset="0"/>
              </a:rPr>
              <a:t>BlElement</a:t>
            </a:r>
            <a:r>
              <a:rPr lang="en-US" sz="2000" dirty="0">
                <a:effectLst/>
                <a:latin typeface="Courier New" panose="02070309020205020404" pitchFamily="49" charset="0"/>
              </a:rPr>
              <a:t> </a:t>
            </a:r>
            <a:r>
              <a:rPr lang="en-US" sz="2000" dirty="0">
                <a:effectLst/>
                <a:latin typeface="Arial" panose="020B0604020202020204" pitchFamily="34" charset="0"/>
              </a:rPr>
              <a:t>with a size that represents </a:t>
            </a:r>
            <a:r>
              <a:rPr lang="en-US" sz="2000" dirty="0">
                <a:effectLst/>
                <a:latin typeface="Courier New" panose="02070309020205020404" pitchFamily="49" charset="0"/>
              </a:rPr>
              <a:t>#children </a:t>
            </a:r>
            <a:r>
              <a:rPr lang="en-US" sz="2000" dirty="0">
                <a:effectLst/>
                <a:latin typeface="Arial" panose="020B0604020202020204" pitchFamily="34" charset="0"/>
              </a:rPr>
              <a:t>of each method</a:t>
            </a:r>
            <a:br>
              <a:rPr lang="en-US" sz="2000" dirty="0">
                <a:effectLst/>
                <a:latin typeface="Arial" panose="020B0604020202020204" pitchFamily="34" charset="0"/>
              </a:rPr>
            </a:br>
            <a:r>
              <a:rPr lang="en-US" sz="2000" dirty="0">
                <a:effectLst/>
                <a:latin typeface="Arial" panose="020B0604020202020204" pitchFamily="34" charset="0"/>
              </a:rPr>
              <a:t>	</a:t>
            </a:r>
            <a:r>
              <a:rPr lang="en-US" sz="2000" b="1" dirty="0">
                <a:effectLst/>
                <a:latin typeface="Arial" panose="020B0604020202020204" pitchFamily="34" charset="0"/>
              </a:rPr>
              <a:t>shape geometry</a:t>
            </a:r>
            <a:r>
              <a:rPr lang="en-US" sz="2000" dirty="0">
                <a:effectLst/>
                <a:latin typeface="Arial" panose="020B0604020202020204" pitchFamily="34" charset="0"/>
              </a:rPr>
              <a:t>: 	</a:t>
            </a:r>
            <a:r>
              <a:rPr lang="en-US" sz="2000" dirty="0" err="1">
                <a:effectLst/>
                <a:latin typeface="Courier New" panose="02070309020205020404" pitchFamily="49" charset="0"/>
              </a:rPr>
              <a:t>BlCircle</a:t>
            </a:r>
            <a:br>
              <a:rPr lang="en-US" sz="2000" dirty="0">
                <a:effectLst/>
                <a:latin typeface="Courier New" panose="02070309020205020404" pitchFamily="49" charset="0"/>
              </a:rPr>
            </a:br>
            <a:r>
              <a:rPr lang="en-US" sz="2000" dirty="0">
                <a:effectLst/>
                <a:latin typeface="Courier New" panose="02070309020205020404" pitchFamily="49" charset="0"/>
              </a:rPr>
              <a:t>	</a:t>
            </a:r>
            <a:r>
              <a:rPr lang="en-US" sz="2000" b="1" dirty="0">
                <a:effectLst/>
                <a:latin typeface="Arial" panose="020B0604020202020204" pitchFamily="34" charset="0"/>
              </a:rPr>
              <a:t>shape background</a:t>
            </a:r>
            <a:r>
              <a:rPr lang="en-US" sz="2000" dirty="0">
                <a:effectLst/>
                <a:latin typeface="Arial" panose="020B0604020202020204" pitchFamily="34" charset="0"/>
              </a:rPr>
              <a:t>: 	all methods that have more than three elements in </a:t>
            </a:r>
            <a:r>
              <a:rPr lang="en-US" sz="2000" dirty="0">
                <a:effectLst/>
                <a:latin typeface="Courier New" panose="02070309020205020404" pitchFamily="49" charset="0"/>
              </a:rPr>
              <a:t>children 					</a:t>
            </a:r>
            <a:r>
              <a:rPr lang="en-US" sz="2000" dirty="0">
                <a:effectLst/>
                <a:latin typeface="Arial" panose="020B0604020202020204" pitchFamily="34" charset="0"/>
              </a:rPr>
              <a:t>should be in red, the others in gray</a:t>
            </a:r>
            <a:endParaRPr lang="en-US" sz="20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8050304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03 | Template methods</a:t>
            </a:r>
          </a:p>
        </p:txBody>
      </p:sp>
      <p:pic>
        <p:nvPicPr>
          <p:cNvPr id="4" name="Picture 3">
            <a:extLst>
              <a:ext uri="{FF2B5EF4-FFF2-40B4-BE49-F238E27FC236}">
                <a16:creationId xmlns:a16="http://schemas.microsoft.com/office/drawing/2014/main" id="{C3BABDD1-790A-4CF0-81C8-20FDC42768E6}"/>
              </a:ext>
            </a:extLst>
          </p:cNvPr>
          <p:cNvPicPr>
            <a:picLocks noChangeAspect="1"/>
          </p:cNvPicPr>
          <p:nvPr/>
        </p:nvPicPr>
        <p:blipFill>
          <a:blip r:embed="rId2"/>
          <a:stretch>
            <a:fillRect/>
          </a:stretch>
        </p:blipFill>
        <p:spPr>
          <a:xfrm>
            <a:off x="2278379" y="1461402"/>
            <a:ext cx="6969622" cy="5328017"/>
          </a:xfrm>
          <a:prstGeom prst="rect">
            <a:avLst/>
          </a:prstGeom>
        </p:spPr>
      </p:pic>
      <p:sp>
        <p:nvSpPr>
          <p:cNvPr id="5" name="Rectangle 4">
            <a:extLst>
              <a:ext uri="{FF2B5EF4-FFF2-40B4-BE49-F238E27FC236}">
                <a16:creationId xmlns:a16="http://schemas.microsoft.com/office/drawing/2014/main" id="{E3E06521-7885-469D-AB83-3B3BA940DAAB}"/>
              </a:ext>
            </a:extLst>
          </p:cNvPr>
          <p:cNvSpPr/>
          <p:nvPr/>
        </p:nvSpPr>
        <p:spPr>
          <a:xfrm>
            <a:off x="2278379" y="1461402"/>
            <a:ext cx="7292341" cy="7407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ln>
                <a:solidFill>
                  <a:srgbClr val="FF0000"/>
                </a:solidFill>
              </a:ln>
              <a:noFill/>
            </a:endParaRPr>
          </a:p>
        </p:txBody>
      </p:sp>
      <p:sp>
        <p:nvSpPr>
          <p:cNvPr id="8" name="Rectangle 7">
            <a:extLst>
              <a:ext uri="{FF2B5EF4-FFF2-40B4-BE49-F238E27FC236}">
                <a16:creationId xmlns:a16="http://schemas.microsoft.com/office/drawing/2014/main" id="{1A5BF2DD-8FB8-448A-A027-E2E2BA992AE3}"/>
              </a:ext>
            </a:extLst>
          </p:cNvPr>
          <p:cNvSpPr/>
          <p:nvPr/>
        </p:nvSpPr>
        <p:spPr>
          <a:xfrm>
            <a:off x="2278379" y="2330082"/>
            <a:ext cx="7292341" cy="17085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ln>
                <a:solidFill>
                  <a:srgbClr val="FF0000"/>
                </a:solidFill>
              </a:ln>
              <a:noFill/>
            </a:endParaRPr>
          </a:p>
        </p:txBody>
      </p:sp>
      <p:sp>
        <p:nvSpPr>
          <p:cNvPr id="9" name="Rectangle 8">
            <a:extLst>
              <a:ext uri="{FF2B5EF4-FFF2-40B4-BE49-F238E27FC236}">
                <a16:creationId xmlns:a16="http://schemas.microsoft.com/office/drawing/2014/main" id="{11C91AC7-2927-449F-91D4-B7FEBD489478}"/>
              </a:ext>
            </a:extLst>
          </p:cNvPr>
          <p:cNvSpPr/>
          <p:nvPr/>
        </p:nvSpPr>
        <p:spPr>
          <a:xfrm>
            <a:off x="2278379" y="4166501"/>
            <a:ext cx="7292341" cy="26229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ln>
                <a:solidFill>
                  <a:srgbClr val="FF0000"/>
                </a:solidFill>
              </a:ln>
              <a:noFill/>
            </a:endParaRPr>
          </a:p>
        </p:txBody>
      </p:sp>
      <p:sp>
        <p:nvSpPr>
          <p:cNvPr id="7" name="TextBox 6">
            <a:extLst>
              <a:ext uri="{FF2B5EF4-FFF2-40B4-BE49-F238E27FC236}">
                <a16:creationId xmlns:a16="http://schemas.microsoft.com/office/drawing/2014/main" id="{F4905141-C9F7-4EA0-8F57-C9E84C0D6EE9}"/>
              </a:ext>
            </a:extLst>
          </p:cNvPr>
          <p:cNvSpPr txBox="1"/>
          <p:nvPr/>
        </p:nvSpPr>
        <p:spPr>
          <a:xfrm>
            <a:off x="1135380" y="1548719"/>
            <a:ext cx="979179" cy="461665"/>
          </a:xfrm>
          <a:prstGeom prst="rect">
            <a:avLst/>
          </a:prstGeom>
          <a:noFill/>
        </p:spPr>
        <p:txBody>
          <a:bodyPr wrap="none" rtlCol="0">
            <a:spAutoFit/>
          </a:bodyPr>
          <a:lstStyle/>
          <a:p>
            <a:r>
              <a:rPr lang="en-US" sz="2400" b="1" dirty="0">
                <a:solidFill>
                  <a:srgbClr val="FF0000"/>
                </a:solidFill>
              </a:rPr>
              <a:t>Step 1</a:t>
            </a:r>
            <a:endParaRPr lang="LID4096" sz="2400" b="1" dirty="0">
              <a:solidFill>
                <a:srgbClr val="FF0000"/>
              </a:solidFill>
            </a:endParaRPr>
          </a:p>
        </p:txBody>
      </p:sp>
      <p:sp>
        <p:nvSpPr>
          <p:cNvPr id="11" name="TextBox 10">
            <a:extLst>
              <a:ext uri="{FF2B5EF4-FFF2-40B4-BE49-F238E27FC236}">
                <a16:creationId xmlns:a16="http://schemas.microsoft.com/office/drawing/2014/main" id="{FEFE90C1-FBBB-40E3-AD8A-9F644093C1E3}"/>
              </a:ext>
            </a:extLst>
          </p:cNvPr>
          <p:cNvSpPr txBox="1"/>
          <p:nvPr/>
        </p:nvSpPr>
        <p:spPr>
          <a:xfrm>
            <a:off x="1135380" y="2874282"/>
            <a:ext cx="979179" cy="461665"/>
          </a:xfrm>
          <a:prstGeom prst="rect">
            <a:avLst/>
          </a:prstGeom>
          <a:noFill/>
        </p:spPr>
        <p:txBody>
          <a:bodyPr wrap="none" rtlCol="0">
            <a:spAutoFit/>
          </a:bodyPr>
          <a:lstStyle/>
          <a:p>
            <a:r>
              <a:rPr lang="en-US" sz="2400" b="1" dirty="0">
                <a:solidFill>
                  <a:srgbClr val="FF0000"/>
                </a:solidFill>
              </a:rPr>
              <a:t>Step 2</a:t>
            </a:r>
            <a:endParaRPr lang="LID4096" sz="2400" b="1" dirty="0">
              <a:solidFill>
                <a:srgbClr val="FF0000"/>
              </a:solidFill>
            </a:endParaRPr>
          </a:p>
        </p:txBody>
      </p:sp>
      <p:sp>
        <p:nvSpPr>
          <p:cNvPr id="12" name="TextBox 11">
            <a:extLst>
              <a:ext uri="{FF2B5EF4-FFF2-40B4-BE49-F238E27FC236}">
                <a16:creationId xmlns:a16="http://schemas.microsoft.com/office/drawing/2014/main" id="{5F1672CA-C475-4C7B-8D9A-2603D243FF5E}"/>
              </a:ext>
            </a:extLst>
          </p:cNvPr>
          <p:cNvSpPr txBox="1"/>
          <p:nvPr/>
        </p:nvSpPr>
        <p:spPr>
          <a:xfrm>
            <a:off x="1135380" y="5175522"/>
            <a:ext cx="979179" cy="461665"/>
          </a:xfrm>
          <a:prstGeom prst="rect">
            <a:avLst/>
          </a:prstGeom>
          <a:noFill/>
        </p:spPr>
        <p:txBody>
          <a:bodyPr wrap="none" rtlCol="0">
            <a:spAutoFit/>
          </a:bodyPr>
          <a:lstStyle/>
          <a:p>
            <a:r>
              <a:rPr lang="en-US" sz="2400" b="1" dirty="0">
                <a:solidFill>
                  <a:srgbClr val="FF0000"/>
                </a:solidFill>
              </a:rPr>
              <a:t>Step 3</a:t>
            </a:r>
            <a:endParaRPr lang="LID4096" sz="2400" b="1" dirty="0">
              <a:solidFill>
                <a:srgbClr val="FF0000"/>
              </a:solidFill>
            </a:endParaRPr>
          </a:p>
        </p:txBody>
      </p:sp>
    </p:spTree>
    <p:extLst>
      <p:ext uri="{BB962C8B-B14F-4D97-AF65-F5344CB8AC3E}">
        <p14:creationId xmlns:p14="http://schemas.microsoft.com/office/powerpoint/2010/main" val="3685172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10</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Preview</a:t>
            </a:r>
          </a:p>
        </p:txBody>
      </p:sp>
    </p:spTree>
    <p:extLst>
      <p:ext uri="{BB962C8B-B14F-4D97-AF65-F5344CB8AC3E}">
        <p14:creationId xmlns:p14="http://schemas.microsoft.com/office/powerpoint/2010/main" val="304525082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01 | Theory (1 </a:t>
            </a:r>
            <a:r>
              <a:rPr lang="en-US" dirty="0" err="1"/>
              <a:t>pt</a:t>
            </a:r>
            <a:r>
              <a:rPr lang="en-US" dirty="0"/>
              <a:t>)</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1569660"/>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Suppose you have an application and you want to test all code paths with 	dynamic analysis. Is this approach reasonable? Justify!</a:t>
            </a:r>
          </a:p>
          <a:p>
            <a:pPr>
              <a:tabLst>
                <a:tab pos="538163" algn="l"/>
              </a:tabLst>
            </a:pP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b)	</a:t>
            </a:r>
            <a:r>
              <a:rPr lang="en-US" sz="2400" dirty="0">
                <a:effectLst/>
                <a:latin typeface="Arial" panose="020B0604020202020204" pitchFamily="34" charset="0"/>
              </a:rPr>
              <a:t>Is monkey testing a dynamic analysis technique? Justify!</a:t>
            </a:r>
          </a:p>
        </p:txBody>
      </p:sp>
    </p:spTree>
    <p:extLst>
      <p:ext uri="{BB962C8B-B14F-4D97-AF65-F5344CB8AC3E}">
        <p14:creationId xmlns:p14="http://schemas.microsoft.com/office/powerpoint/2010/main" val="66678451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02 | Contracts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5262979"/>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use the syntax and features from </a:t>
            </a:r>
            <a:r>
              <a:rPr lang="en-US" sz="2400" dirty="0" err="1">
                <a:effectLst/>
                <a:latin typeface="Arial" panose="020B0604020202020204" pitchFamily="34" charset="0"/>
              </a:rPr>
              <a:t>jContracts</a:t>
            </a:r>
            <a:r>
              <a:rPr lang="en-US" sz="2400" dirty="0">
                <a:effectLst/>
                <a:latin typeface="Arial" panose="020B0604020202020204" pitchFamily="34" charset="0"/>
              </a:rPr>
              <a:t> available 	here. Consider the Java code below.</a:t>
            </a:r>
          </a:p>
          <a:p>
            <a:pPr>
              <a:tabLst>
                <a:tab pos="538163" algn="l"/>
              </a:tabLst>
            </a:pPr>
            <a:endParaRPr lang="en-US" sz="2400" dirty="0">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a)	Are the contracts for </a:t>
            </a:r>
            <a:r>
              <a:rPr lang="en-US" sz="2400" dirty="0">
                <a:effectLst/>
                <a:latin typeface="Courier New" panose="02070309020205020404" pitchFamily="49" charset="0"/>
                <a:cs typeface="Courier New" panose="02070309020205020404" pitchFamily="49" charset="0"/>
              </a:rPr>
              <a:t>add(int number)</a:t>
            </a:r>
          </a:p>
          <a:p>
            <a:pPr>
              <a:tabLst>
                <a:tab pos="538163" algn="l"/>
              </a:tabLst>
            </a:pPr>
            <a:r>
              <a:rPr lang="en-US" sz="2400" dirty="0">
                <a:latin typeface="Courier New" panose="02070309020205020404" pitchFamily="49" charset="0"/>
                <a:cs typeface="Courier New" panose="02070309020205020404" pitchFamily="49" charset="0"/>
              </a:rPr>
              <a:t>	</a:t>
            </a:r>
            <a:r>
              <a:rPr lang="en-US" sz="2400" dirty="0">
                <a:effectLst/>
                <a:latin typeface="Arial" panose="020B0604020202020204" pitchFamily="34" charset="0"/>
              </a:rPr>
              <a:t>valid, i.e., exists a configuration that </a:t>
            </a:r>
          </a:p>
          <a:p>
            <a:pPr>
              <a:tabLst>
                <a:tab pos="538163" algn="l"/>
              </a:tabLst>
            </a:pPr>
            <a:r>
              <a:rPr lang="en-US" sz="2400" dirty="0">
                <a:latin typeface="Arial" panose="020B0604020202020204" pitchFamily="34" charset="0"/>
              </a:rPr>
              <a:t>	</a:t>
            </a:r>
            <a:r>
              <a:rPr lang="en-US" sz="2400" dirty="0">
                <a:effectLst/>
                <a:latin typeface="Arial" panose="020B0604020202020204" pitchFamily="34" charset="0"/>
              </a:rPr>
              <a:t>passes all three checks? Explain!</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b)	Can the invariant contract be removed </a:t>
            </a:r>
          </a:p>
          <a:p>
            <a:pPr>
              <a:tabLst>
                <a:tab pos="538163" algn="l"/>
              </a:tabLst>
            </a:pPr>
            <a:r>
              <a:rPr lang="en-US" sz="2400" dirty="0">
                <a:latin typeface="Arial" panose="020B0604020202020204" pitchFamily="34" charset="0"/>
              </a:rPr>
              <a:t>	</a:t>
            </a:r>
            <a:r>
              <a:rPr lang="en-US" sz="2400" dirty="0">
                <a:effectLst/>
                <a:latin typeface="Arial" panose="020B0604020202020204" pitchFamily="34" charset="0"/>
              </a:rPr>
              <a:t>without any side effects? Explain!</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c)	Suppose you have a Java method that calculates from a given number the 	number multiplied by itself. Design a post contract that validates the result, 	i.e., the contract must be violated whenever a result is wrong.</a:t>
            </a:r>
          </a:p>
        </p:txBody>
      </p:sp>
      <p:pic>
        <p:nvPicPr>
          <p:cNvPr id="3" name="Picture 2">
            <a:extLst>
              <a:ext uri="{FF2B5EF4-FFF2-40B4-BE49-F238E27FC236}">
                <a16:creationId xmlns:a16="http://schemas.microsoft.com/office/drawing/2014/main" id="{B7FE4AD4-2ED3-4AFD-8FB7-557F18B0A809}"/>
              </a:ext>
            </a:extLst>
          </p:cNvPr>
          <p:cNvPicPr>
            <a:picLocks noChangeAspect="1"/>
          </p:cNvPicPr>
          <p:nvPr/>
        </p:nvPicPr>
        <p:blipFill>
          <a:blip r:embed="rId2"/>
          <a:stretch>
            <a:fillRect/>
          </a:stretch>
        </p:blipFill>
        <p:spPr>
          <a:xfrm>
            <a:off x="6828090" y="2129883"/>
            <a:ext cx="4246147" cy="2774509"/>
          </a:xfrm>
          <a:prstGeom prst="rect">
            <a:avLst/>
          </a:prstGeom>
        </p:spPr>
      </p:pic>
    </p:spTree>
    <p:extLst>
      <p:ext uri="{BB962C8B-B14F-4D97-AF65-F5344CB8AC3E}">
        <p14:creationId xmlns:p14="http://schemas.microsoft.com/office/powerpoint/2010/main" val="31487577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03 | Profiling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5632311"/>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use the Python programming language and a memory profiler package. Follow these four steps:</a:t>
            </a:r>
          </a:p>
          <a:p>
            <a:pPr>
              <a:tabLst>
                <a:tab pos="538163" algn="l"/>
              </a:tabLst>
            </a:pPr>
            <a:r>
              <a:rPr lang="en-US" sz="2400" dirty="0">
                <a:effectLst/>
                <a:latin typeface="Arial" panose="020B0604020202020204" pitchFamily="34" charset="0"/>
              </a:rPr>
              <a:t>1) </a:t>
            </a:r>
            <a:r>
              <a:rPr lang="en-US" sz="2400" dirty="0">
                <a:latin typeface="Arial" panose="020B0604020202020204" pitchFamily="34" charset="0"/>
              </a:rPr>
              <a:t>install Python</a:t>
            </a:r>
          </a:p>
          <a:p>
            <a:pPr>
              <a:tabLst>
                <a:tab pos="538163" algn="l"/>
              </a:tabLst>
            </a:pPr>
            <a:r>
              <a:rPr lang="en-US" sz="2400" dirty="0">
                <a:latin typeface="Arial" panose="020B0604020202020204" pitchFamily="34" charset="0"/>
              </a:rPr>
              <a:t>2) </a:t>
            </a:r>
            <a:r>
              <a:rPr lang="en-US" sz="2400" dirty="0">
                <a:effectLst/>
                <a:latin typeface="Arial" panose="020B0604020202020204" pitchFamily="34" charset="0"/>
              </a:rPr>
              <a:t>install memory profiler package with pip</a:t>
            </a:r>
          </a:p>
          <a:p>
            <a:pPr>
              <a:tabLst>
                <a:tab pos="538163" algn="l"/>
              </a:tabLst>
            </a:pPr>
            <a:r>
              <a:rPr lang="en-US" sz="2400" dirty="0">
                <a:effectLst/>
                <a:latin typeface="Arial" panose="020B0604020202020204" pitchFamily="34" charset="0"/>
              </a:rPr>
              <a:t>3) create a text file that contains the provided code</a:t>
            </a:r>
          </a:p>
          <a:p>
            <a:pPr>
              <a:tabLst>
                <a:tab pos="538163" algn="l"/>
              </a:tabLst>
            </a:pPr>
            <a:r>
              <a:rPr lang="en-US" sz="2400" dirty="0">
                <a:latin typeface="Arial" panose="020B0604020202020204" pitchFamily="34" charset="0"/>
              </a:rPr>
              <a:t>4) execute the Python code using the memory profiler</a:t>
            </a:r>
          </a:p>
          <a:p>
            <a:pPr>
              <a:tabLst>
                <a:tab pos="538163" algn="l"/>
              </a:tabLst>
            </a:pP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a)	What is the return value of the method?</a:t>
            </a:r>
          </a:p>
          <a:p>
            <a:pPr>
              <a:tabLst>
                <a:tab pos="538163" algn="l"/>
              </a:tabLst>
            </a:pPr>
            <a:r>
              <a:rPr lang="en-US" sz="2400" dirty="0">
                <a:effectLst/>
                <a:latin typeface="Arial" panose="020B0604020202020204" pitchFamily="34" charset="0"/>
              </a:rPr>
              <a:t>b)</a:t>
            </a:r>
            <a:r>
              <a:rPr lang="en-US" sz="2400" dirty="0">
                <a:latin typeface="Arial" panose="020B0604020202020204" pitchFamily="34" charset="0"/>
              </a:rPr>
              <a:t>	How much memory is consumed at most during the execution?</a:t>
            </a:r>
          </a:p>
          <a:p>
            <a:pPr>
              <a:tabLst>
                <a:tab pos="538163" algn="l"/>
              </a:tabLst>
            </a:pPr>
            <a:r>
              <a:rPr lang="en-US" sz="2400" dirty="0">
                <a:effectLst/>
                <a:latin typeface="Arial" panose="020B0604020202020204" pitchFamily="34" charset="0"/>
              </a:rPr>
              <a:t>c)	In which line is the most memory consumed during the execution of this 	method?</a:t>
            </a:r>
          </a:p>
          <a:p>
            <a:pPr>
              <a:tabLst>
                <a:tab pos="538163" algn="l"/>
              </a:tabLst>
            </a:pPr>
            <a:r>
              <a:rPr lang="en-US" sz="2400" dirty="0">
                <a:latin typeface="Arial" panose="020B0604020202020204" pitchFamily="34" charset="0"/>
              </a:rPr>
              <a:t>d)	What does the command </a:t>
            </a:r>
            <a:r>
              <a:rPr lang="en-US" sz="2400" dirty="0">
                <a:latin typeface="Courier New" panose="02070309020205020404" pitchFamily="49" charset="0"/>
                <a:cs typeface="Courier New" panose="02070309020205020404" pitchFamily="49" charset="0"/>
              </a:rPr>
              <a:t>del b</a:t>
            </a:r>
            <a:r>
              <a:rPr lang="en-US" sz="2400" dirty="0">
                <a:latin typeface="Arial" panose="020B0604020202020204" pitchFamily="34" charset="0"/>
              </a:rPr>
              <a:t> do?</a:t>
            </a:r>
          </a:p>
          <a:p>
            <a:pPr>
              <a:tabLst>
                <a:tab pos="538163" algn="l"/>
              </a:tabLst>
            </a:pPr>
            <a:r>
              <a:rPr lang="en-US" sz="2400" dirty="0">
                <a:effectLst/>
                <a:latin typeface="Arial" panose="020B0604020202020204" pitchFamily="34" charset="0"/>
              </a:rPr>
              <a:t>e)	Is it mandatory to use the </a:t>
            </a:r>
            <a:r>
              <a:rPr lang="en-US" sz="2400" dirty="0">
                <a:effectLst/>
                <a:latin typeface="Courier New" panose="02070309020205020404" pitchFamily="49" charset="0"/>
                <a:cs typeface="Courier New" panose="02070309020205020404" pitchFamily="49" charset="0"/>
              </a:rPr>
              <a:t>del</a:t>
            </a:r>
            <a:r>
              <a:rPr lang="en-US" sz="2400" dirty="0">
                <a:effectLst/>
                <a:latin typeface="Arial" panose="020B0604020202020204" pitchFamily="34" charset="0"/>
              </a:rPr>
              <a:t> command to free memory in Python?</a:t>
            </a:r>
          </a:p>
          <a:p>
            <a:pPr>
              <a:tabLst>
                <a:tab pos="538163" algn="l"/>
              </a:tabLst>
            </a:pPr>
            <a:r>
              <a:rPr lang="en-US" sz="2400" dirty="0">
                <a:latin typeface="Arial" panose="020B0604020202020204" pitchFamily="34" charset="0"/>
              </a:rPr>
              <a:t>f)	How could you improve the memory consumption without changing the return 	value of the method?</a:t>
            </a:r>
            <a:endParaRPr lang="en-US" sz="2400" dirty="0">
              <a:effectLst/>
              <a:latin typeface="Arial" panose="020B0604020202020204" pitchFamily="34" charset="0"/>
            </a:endParaRPr>
          </a:p>
        </p:txBody>
      </p:sp>
      <p:pic>
        <p:nvPicPr>
          <p:cNvPr id="4" name="Picture 3">
            <a:extLst>
              <a:ext uri="{FF2B5EF4-FFF2-40B4-BE49-F238E27FC236}">
                <a16:creationId xmlns:a16="http://schemas.microsoft.com/office/drawing/2014/main" id="{88395BB1-E550-4C2B-BE6F-7AC2D7BE99E0}"/>
              </a:ext>
            </a:extLst>
          </p:cNvPr>
          <p:cNvPicPr>
            <a:picLocks noChangeAspect="1"/>
          </p:cNvPicPr>
          <p:nvPr/>
        </p:nvPicPr>
        <p:blipFill>
          <a:blip r:embed="rId2"/>
          <a:stretch>
            <a:fillRect/>
          </a:stretch>
        </p:blipFill>
        <p:spPr>
          <a:xfrm>
            <a:off x="8403364" y="2068303"/>
            <a:ext cx="3437605" cy="2330979"/>
          </a:xfrm>
          <a:prstGeom prst="rect">
            <a:avLst/>
          </a:prstGeom>
        </p:spPr>
      </p:pic>
    </p:spTree>
    <p:extLst>
      <p:ext uri="{BB962C8B-B14F-4D97-AF65-F5344CB8AC3E}">
        <p14:creationId xmlns:p14="http://schemas.microsoft.com/office/powerpoint/2010/main" val="5874160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04 | Code coverage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83099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will have a look at the output of </a:t>
            </a:r>
            <a:r>
              <a:rPr lang="en-US" sz="2400" dirty="0" err="1">
                <a:effectLst/>
                <a:latin typeface="Arial" panose="020B0604020202020204" pitchFamily="34" charset="0"/>
              </a:rPr>
              <a:t>gcov</a:t>
            </a:r>
            <a:r>
              <a:rPr lang="en-US" sz="2400" dirty="0">
                <a:effectLst/>
                <a:latin typeface="Arial" panose="020B0604020202020204" pitchFamily="34" charset="0"/>
              </a:rPr>
              <a:t>, a code coverage analysis tool from GCC.</a:t>
            </a:r>
          </a:p>
        </p:txBody>
      </p:sp>
      <p:pic>
        <p:nvPicPr>
          <p:cNvPr id="3" name="Picture 2">
            <a:extLst>
              <a:ext uri="{FF2B5EF4-FFF2-40B4-BE49-F238E27FC236}">
                <a16:creationId xmlns:a16="http://schemas.microsoft.com/office/drawing/2014/main" id="{44AA7244-F4C7-471B-9A5E-0446198A65A9}"/>
              </a:ext>
            </a:extLst>
          </p:cNvPr>
          <p:cNvPicPr>
            <a:picLocks noChangeAspect="1"/>
          </p:cNvPicPr>
          <p:nvPr/>
        </p:nvPicPr>
        <p:blipFill>
          <a:blip r:embed="rId2"/>
          <a:stretch>
            <a:fillRect/>
          </a:stretch>
        </p:blipFill>
        <p:spPr>
          <a:xfrm>
            <a:off x="4144710" y="1948144"/>
            <a:ext cx="7426296" cy="4877253"/>
          </a:xfrm>
          <a:prstGeom prst="rect">
            <a:avLst/>
          </a:prstGeom>
        </p:spPr>
      </p:pic>
    </p:spTree>
    <p:extLst>
      <p:ext uri="{BB962C8B-B14F-4D97-AF65-F5344CB8AC3E}">
        <p14:creationId xmlns:p14="http://schemas.microsoft.com/office/powerpoint/2010/main" val="9706835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04 | Code coverage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690688"/>
            <a:ext cx="11223172" cy="4524315"/>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How many times has the application been executed in order to collect code 	coverage data?</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b)	How many lines have been executed?</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c)	How many lines have not been executed?</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d)	Which statement was executed more than any other statement?</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e)	Which </a:t>
            </a:r>
            <a:r>
              <a:rPr lang="en-US" sz="2400" dirty="0" err="1">
                <a:effectLst/>
                <a:latin typeface="Arial" panose="020B0604020202020204" pitchFamily="34" charset="0"/>
              </a:rPr>
              <a:t>fibonacci</a:t>
            </a:r>
            <a:r>
              <a:rPr lang="en-US" sz="2400" dirty="0">
                <a:effectLst/>
                <a:latin typeface="Arial" panose="020B0604020202020204" pitchFamily="34" charset="0"/>
              </a:rPr>
              <a:t> number has been provided by the user?</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f)	What is a fundamental limitation of dynamic analyses </a:t>
            </a:r>
            <a:r>
              <a:rPr lang="en-US" sz="2400" dirty="0" err="1">
                <a:effectLst/>
                <a:latin typeface="Arial" panose="020B0604020202020204" pitchFamily="34" charset="0"/>
              </a:rPr>
              <a:t>w.r.t.</a:t>
            </a:r>
            <a:r>
              <a:rPr lang="en-US" sz="2400" dirty="0">
                <a:effectLst/>
                <a:latin typeface="Arial" panose="020B0604020202020204" pitchFamily="34" charset="0"/>
              </a:rPr>
              <a:t> user input?</a:t>
            </a:r>
          </a:p>
        </p:txBody>
      </p:sp>
    </p:spTree>
    <p:extLst>
      <p:ext uri="{BB962C8B-B14F-4D97-AF65-F5344CB8AC3E}">
        <p14:creationId xmlns:p14="http://schemas.microsoft.com/office/powerpoint/2010/main" val="5014375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1223172" cy="1325563"/>
          </a:xfrm>
        </p:spPr>
        <p:txBody>
          <a:bodyPr/>
          <a:lstStyle/>
          <a:p>
            <a:r>
              <a:rPr lang="en-US" dirty="0"/>
              <a:t>A10 - Exercise 05 | Invariant detection </a:t>
            </a:r>
            <a:r>
              <a:rPr lang="en-US" sz="3200" dirty="0"/>
              <a:t>(3 pts BONUS)</a:t>
            </a:r>
            <a:endParaRPr lang="en-US" dirty="0"/>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83099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will have a look at the output of Daikon, an invariant detection tool.</a:t>
            </a:r>
          </a:p>
        </p:txBody>
      </p:sp>
      <p:pic>
        <p:nvPicPr>
          <p:cNvPr id="4" name="Picture 3">
            <a:extLst>
              <a:ext uri="{FF2B5EF4-FFF2-40B4-BE49-F238E27FC236}">
                <a16:creationId xmlns:a16="http://schemas.microsoft.com/office/drawing/2014/main" id="{DECB2617-40B7-4219-AC74-9AEED2A9A7AF}"/>
              </a:ext>
            </a:extLst>
          </p:cNvPr>
          <p:cNvPicPr>
            <a:picLocks noChangeAspect="1"/>
          </p:cNvPicPr>
          <p:nvPr/>
        </p:nvPicPr>
        <p:blipFill rotWithShape="1">
          <a:blip r:embed="rId2"/>
          <a:srcRect r="3481"/>
          <a:stretch/>
        </p:blipFill>
        <p:spPr>
          <a:xfrm>
            <a:off x="0" y="2281727"/>
            <a:ext cx="12190446" cy="4286993"/>
          </a:xfrm>
          <a:prstGeom prst="rect">
            <a:avLst/>
          </a:prstGeom>
        </p:spPr>
      </p:pic>
    </p:spTree>
    <p:extLst>
      <p:ext uri="{BB962C8B-B14F-4D97-AF65-F5344CB8AC3E}">
        <p14:creationId xmlns:p14="http://schemas.microsoft.com/office/powerpoint/2010/main" val="9878929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SMA: </a:t>
            </a:r>
            <a:br>
              <a:rPr lang="en-US" dirty="0"/>
            </a:br>
            <a:r>
              <a:rPr lang="en-US" dirty="0"/>
              <a:t>Software Modeling and Analysis</a:t>
            </a:r>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normAutofit lnSpcReduction="10000"/>
          </a:bodyPr>
          <a:lstStyle/>
          <a:p>
            <a:endParaRPr lang="en-US" dirty="0"/>
          </a:p>
          <a:p>
            <a:r>
              <a:rPr lang="en-US" sz="4000" i="1" dirty="0"/>
              <a:t>Practical Session</a:t>
            </a:r>
          </a:p>
          <a:p>
            <a:r>
              <a:rPr lang="en-US" sz="4000" b="1" i="1" dirty="0"/>
              <a:t>Week 10</a:t>
            </a:r>
          </a:p>
        </p:txBody>
      </p:sp>
    </p:spTree>
    <p:extLst>
      <p:ext uri="{BB962C8B-B14F-4D97-AF65-F5344CB8AC3E}">
        <p14:creationId xmlns:p14="http://schemas.microsoft.com/office/powerpoint/2010/main" val="36704434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1353801" cy="1325563"/>
          </a:xfrm>
        </p:spPr>
        <p:txBody>
          <a:bodyPr/>
          <a:lstStyle/>
          <a:p>
            <a:r>
              <a:rPr lang="en-US" dirty="0"/>
              <a:t>A10 - Exercise 05 | Invariant detection </a:t>
            </a:r>
            <a:r>
              <a:rPr lang="en-US" sz="3200" dirty="0"/>
              <a:t>(3 pts BONUS)</a:t>
            </a:r>
            <a:endParaRPr lang="en-US" dirty="0"/>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690688"/>
            <a:ext cx="11223172" cy="2677656"/>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To which line in the Java code corresponds the postcondition in line 06?</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b)	Why does the postcondition in line 02 use greater than or equal (&gt;=), but not 	strict inequality (&gt;)?</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c)	What are the possible values for the variable </a:t>
            </a:r>
            <a:r>
              <a:rPr lang="en-US" sz="2400" dirty="0" err="1">
                <a:effectLst/>
                <a:latin typeface="Courier New" panose="02070309020205020404" pitchFamily="49" charset="0"/>
                <a:cs typeface="Courier New" panose="02070309020205020404" pitchFamily="49" charset="0"/>
              </a:rPr>
              <a:t>this.topOfStack</a:t>
            </a:r>
            <a:r>
              <a:rPr lang="en-US" sz="2400" dirty="0">
                <a:effectLst/>
                <a:latin typeface="Courier New" panose="02070309020205020404" pitchFamily="49" charset="0"/>
                <a:cs typeface="Courier New" panose="02070309020205020404" pitchFamily="49" charset="0"/>
              </a:rPr>
              <a:t> </a:t>
            </a:r>
            <a:r>
              <a:rPr lang="en-US" sz="2400" dirty="0">
                <a:effectLst/>
                <a:latin typeface="Arial" panose="020B0604020202020204" pitchFamily="34" charset="0"/>
              </a:rPr>
              <a:t>according 	to the relevant postconditions of </a:t>
            </a:r>
            <a:r>
              <a:rPr lang="en-US" sz="2400" dirty="0" err="1">
                <a:effectLst/>
                <a:latin typeface="Courier New" panose="02070309020205020404" pitchFamily="49" charset="0"/>
                <a:cs typeface="Courier New" panose="02070309020205020404" pitchFamily="49" charset="0"/>
              </a:rPr>
              <a:t>topAndPop</a:t>
            </a:r>
            <a:r>
              <a:rPr lang="en-US" sz="2400" dirty="0">
                <a:effectLst/>
                <a:latin typeface="Courier New" panose="02070309020205020404" pitchFamily="49" charset="0"/>
                <a:cs typeface="Courier New" panose="02070309020205020404" pitchFamily="49" charset="0"/>
              </a:rPr>
              <a:t>()</a:t>
            </a:r>
            <a:r>
              <a:rPr lang="en-US" sz="2400" dirty="0">
                <a:effectLst/>
                <a:latin typeface="Arial" panose="020B0604020202020204" pitchFamily="34" charset="0"/>
              </a:rPr>
              <a:t>?</a:t>
            </a:r>
            <a:endParaRPr lang="en-US" sz="2400" dirty="0">
              <a:latin typeface="Arial" panose="020B0604020202020204" pitchFamily="34" charset="0"/>
            </a:endParaRPr>
          </a:p>
        </p:txBody>
      </p:sp>
    </p:spTree>
    <p:extLst>
      <p:ext uri="{BB962C8B-B14F-4D97-AF65-F5344CB8AC3E}">
        <p14:creationId xmlns:p14="http://schemas.microsoft.com/office/powerpoint/2010/main" val="16729559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Mock Exam</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Preview</a:t>
            </a:r>
          </a:p>
        </p:txBody>
      </p:sp>
    </p:spTree>
    <p:extLst>
      <p:ext uri="{BB962C8B-B14F-4D97-AF65-F5344CB8AC3E}">
        <p14:creationId xmlns:p14="http://schemas.microsoft.com/office/powerpoint/2010/main" val="157182018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0"/>
            <a:ext cx="11353801" cy="692209"/>
          </a:xfrm>
        </p:spPr>
        <p:txBody>
          <a:bodyPr/>
          <a:lstStyle/>
          <a:p>
            <a:r>
              <a:rPr lang="en-US" dirty="0"/>
              <a:t>Mock Exam (Big Picture, </a:t>
            </a:r>
            <a:r>
              <a:rPr lang="en-US" b="1" dirty="0">
                <a:solidFill>
                  <a:srgbClr val="FF0000"/>
                </a:solidFill>
              </a:rPr>
              <a:t>Preliminary</a:t>
            </a:r>
            <a:r>
              <a:rPr lang="en-US" dirty="0"/>
              <a:t>)</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566764"/>
            <a:ext cx="11223172" cy="5847755"/>
          </a:xfrm>
          <a:prstGeom prst="rect">
            <a:avLst/>
          </a:prstGeom>
          <a:noFill/>
        </p:spPr>
        <p:txBody>
          <a:bodyPr wrap="square" rtlCol="0">
            <a:spAutoFit/>
          </a:bodyPr>
          <a:lstStyle/>
          <a:p>
            <a:pPr>
              <a:tabLst>
                <a:tab pos="538163" algn="l"/>
              </a:tabLst>
            </a:pPr>
            <a:r>
              <a:rPr lang="en-US" sz="2200" dirty="0">
                <a:effectLst/>
                <a:latin typeface="Arial" panose="020B0604020202020204" pitchFamily="34" charset="0"/>
              </a:rPr>
              <a:t>1)	</a:t>
            </a:r>
            <a:r>
              <a:rPr lang="en-US" sz="2200" b="1" dirty="0">
                <a:effectLst/>
                <a:latin typeface="Arial" panose="020B0604020202020204" pitchFamily="34" charset="0"/>
              </a:rPr>
              <a:t>We will provide more details on the mock exam on Piazza few days before it 	takes place. Please read that post *before* the </a:t>
            </a:r>
            <a:r>
              <a:rPr lang="en-US" sz="2200" b="1" dirty="0">
                <a:latin typeface="Arial" panose="020B0604020202020204" pitchFamily="34" charset="0"/>
              </a:rPr>
              <a:t>mock exam. </a:t>
            </a:r>
            <a:r>
              <a:rPr lang="en-US" sz="2200" dirty="0">
                <a:effectLst/>
                <a:latin typeface="Arial" panose="020B0604020202020204" pitchFamily="34" charset="0"/>
              </a:rPr>
              <a:t>You will find the	required Zoom link in that post.</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2)	Before the mock exam starts, you have to join the Zoom conference and you need to 	adjust your webcam so that we can see your handwriting.</a:t>
            </a:r>
          </a:p>
          <a:p>
            <a:pPr>
              <a:tabLst>
                <a:tab pos="538163" algn="l"/>
              </a:tabLst>
            </a:pPr>
            <a:endParaRPr lang="en-US" sz="2200" dirty="0">
              <a:latin typeface="Arial" panose="020B0604020202020204" pitchFamily="34" charset="0"/>
            </a:endParaRPr>
          </a:p>
          <a:p>
            <a:pPr>
              <a:tabLst>
                <a:tab pos="538163" algn="l"/>
              </a:tabLst>
            </a:pPr>
            <a:r>
              <a:rPr lang="en-US" sz="2200" dirty="0">
                <a:effectLst/>
                <a:latin typeface="Arial" panose="020B0604020202020204" pitchFamily="34" charset="0"/>
              </a:rPr>
              <a:t>3)	</a:t>
            </a:r>
            <a:r>
              <a:rPr lang="en-US" sz="2200" dirty="0">
                <a:latin typeface="Arial" panose="020B0604020202020204" pitchFamily="34" charset="0"/>
              </a:rPr>
              <a:t>We will send to each one of you the exam (as PDF) by mail.</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4)	You open the received PDF and start to solve the exercises on blank A4 sheets. 	Ensure EVERY page has your name and matriculation number on it.</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5)	When the mock exam ends you take a picture from each page with your smartphone 	and send it back to us by mail (</a:t>
            </a:r>
            <a:r>
              <a:rPr lang="en-US" sz="2200" dirty="0">
                <a:latin typeface="Arial" panose="020B0604020202020204" pitchFamily="34" charset="0"/>
                <a:hlinkClick r:id="rId2"/>
              </a:rPr>
              <a:t>pascal.gadient@inf.unibe.ch</a:t>
            </a:r>
            <a:r>
              <a:rPr lang="en-US" sz="2200" dirty="0">
                <a:latin typeface="Arial" panose="020B0604020202020204" pitchFamily="34" charset="0"/>
              </a:rPr>
              <a:t>) within 5 minutes.</a:t>
            </a:r>
          </a:p>
          <a:p>
            <a:pPr>
              <a:tabLst>
                <a:tab pos="538163" algn="l"/>
              </a:tabLst>
            </a:pPr>
            <a:endParaRPr lang="en-US" sz="2200" dirty="0">
              <a:latin typeface="Arial" panose="020B0604020202020204" pitchFamily="34" charset="0"/>
            </a:endParaRPr>
          </a:p>
          <a:p>
            <a:pPr>
              <a:tabLst>
                <a:tab pos="538163" algn="l"/>
              </a:tabLst>
            </a:pPr>
            <a:r>
              <a:rPr lang="en-US" sz="2200" b="1" dirty="0">
                <a:latin typeface="Arial" panose="020B0604020202020204" pitchFamily="34" charset="0"/>
              </a:rPr>
              <a:t>We will provide an emergency mobile phone number that you can call if you encounter (serious) issues.</a:t>
            </a:r>
          </a:p>
        </p:txBody>
      </p:sp>
    </p:spTree>
    <p:extLst>
      <p:ext uri="{BB962C8B-B14F-4D97-AF65-F5344CB8AC3E}">
        <p14:creationId xmlns:p14="http://schemas.microsoft.com/office/powerpoint/2010/main" val="211934858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0" y="549795"/>
            <a:ext cx="12192000" cy="2387600"/>
          </a:xfrm>
        </p:spPr>
        <p:txBody>
          <a:bodyPr/>
          <a:lstStyle/>
          <a:p>
            <a:r>
              <a:rPr lang="en-US" dirty="0"/>
              <a:t>Fill in this Doodle </a:t>
            </a:r>
            <a:r>
              <a:rPr lang="en-US" b="1" dirty="0">
                <a:solidFill>
                  <a:srgbClr val="FF0000"/>
                </a:solidFill>
              </a:rPr>
              <a:t>(right now!)</a:t>
            </a:r>
            <a:r>
              <a:rPr lang="en-US" dirty="0"/>
              <a:t>:</a:t>
            </a:r>
            <a:br>
              <a:rPr lang="en-US" dirty="0"/>
            </a:br>
            <a:br>
              <a:rPr lang="en-US" sz="2800" dirty="0"/>
            </a:br>
            <a:r>
              <a:rPr lang="en-US" sz="4800" b="1" dirty="0">
                <a:hlinkClick r:id="rId2"/>
              </a:rPr>
              <a:t>https://doodle.com/poll/yx6qe7rqyxetm99p</a:t>
            </a:r>
            <a:endParaRPr lang="en-US" b="1"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4268609"/>
            <a:ext cx="12192000" cy="1655762"/>
          </a:xfrm>
        </p:spPr>
        <p:txBody>
          <a:bodyPr/>
          <a:lstStyle/>
          <a:p>
            <a:endParaRPr lang="en-US" dirty="0"/>
          </a:p>
          <a:p>
            <a:r>
              <a:rPr lang="en-US" sz="4000" b="1" i="1" dirty="0"/>
              <a:t>Based on your responses we will choose a mock exam date where every student can participate.</a:t>
            </a:r>
          </a:p>
        </p:txBody>
      </p:sp>
    </p:spTree>
    <p:extLst>
      <p:ext uri="{BB962C8B-B14F-4D97-AF65-F5344CB8AC3E}">
        <p14:creationId xmlns:p14="http://schemas.microsoft.com/office/powerpoint/2010/main" val="14448718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09</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Discussion</a:t>
            </a:r>
          </a:p>
        </p:txBody>
      </p:sp>
    </p:spTree>
    <p:extLst>
      <p:ext uri="{BB962C8B-B14F-4D97-AF65-F5344CB8AC3E}">
        <p14:creationId xmlns:p14="http://schemas.microsoft.com/office/powerpoint/2010/main" val="29504336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01 | Theory (6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225689"/>
            <a:ext cx="11223172" cy="5632311"/>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What is the difference between static and dynamic analysis?</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Static code analysis is performed without executing any code but only 	observing source code, whereas dynamic code analysis is performed during 	the execution of code observing the current state of the application. </a:t>
            </a:r>
          </a:p>
          <a:p>
            <a:pPr>
              <a:tabLst>
                <a:tab pos="538163" algn="l"/>
              </a:tabLst>
            </a:pP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b)	</a:t>
            </a:r>
            <a:r>
              <a:rPr lang="en-US" sz="2400" dirty="0">
                <a:effectLst/>
                <a:latin typeface="Arial" panose="020B0604020202020204" pitchFamily="34" charset="0"/>
              </a:rPr>
              <a:t>Suppose you want to analyze the code that a method downloads arbitrarily 	from the internet. Can you perform such an inspection with static analyses?</a:t>
            </a:r>
          </a:p>
          <a:p>
            <a:pPr>
              <a:tabLst>
                <a:tab pos="538163" algn="l"/>
              </a:tabLst>
            </a:pPr>
            <a:r>
              <a:rPr lang="en-US" sz="2400" dirty="0">
                <a:effectLst/>
                <a:latin typeface="Arial" panose="020B0604020202020204" pitchFamily="34" charset="0"/>
              </a:rPr>
              <a:t>	Why?</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No, because you cannot inspect code fetched at run time with static analysis 	tools.</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c)	Suppose you want to analyze the code that a method downloads arbitrarily 	from the internet. Can you perform such an inspection with dynamic 	analyses? </a:t>
            </a:r>
            <a:r>
              <a:rPr lang="en-US" sz="2400" dirty="0">
                <a:latin typeface="Arial" panose="020B0604020202020204" pitchFamily="34" charset="0"/>
              </a:rPr>
              <a:t>Why?</a:t>
            </a:r>
            <a:br>
              <a:rPr lang="en-US" sz="2400" dirty="0">
                <a:latin typeface="Arial" panose="020B0604020202020204" pitchFamily="34" charset="0"/>
              </a:rPr>
            </a:br>
            <a:r>
              <a:rPr lang="en-US" sz="2400" dirty="0">
                <a:latin typeface="Arial" panose="020B0604020202020204" pitchFamily="34" charset="0"/>
              </a:rPr>
              <a:t>	</a:t>
            </a:r>
            <a:r>
              <a:rPr lang="en-US" sz="2400" dirty="0">
                <a:solidFill>
                  <a:srgbClr val="FF0000"/>
                </a:solidFill>
                <a:effectLst/>
                <a:latin typeface="Arial" panose="020B0604020202020204" pitchFamily="34" charset="0"/>
              </a:rPr>
              <a:t>Yes, because a dynamic analysis involves the execution of arbitrary code.</a:t>
            </a:r>
          </a:p>
        </p:txBody>
      </p:sp>
    </p:spTree>
    <p:extLst>
      <p:ext uri="{BB962C8B-B14F-4D97-AF65-F5344CB8AC3E}">
        <p14:creationId xmlns:p14="http://schemas.microsoft.com/office/powerpoint/2010/main" val="17462074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01 | Theory</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4524315"/>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d)	Choose a static analysis scenario where it is crucial to have no false 	positives, but false negatives can be accepted. Explain.</a:t>
            </a:r>
            <a:br>
              <a:rPr lang="en-US" sz="2400" dirty="0">
                <a:effectLst/>
                <a:latin typeface="Arial" panose="020B0604020202020204" pitchFamily="34" charset="0"/>
              </a:rPr>
            </a:b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Dead code elimination. </a:t>
            </a:r>
            <a:br>
              <a:rPr lang="en-US" sz="2400" b="1" dirty="0">
                <a:solidFill>
                  <a:srgbClr val="FF0000"/>
                </a:solidFill>
                <a:effectLst/>
                <a:latin typeface="Arial" panose="020B0604020202020204" pitchFamily="34" charset="0"/>
              </a:rPr>
            </a:br>
            <a:r>
              <a:rPr lang="en-US" sz="2400" b="1" dirty="0">
                <a:solidFill>
                  <a:srgbClr val="FF0000"/>
                </a:solidFill>
                <a:effectLst/>
                <a:latin typeface="Arial" panose="020B0604020202020204" pitchFamily="34" charset="0"/>
              </a:rPr>
              <a:t>	</a:t>
            </a:r>
            <a:r>
              <a:rPr lang="en-US" sz="2400" u="sng" dirty="0">
                <a:solidFill>
                  <a:srgbClr val="FF0000"/>
                </a:solidFill>
                <a:effectLst/>
                <a:latin typeface="Arial" panose="020B0604020202020204" pitchFamily="34" charset="0"/>
              </a:rPr>
              <a:t>False positives (dead code that isn’t actually dead)</a:t>
            </a:r>
            <a:br>
              <a:rPr lang="en-US" sz="2400" b="1" dirty="0">
                <a:solidFill>
                  <a:srgbClr val="FF0000"/>
                </a:solidFill>
                <a:effectLst/>
                <a:latin typeface="Arial" panose="020B0604020202020204" pitchFamily="34" charset="0"/>
              </a:rPr>
            </a:br>
            <a:r>
              <a:rPr lang="en-US" sz="2400" b="1" dirty="0">
                <a:solidFill>
                  <a:srgbClr val="FF0000"/>
                </a:solidFill>
                <a:effectLst/>
                <a:latin typeface="Arial" panose="020B0604020202020204" pitchFamily="34" charset="0"/>
              </a:rPr>
              <a:t>	</a:t>
            </a:r>
            <a:r>
              <a:rPr lang="en-US" sz="2400" i="1" dirty="0">
                <a:solidFill>
                  <a:srgbClr val="FF0000"/>
                </a:solidFill>
                <a:effectLst/>
                <a:latin typeface="Arial" panose="020B0604020202020204" pitchFamily="34" charset="0"/>
              </a:rPr>
              <a:t>It would cause serious problems as soon as it tries to remove affected code.</a:t>
            </a:r>
            <a:br>
              <a:rPr lang="en-US" sz="2400" dirty="0">
                <a:solidFill>
                  <a:srgbClr val="FF0000"/>
                </a:solidFill>
                <a:effectLst/>
                <a:latin typeface="Arial" panose="020B0604020202020204" pitchFamily="34" charset="0"/>
              </a:rPr>
            </a:br>
            <a:r>
              <a:rPr lang="en-US" sz="2400" dirty="0">
                <a:solidFill>
                  <a:srgbClr val="FF0000"/>
                </a:solidFill>
                <a:effectLst/>
                <a:latin typeface="Arial" panose="020B0604020202020204" pitchFamily="34" charset="0"/>
              </a:rPr>
              <a:t>	</a:t>
            </a:r>
            <a:r>
              <a:rPr lang="en-US" sz="2400" u="sng" dirty="0">
                <a:solidFill>
                  <a:srgbClr val="FF0000"/>
                </a:solidFill>
                <a:effectLst/>
                <a:latin typeface="Arial" panose="020B0604020202020204" pitchFamily="34" charset="0"/>
              </a:rPr>
              <a:t>False negatives (missed dead code)</a:t>
            </a:r>
            <a:br>
              <a:rPr lang="en-US" sz="2400" dirty="0">
                <a:solidFill>
                  <a:srgbClr val="FF0000"/>
                </a:solidFill>
                <a:effectLst/>
                <a:latin typeface="Arial" panose="020B0604020202020204" pitchFamily="34" charset="0"/>
              </a:rPr>
            </a:br>
            <a:r>
              <a:rPr lang="en-US" sz="2400" dirty="0">
                <a:solidFill>
                  <a:srgbClr val="FF0000"/>
                </a:solidFill>
                <a:effectLst/>
                <a:latin typeface="Arial" panose="020B0604020202020204" pitchFamily="34" charset="0"/>
              </a:rPr>
              <a:t>	</a:t>
            </a:r>
            <a:r>
              <a:rPr lang="en-US" sz="2400" i="1" dirty="0">
                <a:solidFill>
                  <a:srgbClr val="FF0000"/>
                </a:solidFill>
                <a:effectLst/>
                <a:latin typeface="Arial" panose="020B0604020202020204" pitchFamily="34" charset="0"/>
              </a:rPr>
              <a:t>Only prevent that orphaned code is removed (does not break the system).</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e)	Choose a statically-typed language, and briefly describe what </a:t>
            </a:r>
            <a:r>
              <a:rPr lang="en-US" sz="2400" dirty="0">
                <a:latin typeface="Arial" panose="020B0604020202020204" pitchFamily="34" charset="0"/>
              </a:rPr>
              <a:t>makes it </a:t>
            </a:r>
            <a:r>
              <a:rPr lang="en-US" sz="2400" dirty="0">
                <a:effectLst/>
                <a:latin typeface="Arial" panose="020B0604020202020204" pitchFamily="34" charset="0"/>
              </a:rPr>
              <a:t>	statically-typed.</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Types are assigned to variables at compile-time: Java. </a:t>
            </a:r>
            <a:br>
              <a:rPr lang="en-US" sz="2400" dirty="0">
                <a:solidFill>
                  <a:srgbClr val="FF0000"/>
                </a:solidFill>
                <a:effectLst/>
                <a:latin typeface="Arial" panose="020B0604020202020204" pitchFamily="34" charset="0"/>
              </a:rPr>
            </a:br>
            <a:r>
              <a:rPr lang="en-US" sz="2400" dirty="0">
                <a:solidFill>
                  <a:srgbClr val="FF0000"/>
                </a:solidFill>
                <a:effectLst/>
                <a:latin typeface="Arial" panose="020B0604020202020204" pitchFamily="34" charset="0"/>
              </a:rPr>
              <a:t>	The type of each variable must be declared explicitly in the source code. </a:t>
            </a:r>
          </a:p>
        </p:txBody>
      </p:sp>
    </p:spTree>
    <p:extLst>
      <p:ext uri="{BB962C8B-B14F-4D97-AF65-F5344CB8AC3E}">
        <p14:creationId xmlns:p14="http://schemas.microsoft.com/office/powerpoint/2010/main" val="1866362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01 | Theory</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4462760"/>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f)	Choose a dynamically-typed language, and briefly describe what makes it 		dynamically-typed.</a:t>
            </a:r>
            <a:br>
              <a:rPr lang="en-US" sz="2400" dirty="0">
                <a:effectLst/>
                <a:latin typeface="Arial" panose="020B0604020202020204" pitchFamily="34" charset="0"/>
              </a:rPr>
            </a:b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Types are assigned to variables at run time and in many languages they can 	even change depending on the assigned values: Smalltalk.</a:t>
            </a:r>
            <a:br>
              <a:rPr lang="en-US" sz="2400" dirty="0">
                <a:solidFill>
                  <a:srgbClr val="FF0000"/>
                </a:solidFill>
                <a:effectLst/>
                <a:latin typeface="Arial" panose="020B0604020202020204" pitchFamily="34" charset="0"/>
              </a:rPr>
            </a:b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g)	Is the collection of variable name declarations in the method body of Java’s 	</a:t>
            </a:r>
            <a:r>
              <a:rPr lang="en-US" sz="2400" dirty="0" err="1">
                <a:effectLst/>
                <a:latin typeface="Courier New" panose="02070309020205020404" pitchFamily="49" charset="0"/>
              </a:rPr>
              <a:t>String.println</a:t>
            </a:r>
            <a:r>
              <a:rPr lang="en-US" sz="2400" dirty="0">
                <a:effectLst/>
                <a:latin typeface="Courier New" panose="02070309020205020404" pitchFamily="49" charset="0"/>
              </a:rPr>
              <a:t>(Strings)</a:t>
            </a:r>
            <a:r>
              <a:rPr lang="en-US" sz="2400" dirty="0">
                <a:effectLst/>
                <a:latin typeface="Arial" panose="020B0604020202020204" pitchFamily="34" charset="0"/>
              </a:rPr>
              <a:t>intraprocedural or </a:t>
            </a:r>
            <a:r>
              <a:rPr lang="en-US" sz="2400" dirty="0" err="1">
                <a:effectLst/>
                <a:latin typeface="Arial" panose="020B0604020202020204" pitchFamily="34" charset="0"/>
              </a:rPr>
              <a:t>interprocedural</a:t>
            </a:r>
            <a:r>
              <a:rPr lang="en-US" sz="2400" dirty="0">
                <a:effectLst/>
                <a:latin typeface="Arial" panose="020B0604020202020204" pitchFamily="34" charset="0"/>
              </a:rPr>
              <a:t>?</a:t>
            </a:r>
          </a:p>
          <a:p>
            <a:pPr>
              <a:tabLst>
                <a:tab pos="538163" algn="l"/>
              </a:tabLst>
            </a:pPr>
            <a:r>
              <a:rPr lang="en-US" sz="2400" dirty="0">
                <a:latin typeface="Arial" panose="020B0604020202020204" pitchFamily="34" charset="0"/>
              </a:rPr>
              <a:t>	</a:t>
            </a:r>
            <a:r>
              <a:rPr lang="en-US" sz="2400" dirty="0">
                <a:effectLst/>
                <a:latin typeface="Arial" panose="020B0604020202020204" pitchFamily="34" charset="0"/>
              </a:rPr>
              <a:t>Explain why.</a:t>
            </a:r>
            <a:br>
              <a:rPr lang="en-US" sz="2400" dirty="0">
                <a:effectLst/>
                <a:latin typeface="Arial" panose="020B0604020202020204" pitchFamily="34" charset="0"/>
              </a:rPr>
            </a:b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The collection of variable name declarations in a method is an intraprocedural 	analysis, because it only requires lookups for entities within a particular 	method.</a:t>
            </a:r>
          </a:p>
          <a:p>
            <a:pPr>
              <a:tabLst>
                <a:tab pos="538163" algn="l"/>
              </a:tabLst>
            </a:pPr>
            <a:endParaRPr lang="en-US" sz="2000" dirty="0">
              <a:solidFill>
                <a:srgbClr val="FF0000"/>
              </a:solidFill>
            </a:endParaRPr>
          </a:p>
        </p:txBody>
      </p:sp>
    </p:spTree>
    <p:extLst>
      <p:ext uri="{BB962C8B-B14F-4D97-AF65-F5344CB8AC3E}">
        <p14:creationId xmlns:p14="http://schemas.microsoft.com/office/powerpoint/2010/main" val="15350678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830997"/>
          </a:xfrm>
          <a:prstGeom prst="rect">
            <a:avLst/>
          </a:prstGeom>
          <a:noFill/>
        </p:spPr>
        <p:txBody>
          <a:bodyPr wrap="square" rtlCol="0">
            <a:spAutoFit/>
          </a:bodyPr>
          <a:lstStyle/>
          <a:p>
            <a:pPr>
              <a:tabLst>
                <a:tab pos="538163" algn="l"/>
              </a:tabLst>
            </a:pPr>
            <a:r>
              <a:rPr lang="en-US" sz="2400" dirty="0">
                <a:latin typeface="Arial" panose="020B0604020202020204" pitchFamily="34" charset="0"/>
              </a:rPr>
              <a:t>a</a:t>
            </a:r>
            <a:r>
              <a:rPr lang="en-US" sz="2400" dirty="0">
                <a:effectLst/>
                <a:latin typeface="Arial" panose="020B0604020202020204" pitchFamily="34" charset="0"/>
              </a:rPr>
              <a:t>)	Draw a CFG by hand (or with a flow chart tool) for the following code block: 	(1.5 pts)</a:t>
            </a:r>
            <a:endParaRPr lang="en-US" sz="2000" dirty="0">
              <a:solidFill>
                <a:srgbClr val="FF0000"/>
              </a:solidFill>
            </a:endParaRPr>
          </a:p>
        </p:txBody>
      </p:sp>
      <p:pic>
        <p:nvPicPr>
          <p:cNvPr id="3" name="Picture 2">
            <a:extLst>
              <a:ext uri="{FF2B5EF4-FFF2-40B4-BE49-F238E27FC236}">
                <a16:creationId xmlns:a16="http://schemas.microsoft.com/office/drawing/2014/main" id="{E1CFC884-DEB4-4AF7-8EB3-7F2F9E805D46}"/>
              </a:ext>
            </a:extLst>
          </p:cNvPr>
          <p:cNvPicPr>
            <a:picLocks noChangeAspect="1"/>
          </p:cNvPicPr>
          <p:nvPr/>
        </p:nvPicPr>
        <p:blipFill>
          <a:blip r:embed="rId2"/>
          <a:stretch>
            <a:fillRect/>
          </a:stretch>
        </p:blipFill>
        <p:spPr>
          <a:xfrm>
            <a:off x="768409" y="2851196"/>
            <a:ext cx="2895600" cy="3219450"/>
          </a:xfrm>
          <a:prstGeom prst="rect">
            <a:avLst/>
          </a:prstGeom>
        </p:spPr>
      </p:pic>
      <p:pic>
        <p:nvPicPr>
          <p:cNvPr id="4" name="Picture 3">
            <a:extLst>
              <a:ext uri="{FF2B5EF4-FFF2-40B4-BE49-F238E27FC236}">
                <a16:creationId xmlns:a16="http://schemas.microsoft.com/office/drawing/2014/main" id="{15061325-751D-43B3-8B70-46C12C04A00A}"/>
              </a:ext>
            </a:extLst>
          </p:cNvPr>
          <p:cNvPicPr>
            <a:picLocks noChangeAspect="1"/>
          </p:cNvPicPr>
          <p:nvPr/>
        </p:nvPicPr>
        <p:blipFill>
          <a:blip r:embed="rId3"/>
          <a:stretch>
            <a:fillRect/>
          </a:stretch>
        </p:blipFill>
        <p:spPr>
          <a:xfrm>
            <a:off x="6856480" y="2225670"/>
            <a:ext cx="4903866" cy="4470501"/>
          </a:xfrm>
          <a:prstGeom prst="rect">
            <a:avLst/>
          </a:prstGeom>
          <a:ln w="38100">
            <a:noFill/>
          </a:ln>
        </p:spPr>
      </p:pic>
    </p:spTree>
    <p:extLst>
      <p:ext uri="{BB962C8B-B14F-4D97-AF65-F5344CB8AC3E}">
        <p14:creationId xmlns:p14="http://schemas.microsoft.com/office/powerpoint/2010/main" val="24679010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83099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b)	Draw a CFG by hand (or with a flow chart tool) for the following code block: 	(2.0 pts)</a:t>
            </a:r>
            <a:endParaRPr lang="en-US" sz="2000" dirty="0">
              <a:solidFill>
                <a:srgbClr val="FF0000"/>
              </a:solidFill>
            </a:endParaRPr>
          </a:p>
        </p:txBody>
      </p:sp>
      <p:pic>
        <p:nvPicPr>
          <p:cNvPr id="8" name="Picture 7">
            <a:extLst>
              <a:ext uri="{FF2B5EF4-FFF2-40B4-BE49-F238E27FC236}">
                <a16:creationId xmlns:a16="http://schemas.microsoft.com/office/drawing/2014/main" id="{62D16FBC-FE06-41D4-B312-C8583C7F0766}"/>
              </a:ext>
            </a:extLst>
          </p:cNvPr>
          <p:cNvPicPr>
            <a:picLocks noChangeAspect="1"/>
          </p:cNvPicPr>
          <p:nvPr/>
        </p:nvPicPr>
        <p:blipFill>
          <a:blip r:embed="rId2"/>
          <a:stretch>
            <a:fillRect/>
          </a:stretch>
        </p:blipFill>
        <p:spPr>
          <a:xfrm>
            <a:off x="91308" y="2622259"/>
            <a:ext cx="5395043" cy="3870616"/>
          </a:xfrm>
          <a:prstGeom prst="rect">
            <a:avLst/>
          </a:prstGeom>
        </p:spPr>
      </p:pic>
      <p:pic>
        <p:nvPicPr>
          <p:cNvPr id="3" name="Picture 2">
            <a:extLst>
              <a:ext uri="{FF2B5EF4-FFF2-40B4-BE49-F238E27FC236}">
                <a16:creationId xmlns:a16="http://schemas.microsoft.com/office/drawing/2014/main" id="{7EB42AD8-7334-4E3C-A2A3-9C9D7B5BC08A}"/>
              </a:ext>
            </a:extLst>
          </p:cNvPr>
          <p:cNvPicPr>
            <a:picLocks noChangeAspect="1"/>
          </p:cNvPicPr>
          <p:nvPr/>
        </p:nvPicPr>
        <p:blipFill>
          <a:blip r:embed="rId3"/>
          <a:stretch>
            <a:fillRect/>
          </a:stretch>
        </p:blipFill>
        <p:spPr>
          <a:xfrm>
            <a:off x="5409488" y="2695439"/>
            <a:ext cx="6691204" cy="3392570"/>
          </a:xfrm>
          <a:prstGeom prst="rect">
            <a:avLst/>
          </a:prstGeom>
          <a:ln w="38100">
            <a:noFill/>
          </a:ln>
        </p:spPr>
      </p:pic>
    </p:spTree>
    <p:extLst>
      <p:ext uri="{BB962C8B-B14F-4D97-AF65-F5344CB8AC3E}">
        <p14:creationId xmlns:p14="http://schemas.microsoft.com/office/powerpoint/2010/main" val="28472430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2308324"/>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c)	What is the cyclomatic complexity of both code blocks, i.e., from task a) and 	task b)? You should use the formula from A08. (1 </a:t>
            </a:r>
            <a:r>
              <a:rPr lang="en-US" sz="2400" dirty="0" err="1">
                <a:effectLst/>
                <a:latin typeface="Arial" panose="020B0604020202020204" pitchFamily="34" charset="0"/>
              </a:rPr>
              <a:t>pt</a:t>
            </a:r>
            <a:r>
              <a:rPr lang="en-US" sz="2400" dirty="0">
                <a:effectLst/>
                <a:latin typeface="Arial" panose="020B0604020202020204" pitchFamily="34" charset="0"/>
              </a:rPr>
              <a:t>)</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a:t>
            </a:r>
            <a:r>
              <a:rPr lang="de-CH" sz="2400" dirty="0">
                <a:solidFill>
                  <a:srgbClr val="FF0000"/>
                </a:solidFill>
                <a:effectLst/>
                <a:latin typeface="Arial" panose="020B0604020202020204" pitchFamily="34" charset="0"/>
              </a:rPr>
              <a:t>M = E - N + 2</a:t>
            </a:r>
          </a:p>
          <a:p>
            <a:pPr>
              <a:tabLst>
                <a:tab pos="538163" algn="l"/>
              </a:tabLst>
            </a:pPr>
            <a:r>
              <a:rPr lang="de-CH" sz="2400" dirty="0">
                <a:solidFill>
                  <a:srgbClr val="FF0000"/>
                </a:solidFill>
                <a:latin typeface="Arial" panose="020B0604020202020204" pitchFamily="34" charset="0"/>
              </a:rPr>
              <a:t>	</a:t>
            </a:r>
            <a:r>
              <a:rPr lang="de-CH" sz="2400" dirty="0">
                <a:solidFill>
                  <a:srgbClr val="FF0000"/>
                </a:solidFill>
                <a:effectLst/>
                <a:latin typeface="Arial" panose="020B0604020202020204" pitchFamily="34" charset="0"/>
              </a:rPr>
              <a:t>M(a) = 4 - 4 + 2 = 2</a:t>
            </a:r>
          </a:p>
          <a:p>
            <a:pPr>
              <a:tabLst>
                <a:tab pos="538163" algn="l"/>
              </a:tabLst>
            </a:pPr>
            <a:r>
              <a:rPr lang="de-CH" sz="2400" dirty="0">
                <a:solidFill>
                  <a:srgbClr val="FF0000"/>
                </a:solidFill>
                <a:latin typeface="Arial" panose="020B0604020202020204" pitchFamily="34" charset="0"/>
              </a:rPr>
              <a:t>	</a:t>
            </a:r>
            <a:r>
              <a:rPr lang="de-CH" sz="2400" dirty="0">
                <a:solidFill>
                  <a:srgbClr val="FF0000"/>
                </a:solidFill>
                <a:effectLst/>
                <a:latin typeface="Arial" panose="020B0604020202020204" pitchFamily="34" charset="0"/>
              </a:rPr>
              <a:t>M(b) = 5 - 4 + 2 = 3</a:t>
            </a:r>
            <a:endParaRPr lang="en-US" sz="2400" dirty="0">
              <a:solidFill>
                <a:srgbClr val="FF0000"/>
              </a:solidFill>
              <a:effectLst/>
              <a:latin typeface="Arial" panose="020B0604020202020204" pitchFamily="34" charset="0"/>
            </a:endParaRPr>
          </a:p>
          <a:p>
            <a:pPr>
              <a:tabLst>
                <a:tab pos="538163" algn="l"/>
              </a:tabLst>
            </a:pPr>
            <a:endParaRPr lang="en-US" sz="2400" dirty="0">
              <a:solidFill>
                <a:srgbClr val="FF0000"/>
              </a:solidFill>
              <a:latin typeface="Arial" panose="020B0604020202020204" pitchFamily="34" charset="0"/>
            </a:endParaRPr>
          </a:p>
        </p:txBody>
      </p:sp>
    </p:spTree>
    <p:extLst>
      <p:ext uri="{BB962C8B-B14F-4D97-AF65-F5344CB8AC3E}">
        <p14:creationId xmlns:p14="http://schemas.microsoft.com/office/powerpoint/2010/main" val="629740207"/>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5461</TotalTime>
  <Words>1627</Words>
  <Application>Microsoft Office PowerPoint</Application>
  <PresentationFormat>Widescreen</PresentationFormat>
  <Paragraphs>119</Paragraphs>
  <Slides>23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vt:lpstr>
      <vt:lpstr>Zoom recording must be enabled now.</vt:lpstr>
      <vt:lpstr>SMA:  Software Modeling and Analysis</vt:lpstr>
      <vt:lpstr>Assignment 09 </vt:lpstr>
      <vt:lpstr>A09 - Exercise 01 | Theory (6 pts)</vt:lpstr>
      <vt:lpstr>A09 - Exercise 01 | Theory</vt:lpstr>
      <vt:lpstr>A09 - Exercise 01 | Theory</vt:lpstr>
      <vt:lpstr>A09 - Exercise 02 | Control flow graphs</vt:lpstr>
      <vt:lpstr>A09 - Exercise 02 | Control flow graphs</vt:lpstr>
      <vt:lpstr>A09 - Exercise 02 | Control flow graphs</vt:lpstr>
      <vt:lpstr>A09 - Exercise 02 | Control flow graphs</vt:lpstr>
      <vt:lpstr>A09 - Exercise 03 | Template methods  (6 pts BONUS)</vt:lpstr>
      <vt:lpstr>A09 - Exercise 03 | Template methods</vt:lpstr>
      <vt:lpstr>Assignment 10 </vt:lpstr>
      <vt:lpstr>A10 - Exercise 01 | Theory (1 pt)</vt:lpstr>
      <vt:lpstr>A10 - Exercise 02 | Contracts (3 pts)</vt:lpstr>
      <vt:lpstr>A10 - Exercise 03 | Profiling (3 pts)</vt:lpstr>
      <vt:lpstr>A10 - Exercise 04 | Code coverage (3 pts)</vt:lpstr>
      <vt:lpstr>A10 - Exercise 04 | Code coverage (3 pts)</vt:lpstr>
      <vt:lpstr>A10 - Exercise 05 | Invariant detection (3 pts BONUS)</vt:lpstr>
      <vt:lpstr>A10 - Exercise 05 | Invariant detection (3 pts BONUS)</vt:lpstr>
      <vt:lpstr>Mock Exam </vt:lpstr>
      <vt:lpstr>Mock Exam (Big Picture, Preliminary)</vt:lpstr>
      <vt:lpstr>Fill in this Doodle (right now!):  https://doodle.com/poll/yx6qe7rqyxetm99p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State Models &amp; Design Patterns</dc:title>
  <dc:creator>Pascal Gadient</dc:creator>
  <cp:lastModifiedBy>Pascal Gadient</cp:lastModifiedBy>
  <cp:revision>271</cp:revision>
  <cp:lastPrinted>2018-10-03T08:54:50Z</cp:lastPrinted>
  <dcterms:created xsi:type="dcterms:W3CDTF">2017-10-10T19:19:02Z</dcterms:created>
  <dcterms:modified xsi:type="dcterms:W3CDTF">2020-11-18T11:10:48Z</dcterms:modified>
</cp:coreProperties>
</file>