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34" r:id="rId2"/>
    <p:sldId id="256" r:id="rId3"/>
    <p:sldId id="438" r:id="rId4"/>
    <p:sldId id="445" r:id="rId5"/>
    <p:sldId id="446" r:id="rId6"/>
    <p:sldId id="456" r:id="rId7"/>
    <p:sldId id="447" r:id="rId8"/>
    <p:sldId id="457" r:id="rId9"/>
    <p:sldId id="448" r:id="rId10"/>
    <p:sldId id="449" r:id="rId11"/>
    <p:sldId id="458" r:id="rId12"/>
    <p:sldId id="450" r:id="rId13"/>
    <p:sldId id="451" r:id="rId14"/>
    <p:sldId id="271" r:id="rId15"/>
    <p:sldId id="459" r:id="rId16"/>
    <p:sldId id="462" r:id="rId17"/>
    <p:sldId id="452" r:id="rId18"/>
    <p:sldId id="455" r:id="rId19"/>
    <p:sldId id="461" r:id="rId20"/>
    <p:sldId id="454" r:id="rId21"/>
    <p:sldId id="46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D7DF"/>
    <a:srgbClr val="A4A2B0"/>
    <a:srgbClr val="5C5B6B"/>
    <a:srgbClr val="B71E42"/>
    <a:srgbClr val="9549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22" autoAdjust="0"/>
    <p:restoredTop sz="94660"/>
  </p:normalViewPr>
  <p:slideViewPr>
    <p:cSldViewPr snapToGrid="0">
      <p:cViewPr varScale="1">
        <p:scale>
          <a:sx n="112" d="100"/>
          <a:sy n="112" d="100"/>
        </p:scale>
        <p:origin x="114"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584CAB-3EF5-443A-A483-AB77D9739C15}"/>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147DF89C-33BE-4E09-A7C4-E83FF72B9B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6E618591-FFE9-42D1-BC3A-AD6456AC94BE}"/>
              </a:ext>
            </a:extLst>
          </p:cNvPr>
          <p:cNvSpPr>
            <a:spLocks noGrp="1"/>
          </p:cNvSpPr>
          <p:nvPr>
            <p:ph type="dt" sz="half" idx="10"/>
          </p:nvPr>
        </p:nvSpPr>
        <p:spPr/>
        <p:txBody>
          <a:bodyPr/>
          <a:lstStyle/>
          <a:p>
            <a:fld id="{B41B4CBD-4BC2-4F0F-9F77-A0DB24F0BCA1}" type="datetimeFigureOut">
              <a:rPr lang="en-US" smtClean="0"/>
              <a:t>11/25/2020</a:t>
            </a:fld>
            <a:endParaRPr lang="en-US"/>
          </a:p>
        </p:txBody>
      </p:sp>
      <p:sp>
        <p:nvSpPr>
          <p:cNvPr id="5" name="Fußzeilenplatzhalter 4">
            <a:extLst>
              <a:ext uri="{FF2B5EF4-FFF2-40B4-BE49-F238E27FC236}">
                <a16:creationId xmlns:a16="http://schemas.microsoft.com/office/drawing/2014/main" id="{6C48F4CF-DB0A-47B4-86FB-45BAED9AD5A2}"/>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8298F6CE-C18F-4CF0-AA89-D0AFEE1B6095}"/>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3785821711"/>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EDC753-2CA7-4AC7-B383-8291A5231E62}"/>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86B3D72B-1FCA-417C-9789-143FC2A7085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9B64A26B-77CF-42D6-A3C7-FEC2DA8EF5D9}"/>
              </a:ext>
            </a:extLst>
          </p:cNvPr>
          <p:cNvSpPr>
            <a:spLocks noGrp="1"/>
          </p:cNvSpPr>
          <p:nvPr>
            <p:ph type="dt" sz="half" idx="10"/>
          </p:nvPr>
        </p:nvSpPr>
        <p:spPr/>
        <p:txBody>
          <a:bodyPr/>
          <a:lstStyle/>
          <a:p>
            <a:fld id="{B41B4CBD-4BC2-4F0F-9F77-A0DB24F0BCA1}" type="datetimeFigureOut">
              <a:rPr lang="en-US" smtClean="0"/>
              <a:t>11/25/2020</a:t>
            </a:fld>
            <a:endParaRPr lang="en-US"/>
          </a:p>
        </p:txBody>
      </p:sp>
      <p:sp>
        <p:nvSpPr>
          <p:cNvPr id="5" name="Fußzeilenplatzhalter 4">
            <a:extLst>
              <a:ext uri="{FF2B5EF4-FFF2-40B4-BE49-F238E27FC236}">
                <a16:creationId xmlns:a16="http://schemas.microsoft.com/office/drawing/2014/main" id="{7265B6DD-8C27-4EF0-BF7E-71D6AC86EE47}"/>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1A52EFA8-E709-49B5-A9C6-7B27027E867C}"/>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738203306"/>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186EBC21-8090-4BA9-9B07-41D881A9A37F}"/>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DC8CFA0A-6799-4FAF-AAF3-2E6BE528AF1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DC81F828-D3C1-4EDA-9422-FA2ADC2934F0}"/>
              </a:ext>
            </a:extLst>
          </p:cNvPr>
          <p:cNvSpPr>
            <a:spLocks noGrp="1"/>
          </p:cNvSpPr>
          <p:nvPr>
            <p:ph type="dt" sz="half" idx="10"/>
          </p:nvPr>
        </p:nvSpPr>
        <p:spPr/>
        <p:txBody>
          <a:bodyPr/>
          <a:lstStyle/>
          <a:p>
            <a:fld id="{B41B4CBD-4BC2-4F0F-9F77-A0DB24F0BCA1}" type="datetimeFigureOut">
              <a:rPr lang="en-US" smtClean="0"/>
              <a:t>11/25/2020</a:t>
            </a:fld>
            <a:endParaRPr lang="en-US"/>
          </a:p>
        </p:txBody>
      </p:sp>
      <p:sp>
        <p:nvSpPr>
          <p:cNvPr id="5" name="Fußzeilenplatzhalter 4">
            <a:extLst>
              <a:ext uri="{FF2B5EF4-FFF2-40B4-BE49-F238E27FC236}">
                <a16:creationId xmlns:a16="http://schemas.microsoft.com/office/drawing/2014/main" id="{B0B13F6C-F617-4A65-AC01-C60AF4AFBD0C}"/>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BC5A5081-FAA2-4165-87EF-8C204A46F2E6}"/>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3368748033"/>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C02D66-B312-4CD5-82BD-3D917FEB2D17}"/>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EB7AB309-930A-450D-A765-EF54247D0A2B}"/>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E9A80A31-A314-43E5-954C-3609A6D8465F}"/>
              </a:ext>
            </a:extLst>
          </p:cNvPr>
          <p:cNvSpPr>
            <a:spLocks noGrp="1"/>
          </p:cNvSpPr>
          <p:nvPr>
            <p:ph type="dt" sz="half" idx="10"/>
          </p:nvPr>
        </p:nvSpPr>
        <p:spPr/>
        <p:txBody>
          <a:bodyPr/>
          <a:lstStyle/>
          <a:p>
            <a:fld id="{B41B4CBD-4BC2-4F0F-9F77-A0DB24F0BCA1}" type="datetimeFigureOut">
              <a:rPr lang="en-US" smtClean="0"/>
              <a:t>11/25/2020</a:t>
            </a:fld>
            <a:endParaRPr lang="en-US"/>
          </a:p>
        </p:txBody>
      </p:sp>
      <p:sp>
        <p:nvSpPr>
          <p:cNvPr id="5" name="Fußzeilenplatzhalter 4">
            <a:extLst>
              <a:ext uri="{FF2B5EF4-FFF2-40B4-BE49-F238E27FC236}">
                <a16:creationId xmlns:a16="http://schemas.microsoft.com/office/drawing/2014/main" id="{B24EDCC8-FE39-48D0-AB50-BC9B19DE8E14}"/>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AD035D2F-B63A-40A5-9F95-865480790177}"/>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607923151"/>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B105D5-07C2-4937-AC64-696C48F3D382}"/>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39D0C62D-C3A5-4546-B67C-E0CD9D9168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BB59EB9-12AF-4380-B36B-AAF7E8FF8E1B}"/>
              </a:ext>
            </a:extLst>
          </p:cNvPr>
          <p:cNvSpPr>
            <a:spLocks noGrp="1"/>
          </p:cNvSpPr>
          <p:nvPr>
            <p:ph type="dt" sz="half" idx="10"/>
          </p:nvPr>
        </p:nvSpPr>
        <p:spPr/>
        <p:txBody>
          <a:bodyPr/>
          <a:lstStyle/>
          <a:p>
            <a:fld id="{B41B4CBD-4BC2-4F0F-9F77-A0DB24F0BCA1}" type="datetimeFigureOut">
              <a:rPr lang="en-US" smtClean="0"/>
              <a:t>11/25/2020</a:t>
            </a:fld>
            <a:endParaRPr lang="en-US"/>
          </a:p>
        </p:txBody>
      </p:sp>
      <p:sp>
        <p:nvSpPr>
          <p:cNvPr id="5" name="Fußzeilenplatzhalter 4">
            <a:extLst>
              <a:ext uri="{FF2B5EF4-FFF2-40B4-BE49-F238E27FC236}">
                <a16:creationId xmlns:a16="http://schemas.microsoft.com/office/drawing/2014/main" id="{F2D36733-E500-4678-9E27-ED224FD0919F}"/>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C629365D-3013-4409-975F-57F6CB297216}"/>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239967015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803D01-7E5E-4DBA-8620-92A07FE14231}"/>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ACB37C9A-DD99-4F53-B8D0-30AA98F09DFF}"/>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A2145E6C-8BAC-4673-9319-F360CFCECAE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40B6DF5C-066F-4AF3-B27F-540FD08AD179}"/>
              </a:ext>
            </a:extLst>
          </p:cNvPr>
          <p:cNvSpPr>
            <a:spLocks noGrp="1"/>
          </p:cNvSpPr>
          <p:nvPr>
            <p:ph type="dt" sz="half" idx="10"/>
          </p:nvPr>
        </p:nvSpPr>
        <p:spPr/>
        <p:txBody>
          <a:bodyPr/>
          <a:lstStyle/>
          <a:p>
            <a:fld id="{B41B4CBD-4BC2-4F0F-9F77-A0DB24F0BCA1}" type="datetimeFigureOut">
              <a:rPr lang="en-US" smtClean="0"/>
              <a:t>11/25/2020</a:t>
            </a:fld>
            <a:endParaRPr lang="en-US"/>
          </a:p>
        </p:txBody>
      </p:sp>
      <p:sp>
        <p:nvSpPr>
          <p:cNvPr id="6" name="Fußzeilenplatzhalter 5">
            <a:extLst>
              <a:ext uri="{FF2B5EF4-FFF2-40B4-BE49-F238E27FC236}">
                <a16:creationId xmlns:a16="http://schemas.microsoft.com/office/drawing/2014/main" id="{2C1B8149-E15D-4DBE-96BC-123EE6F88F77}"/>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AF49C57E-49D8-4B9F-95F3-819AC207BE8F}"/>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2113114048"/>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80F230-542A-49A5-A4E4-321D9D7EC62F}"/>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12F18695-4C6B-440A-89C7-10724031C9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C4A7AA64-1050-4E93-9AA3-0E59A226785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6F583023-9D22-4861-B988-FC00166988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88591AA5-5578-476A-A2E9-F12352BE57A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28E990E5-DFC9-4A6A-9E13-DD9F17350CB2}"/>
              </a:ext>
            </a:extLst>
          </p:cNvPr>
          <p:cNvSpPr>
            <a:spLocks noGrp="1"/>
          </p:cNvSpPr>
          <p:nvPr>
            <p:ph type="dt" sz="half" idx="10"/>
          </p:nvPr>
        </p:nvSpPr>
        <p:spPr/>
        <p:txBody>
          <a:bodyPr/>
          <a:lstStyle/>
          <a:p>
            <a:fld id="{B41B4CBD-4BC2-4F0F-9F77-A0DB24F0BCA1}" type="datetimeFigureOut">
              <a:rPr lang="en-US" smtClean="0"/>
              <a:t>11/25/2020</a:t>
            </a:fld>
            <a:endParaRPr lang="en-US"/>
          </a:p>
        </p:txBody>
      </p:sp>
      <p:sp>
        <p:nvSpPr>
          <p:cNvPr id="8" name="Fußzeilenplatzhalter 7">
            <a:extLst>
              <a:ext uri="{FF2B5EF4-FFF2-40B4-BE49-F238E27FC236}">
                <a16:creationId xmlns:a16="http://schemas.microsoft.com/office/drawing/2014/main" id="{727AA9C4-B39A-40D8-B559-2A342ED635FF}"/>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AFD99539-F78F-4EDF-BE27-C37D16815465}"/>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2850950128"/>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A74DA2-12CE-4BC5-827B-A060D30ABF87}"/>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AA713724-0576-4ECA-AA5C-DC48181A94B1}"/>
              </a:ext>
            </a:extLst>
          </p:cNvPr>
          <p:cNvSpPr>
            <a:spLocks noGrp="1"/>
          </p:cNvSpPr>
          <p:nvPr>
            <p:ph type="dt" sz="half" idx="10"/>
          </p:nvPr>
        </p:nvSpPr>
        <p:spPr/>
        <p:txBody>
          <a:bodyPr/>
          <a:lstStyle/>
          <a:p>
            <a:fld id="{B41B4CBD-4BC2-4F0F-9F77-A0DB24F0BCA1}" type="datetimeFigureOut">
              <a:rPr lang="en-US" smtClean="0"/>
              <a:t>11/25/2020</a:t>
            </a:fld>
            <a:endParaRPr lang="en-US"/>
          </a:p>
        </p:txBody>
      </p:sp>
      <p:sp>
        <p:nvSpPr>
          <p:cNvPr id="4" name="Fußzeilenplatzhalter 3">
            <a:extLst>
              <a:ext uri="{FF2B5EF4-FFF2-40B4-BE49-F238E27FC236}">
                <a16:creationId xmlns:a16="http://schemas.microsoft.com/office/drawing/2014/main" id="{C9AAA9E0-4768-49C0-80E3-0AB5060E1C84}"/>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C915C68B-9080-4C6E-B8FB-D91456780E4C}"/>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3301190364"/>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44187A3-FB42-435B-9EB1-11966F24E3EB}"/>
              </a:ext>
            </a:extLst>
          </p:cNvPr>
          <p:cNvSpPr>
            <a:spLocks noGrp="1"/>
          </p:cNvSpPr>
          <p:nvPr>
            <p:ph type="dt" sz="half" idx="10"/>
          </p:nvPr>
        </p:nvSpPr>
        <p:spPr/>
        <p:txBody>
          <a:bodyPr/>
          <a:lstStyle/>
          <a:p>
            <a:fld id="{B41B4CBD-4BC2-4F0F-9F77-A0DB24F0BCA1}" type="datetimeFigureOut">
              <a:rPr lang="en-US" smtClean="0"/>
              <a:t>11/25/2020</a:t>
            </a:fld>
            <a:endParaRPr lang="en-US"/>
          </a:p>
        </p:txBody>
      </p:sp>
      <p:sp>
        <p:nvSpPr>
          <p:cNvPr id="3" name="Fußzeilenplatzhalter 2">
            <a:extLst>
              <a:ext uri="{FF2B5EF4-FFF2-40B4-BE49-F238E27FC236}">
                <a16:creationId xmlns:a16="http://schemas.microsoft.com/office/drawing/2014/main" id="{14EE4C27-806E-44EF-83C2-97F82A3D12A0}"/>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52966C02-75E8-408B-8826-60C07849BC02}"/>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1931073712"/>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AF1F27-A40D-4F66-9404-EB4E7BD5E0D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6B08EA3E-CE0C-47EF-8F52-86D45BA9DB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D37F1AA5-25BB-4483-8588-785FEE261A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9BBBDCF-BB1E-490C-93F6-681EA4D8618B}"/>
              </a:ext>
            </a:extLst>
          </p:cNvPr>
          <p:cNvSpPr>
            <a:spLocks noGrp="1"/>
          </p:cNvSpPr>
          <p:nvPr>
            <p:ph type="dt" sz="half" idx="10"/>
          </p:nvPr>
        </p:nvSpPr>
        <p:spPr/>
        <p:txBody>
          <a:bodyPr/>
          <a:lstStyle/>
          <a:p>
            <a:fld id="{B41B4CBD-4BC2-4F0F-9F77-A0DB24F0BCA1}" type="datetimeFigureOut">
              <a:rPr lang="en-US" smtClean="0"/>
              <a:t>11/25/2020</a:t>
            </a:fld>
            <a:endParaRPr lang="en-US"/>
          </a:p>
        </p:txBody>
      </p:sp>
      <p:sp>
        <p:nvSpPr>
          <p:cNvPr id="6" name="Fußzeilenplatzhalter 5">
            <a:extLst>
              <a:ext uri="{FF2B5EF4-FFF2-40B4-BE49-F238E27FC236}">
                <a16:creationId xmlns:a16="http://schemas.microsoft.com/office/drawing/2014/main" id="{1377F8E8-C3E6-44B0-A152-F4DAEA2595E4}"/>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26A9A9D2-3C40-4A9A-BDAF-797576CDEF22}"/>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165427898"/>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5E644B-791F-45DB-BD4F-B5D212BD169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DB95207D-CAF9-44EC-93B3-A6E31D18FB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F31EDF17-69EF-4FCF-A35D-A28FD52CDE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EF34441-13B9-4C77-A656-AA9B4C8F63D9}"/>
              </a:ext>
            </a:extLst>
          </p:cNvPr>
          <p:cNvSpPr>
            <a:spLocks noGrp="1"/>
          </p:cNvSpPr>
          <p:nvPr>
            <p:ph type="dt" sz="half" idx="10"/>
          </p:nvPr>
        </p:nvSpPr>
        <p:spPr/>
        <p:txBody>
          <a:bodyPr/>
          <a:lstStyle/>
          <a:p>
            <a:fld id="{B41B4CBD-4BC2-4F0F-9F77-A0DB24F0BCA1}" type="datetimeFigureOut">
              <a:rPr lang="en-US" smtClean="0"/>
              <a:t>11/25/2020</a:t>
            </a:fld>
            <a:endParaRPr lang="en-US"/>
          </a:p>
        </p:txBody>
      </p:sp>
      <p:sp>
        <p:nvSpPr>
          <p:cNvPr id="6" name="Fußzeilenplatzhalter 5">
            <a:extLst>
              <a:ext uri="{FF2B5EF4-FFF2-40B4-BE49-F238E27FC236}">
                <a16:creationId xmlns:a16="http://schemas.microsoft.com/office/drawing/2014/main" id="{507DD915-FC68-4B7D-A889-3CD4152D75AB}"/>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3A90F1C8-AE97-48D7-8D6E-71935A7D81F7}"/>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348945719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EE7AD32-C05D-4752-8973-5BE99FB2FB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87528B33-C1AF-40D9-8395-CEDA70C821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8510EAEA-0D5F-441C-B20F-211D0EE1CF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B4CBD-4BC2-4F0F-9F77-A0DB24F0BCA1}" type="datetimeFigureOut">
              <a:rPr lang="en-US" smtClean="0"/>
              <a:t>11/25/2020</a:t>
            </a:fld>
            <a:endParaRPr lang="en-US"/>
          </a:p>
        </p:txBody>
      </p:sp>
      <p:sp>
        <p:nvSpPr>
          <p:cNvPr id="5" name="Fußzeilenplatzhalter 4">
            <a:extLst>
              <a:ext uri="{FF2B5EF4-FFF2-40B4-BE49-F238E27FC236}">
                <a16:creationId xmlns:a16="http://schemas.microsoft.com/office/drawing/2014/main" id="{1FEA96E0-B3EA-471E-9073-E7C7BA3D5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82C4E9F9-E451-4535-9583-049E4FA1C0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4A8585-0991-4F45-87F5-497435F40816}" type="slidenum">
              <a:rPr lang="en-US" smtClean="0"/>
              <a:t>‹#›</a:t>
            </a:fld>
            <a:endParaRPr lang="en-US"/>
          </a:p>
        </p:txBody>
      </p:sp>
    </p:spTree>
    <p:extLst>
      <p:ext uri="{BB962C8B-B14F-4D97-AF65-F5344CB8AC3E}">
        <p14:creationId xmlns:p14="http://schemas.microsoft.com/office/powerpoint/2010/main" val="1556285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doodle.com/poll/yx6qe7rqyxetm99p"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mailto:pascal.gadient@inf.unibe.ch"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mailto:pascal.gadient@inf.unibe.ch"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8B307-B066-4DC0-8932-4D87B57BDF9A}"/>
              </a:ext>
            </a:extLst>
          </p:cNvPr>
          <p:cNvSpPr>
            <a:spLocks noGrp="1"/>
          </p:cNvSpPr>
          <p:nvPr>
            <p:ph type="title"/>
          </p:nvPr>
        </p:nvSpPr>
        <p:spPr>
          <a:xfrm>
            <a:off x="838200" y="2236654"/>
            <a:ext cx="10515600" cy="1325563"/>
          </a:xfrm>
        </p:spPr>
        <p:txBody>
          <a:bodyPr/>
          <a:lstStyle/>
          <a:p>
            <a:pPr algn="ctr"/>
            <a:r>
              <a:rPr lang="en-US" dirty="0"/>
              <a:t>Zoom recording must be enabled now.</a:t>
            </a:r>
            <a:endParaRPr lang="LID4096" dirty="0"/>
          </a:p>
        </p:txBody>
      </p:sp>
    </p:spTree>
    <p:extLst>
      <p:ext uri="{BB962C8B-B14F-4D97-AF65-F5344CB8AC3E}">
        <p14:creationId xmlns:p14="http://schemas.microsoft.com/office/powerpoint/2010/main" val="312467551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87E575B1-ABF0-4D24-98C1-E26B3E050C69}"/>
              </a:ext>
            </a:extLst>
          </p:cNvPr>
          <p:cNvSpPr>
            <a:spLocks noGrp="1"/>
          </p:cNvSpPr>
          <p:nvPr>
            <p:ph type="title"/>
          </p:nvPr>
        </p:nvSpPr>
        <p:spPr>
          <a:xfrm>
            <a:off x="838199" y="365125"/>
            <a:ext cx="10922147" cy="1325563"/>
          </a:xfrm>
        </p:spPr>
        <p:txBody>
          <a:bodyPr/>
          <a:lstStyle/>
          <a:p>
            <a:r>
              <a:rPr lang="en-US" dirty="0"/>
              <a:t>A10 - Exercise 04 | Code coverage (3 pts)</a:t>
            </a:r>
          </a:p>
        </p:txBody>
      </p:sp>
      <p:sp>
        <p:nvSpPr>
          <p:cNvPr id="7" name="TextBox 6">
            <a:extLst>
              <a:ext uri="{FF2B5EF4-FFF2-40B4-BE49-F238E27FC236}">
                <a16:creationId xmlns:a16="http://schemas.microsoft.com/office/drawing/2014/main" id="{B40184A4-DAEE-4A1F-A440-A9F988C88C0C}"/>
              </a:ext>
            </a:extLst>
          </p:cNvPr>
          <p:cNvSpPr txBox="1"/>
          <p:nvPr/>
        </p:nvSpPr>
        <p:spPr>
          <a:xfrm>
            <a:off x="484414" y="1690688"/>
            <a:ext cx="11223172" cy="4524315"/>
          </a:xfrm>
          <a:prstGeom prst="rect">
            <a:avLst/>
          </a:prstGeom>
          <a:noFill/>
        </p:spPr>
        <p:txBody>
          <a:bodyPr wrap="square" rtlCol="0">
            <a:spAutoFit/>
          </a:bodyPr>
          <a:lstStyle/>
          <a:p>
            <a:pPr>
              <a:tabLst>
                <a:tab pos="538163" algn="l"/>
              </a:tabLst>
            </a:pPr>
            <a:r>
              <a:rPr lang="en-US" sz="2400" dirty="0">
                <a:effectLst/>
                <a:latin typeface="Arial" panose="020B0604020202020204" pitchFamily="34" charset="0"/>
              </a:rPr>
              <a:t>a)	How many times has the application been executed in order to collect code 	coverage data?</a:t>
            </a:r>
          </a:p>
          <a:p>
            <a:pPr>
              <a:tabLst>
                <a:tab pos="538163" algn="l"/>
              </a:tabLst>
            </a:pPr>
            <a:r>
              <a:rPr lang="en-US" sz="2400" dirty="0">
                <a:latin typeface="Arial" panose="020B0604020202020204" pitchFamily="34" charset="0"/>
              </a:rPr>
              <a:t>	</a:t>
            </a:r>
            <a:r>
              <a:rPr lang="en-US" sz="2400" dirty="0">
                <a:solidFill>
                  <a:srgbClr val="FF0000"/>
                </a:solidFill>
                <a:latin typeface="Arial" panose="020B0604020202020204" pitchFamily="34" charset="0"/>
              </a:rPr>
              <a:t>The application has been executed only once (see “Runs:1”).</a:t>
            </a:r>
            <a:endParaRPr lang="en-US" sz="2400" dirty="0">
              <a:solidFill>
                <a:srgbClr val="FF0000"/>
              </a:solidFill>
              <a:effectLst/>
              <a:latin typeface="Arial" panose="020B0604020202020204" pitchFamily="34" charset="0"/>
            </a:endParaRPr>
          </a:p>
          <a:p>
            <a:pPr>
              <a:tabLst>
                <a:tab pos="538163" algn="l"/>
              </a:tabLst>
            </a:pPr>
            <a:endParaRPr lang="en-US" sz="2400" dirty="0">
              <a:latin typeface="Arial" panose="020B0604020202020204" pitchFamily="34" charset="0"/>
            </a:endParaRPr>
          </a:p>
          <a:p>
            <a:pPr>
              <a:tabLst>
                <a:tab pos="538163" algn="l"/>
              </a:tabLst>
            </a:pPr>
            <a:r>
              <a:rPr lang="en-US" sz="2400" dirty="0">
                <a:effectLst/>
                <a:latin typeface="Arial" panose="020B0604020202020204" pitchFamily="34" charset="0"/>
              </a:rPr>
              <a:t>b)	How many lines have been executed?</a:t>
            </a:r>
          </a:p>
          <a:p>
            <a:pPr>
              <a:tabLst>
                <a:tab pos="538163" algn="l"/>
              </a:tabLst>
            </a:pPr>
            <a:r>
              <a:rPr lang="en-US" sz="2400" dirty="0">
                <a:latin typeface="Arial" panose="020B0604020202020204" pitchFamily="34" charset="0"/>
              </a:rPr>
              <a:t>	</a:t>
            </a:r>
            <a:r>
              <a:rPr lang="en-US" sz="2400" dirty="0">
                <a:solidFill>
                  <a:srgbClr val="FF0000"/>
                </a:solidFill>
                <a:latin typeface="Arial" panose="020B0604020202020204" pitchFamily="34" charset="0"/>
              </a:rPr>
              <a:t>12 lines have been executed.</a:t>
            </a:r>
          </a:p>
          <a:p>
            <a:pPr>
              <a:tabLst>
                <a:tab pos="538163" algn="l"/>
              </a:tabLst>
            </a:pPr>
            <a:endParaRPr lang="en-US" sz="2400" dirty="0">
              <a:latin typeface="Arial" panose="020B0604020202020204" pitchFamily="34" charset="0"/>
            </a:endParaRPr>
          </a:p>
          <a:p>
            <a:pPr>
              <a:tabLst>
                <a:tab pos="538163" algn="l"/>
              </a:tabLst>
            </a:pPr>
            <a:r>
              <a:rPr lang="en-US" sz="2400" dirty="0">
                <a:effectLst/>
                <a:latin typeface="Arial" panose="020B0604020202020204" pitchFamily="34" charset="0"/>
              </a:rPr>
              <a:t>c)	How many lines have not been executed?</a:t>
            </a:r>
          </a:p>
          <a:p>
            <a:pPr>
              <a:tabLst>
                <a:tab pos="538163" algn="l"/>
              </a:tabLst>
            </a:pPr>
            <a:r>
              <a:rPr lang="en-US" sz="2400" dirty="0">
                <a:solidFill>
                  <a:srgbClr val="FF0000"/>
                </a:solidFill>
                <a:latin typeface="Arial" panose="020B0604020202020204" pitchFamily="34" charset="0"/>
              </a:rPr>
              <a:t>	A single line was not executed.</a:t>
            </a:r>
          </a:p>
          <a:p>
            <a:pPr>
              <a:tabLst>
                <a:tab pos="538163" algn="l"/>
              </a:tabLst>
            </a:pPr>
            <a:endParaRPr lang="en-US" sz="2400" dirty="0">
              <a:latin typeface="Arial" panose="020B0604020202020204" pitchFamily="34" charset="0"/>
            </a:endParaRPr>
          </a:p>
          <a:p>
            <a:pPr>
              <a:tabLst>
                <a:tab pos="538163" algn="l"/>
              </a:tabLst>
            </a:pPr>
            <a:r>
              <a:rPr lang="en-US" sz="2400" dirty="0">
                <a:effectLst/>
                <a:latin typeface="Arial" panose="020B0604020202020204" pitchFamily="34" charset="0"/>
              </a:rPr>
              <a:t>d)	Which statement was executed more than any other statement?</a:t>
            </a:r>
          </a:p>
          <a:p>
            <a:pPr>
              <a:tabLst>
                <a:tab pos="538163" algn="l"/>
              </a:tabLst>
            </a:pPr>
            <a:r>
              <a:rPr lang="en-US" sz="2400" dirty="0">
                <a:latin typeface="Arial" panose="020B0604020202020204" pitchFamily="34" charset="0"/>
              </a:rPr>
              <a:t>	</a:t>
            </a:r>
            <a:r>
              <a:rPr lang="en-US" sz="2400" dirty="0">
                <a:solidFill>
                  <a:srgbClr val="FF0000"/>
                </a:solidFill>
                <a:latin typeface="Arial" panose="020B0604020202020204" pitchFamily="34" charset="0"/>
              </a:rPr>
              <a:t>The head of the for-loop in line 12. It was executed 13 times.</a:t>
            </a:r>
          </a:p>
        </p:txBody>
      </p:sp>
    </p:spTree>
    <p:extLst>
      <p:ext uri="{BB962C8B-B14F-4D97-AF65-F5344CB8AC3E}">
        <p14:creationId xmlns:p14="http://schemas.microsoft.com/office/powerpoint/2010/main" val="5014375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87E575B1-ABF0-4D24-98C1-E26B3E050C69}"/>
              </a:ext>
            </a:extLst>
          </p:cNvPr>
          <p:cNvSpPr>
            <a:spLocks noGrp="1"/>
          </p:cNvSpPr>
          <p:nvPr>
            <p:ph type="title"/>
          </p:nvPr>
        </p:nvSpPr>
        <p:spPr>
          <a:xfrm>
            <a:off x="838199" y="365125"/>
            <a:ext cx="10922147" cy="1325563"/>
          </a:xfrm>
        </p:spPr>
        <p:txBody>
          <a:bodyPr/>
          <a:lstStyle/>
          <a:p>
            <a:r>
              <a:rPr lang="en-US" dirty="0"/>
              <a:t>A10 - Exercise 04 | Code coverage (3 pts)</a:t>
            </a:r>
          </a:p>
        </p:txBody>
      </p:sp>
      <p:sp>
        <p:nvSpPr>
          <p:cNvPr id="7" name="TextBox 6">
            <a:extLst>
              <a:ext uri="{FF2B5EF4-FFF2-40B4-BE49-F238E27FC236}">
                <a16:creationId xmlns:a16="http://schemas.microsoft.com/office/drawing/2014/main" id="{B40184A4-DAEE-4A1F-A440-A9F988C88C0C}"/>
              </a:ext>
            </a:extLst>
          </p:cNvPr>
          <p:cNvSpPr txBox="1"/>
          <p:nvPr/>
        </p:nvSpPr>
        <p:spPr>
          <a:xfrm>
            <a:off x="484414" y="1690688"/>
            <a:ext cx="11223172" cy="2677656"/>
          </a:xfrm>
          <a:prstGeom prst="rect">
            <a:avLst/>
          </a:prstGeom>
          <a:noFill/>
        </p:spPr>
        <p:txBody>
          <a:bodyPr wrap="square" rtlCol="0">
            <a:spAutoFit/>
          </a:bodyPr>
          <a:lstStyle/>
          <a:p>
            <a:pPr>
              <a:tabLst>
                <a:tab pos="538163" algn="l"/>
              </a:tabLst>
            </a:pPr>
            <a:r>
              <a:rPr lang="en-US" sz="2400" dirty="0">
                <a:effectLst/>
                <a:latin typeface="Arial" panose="020B0604020202020204" pitchFamily="34" charset="0"/>
              </a:rPr>
              <a:t>e)	Which </a:t>
            </a:r>
            <a:r>
              <a:rPr lang="en-US" sz="2400" dirty="0" err="1">
                <a:effectLst/>
                <a:latin typeface="Arial" panose="020B0604020202020204" pitchFamily="34" charset="0"/>
              </a:rPr>
              <a:t>fibonacci</a:t>
            </a:r>
            <a:r>
              <a:rPr lang="en-US" sz="2400" dirty="0">
                <a:effectLst/>
                <a:latin typeface="Arial" panose="020B0604020202020204" pitchFamily="34" charset="0"/>
              </a:rPr>
              <a:t> number has been provided by the user?</a:t>
            </a:r>
          </a:p>
          <a:p>
            <a:pPr>
              <a:tabLst>
                <a:tab pos="538163" algn="l"/>
              </a:tabLst>
            </a:pPr>
            <a:r>
              <a:rPr lang="en-US" sz="2400" dirty="0">
                <a:latin typeface="Arial" panose="020B0604020202020204" pitchFamily="34" charset="0"/>
              </a:rPr>
              <a:t>	</a:t>
            </a:r>
            <a:r>
              <a:rPr lang="en-US" sz="2400" dirty="0">
                <a:solidFill>
                  <a:srgbClr val="FF0000"/>
                </a:solidFill>
                <a:latin typeface="Arial" panose="020B0604020202020204" pitchFamily="34" charset="0"/>
              </a:rPr>
              <a:t>12. We can see that on the number of executions of the code in the for-loop.</a:t>
            </a:r>
            <a:endParaRPr lang="en-US" sz="2400" dirty="0">
              <a:solidFill>
                <a:srgbClr val="FF0000"/>
              </a:solidFill>
              <a:effectLst/>
              <a:latin typeface="Arial" panose="020B0604020202020204" pitchFamily="34" charset="0"/>
            </a:endParaRPr>
          </a:p>
          <a:p>
            <a:pPr>
              <a:tabLst>
                <a:tab pos="538163" algn="l"/>
              </a:tabLst>
            </a:pPr>
            <a:endParaRPr lang="en-US" sz="2400" dirty="0">
              <a:latin typeface="Arial" panose="020B0604020202020204" pitchFamily="34" charset="0"/>
            </a:endParaRPr>
          </a:p>
          <a:p>
            <a:pPr>
              <a:tabLst>
                <a:tab pos="538163" algn="l"/>
              </a:tabLst>
            </a:pPr>
            <a:r>
              <a:rPr lang="en-US" sz="2400" dirty="0">
                <a:effectLst/>
                <a:latin typeface="Arial" panose="020B0604020202020204" pitchFamily="34" charset="0"/>
              </a:rPr>
              <a:t>f)	What is a fundamental limitation of dynamic analyses </a:t>
            </a:r>
            <a:r>
              <a:rPr lang="en-US" sz="2400" dirty="0" err="1">
                <a:effectLst/>
                <a:latin typeface="Arial" panose="020B0604020202020204" pitchFamily="34" charset="0"/>
              </a:rPr>
              <a:t>w.r.t.</a:t>
            </a:r>
            <a:r>
              <a:rPr lang="en-US" sz="2400" dirty="0">
                <a:effectLst/>
                <a:latin typeface="Arial" panose="020B0604020202020204" pitchFamily="34" charset="0"/>
              </a:rPr>
              <a:t> user input?</a:t>
            </a:r>
            <a:br>
              <a:rPr lang="en-US" sz="2400" dirty="0">
                <a:effectLst/>
                <a:latin typeface="Arial" panose="020B0604020202020204" pitchFamily="34" charset="0"/>
              </a:rPr>
            </a:br>
            <a:r>
              <a:rPr lang="en-US" sz="2400" dirty="0">
                <a:solidFill>
                  <a:srgbClr val="FF0000"/>
                </a:solidFill>
                <a:effectLst/>
                <a:latin typeface="Arial" panose="020B0604020202020204" pitchFamily="34" charset="0"/>
              </a:rPr>
              <a:t>	Dynamic analyses rely on the comprehensive execution of code. All 	potentially possible user input would need to be entered into the application to 	reach every code path. This is impossible.</a:t>
            </a:r>
          </a:p>
        </p:txBody>
      </p:sp>
    </p:spTree>
    <p:extLst>
      <p:ext uri="{BB962C8B-B14F-4D97-AF65-F5344CB8AC3E}">
        <p14:creationId xmlns:p14="http://schemas.microsoft.com/office/powerpoint/2010/main" val="79991263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87E575B1-ABF0-4D24-98C1-E26B3E050C69}"/>
              </a:ext>
            </a:extLst>
          </p:cNvPr>
          <p:cNvSpPr>
            <a:spLocks noGrp="1"/>
          </p:cNvSpPr>
          <p:nvPr>
            <p:ph type="title"/>
          </p:nvPr>
        </p:nvSpPr>
        <p:spPr>
          <a:xfrm>
            <a:off x="838199" y="365125"/>
            <a:ext cx="11223172" cy="1325563"/>
          </a:xfrm>
        </p:spPr>
        <p:txBody>
          <a:bodyPr/>
          <a:lstStyle/>
          <a:p>
            <a:r>
              <a:rPr lang="en-US" dirty="0"/>
              <a:t>A10 - Exercise 05 | Invariant detection </a:t>
            </a:r>
            <a:r>
              <a:rPr lang="en-US" sz="3200" dirty="0"/>
              <a:t>(3 pts BONUS)</a:t>
            </a:r>
            <a:endParaRPr lang="en-US" dirty="0"/>
          </a:p>
        </p:txBody>
      </p:sp>
      <p:sp>
        <p:nvSpPr>
          <p:cNvPr id="7" name="TextBox 6">
            <a:extLst>
              <a:ext uri="{FF2B5EF4-FFF2-40B4-BE49-F238E27FC236}">
                <a16:creationId xmlns:a16="http://schemas.microsoft.com/office/drawing/2014/main" id="{B40184A4-DAEE-4A1F-A440-A9F988C88C0C}"/>
              </a:ext>
            </a:extLst>
          </p:cNvPr>
          <p:cNvSpPr txBox="1"/>
          <p:nvPr/>
        </p:nvSpPr>
        <p:spPr>
          <a:xfrm>
            <a:off x="484414" y="1311988"/>
            <a:ext cx="11223172" cy="830997"/>
          </a:xfrm>
          <a:prstGeom prst="rect">
            <a:avLst/>
          </a:prstGeom>
          <a:noFill/>
        </p:spPr>
        <p:txBody>
          <a:bodyPr wrap="square" rtlCol="0">
            <a:spAutoFit/>
          </a:bodyPr>
          <a:lstStyle/>
          <a:p>
            <a:pPr>
              <a:tabLst>
                <a:tab pos="538163" algn="l"/>
              </a:tabLst>
            </a:pPr>
            <a:r>
              <a:rPr lang="en-US" sz="2400" dirty="0">
                <a:effectLst/>
                <a:latin typeface="Arial" panose="020B0604020202020204" pitchFamily="34" charset="0"/>
              </a:rPr>
              <a:t>In this exercise, we will have a look at the output of Daikon, an invariant detection tool.</a:t>
            </a:r>
          </a:p>
        </p:txBody>
      </p:sp>
      <p:pic>
        <p:nvPicPr>
          <p:cNvPr id="4" name="Picture 3">
            <a:extLst>
              <a:ext uri="{FF2B5EF4-FFF2-40B4-BE49-F238E27FC236}">
                <a16:creationId xmlns:a16="http://schemas.microsoft.com/office/drawing/2014/main" id="{DECB2617-40B7-4219-AC74-9AEED2A9A7AF}"/>
              </a:ext>
            </a:extLst>
          </p:cNvPr>
          <p:cNvPicPr>
            <a:picLocks noChangeAspect="1"/>
          </p:cNvPicPr>
          <p:nvPr/>
        </p:nvPicPr>
        <p:blipFill rotWithShape="1">
          <a:blip r:embed="rId2"/>
          <a:srcRect r="3481"/>
          <a:stretch/>
        </p:blipFill>
        <p:spPr>
          <a:xfrm>
            <a:off x="0" y="2281727"/>
            <a:ext cx="12190446" cy="4286993"/>
          </a:xfrm>
          <a:prstGeom prst="rect">
            <a:avLst/>
          </a:prstGeom>
        </p:spPr>
      </p:pic>
    </p:spTree>
    <p:extLst>
      <p:ext uri="{BB962C8B-B14F-4D97-AF65-F5344CB8AC3E}">
        <p14:creationId xmlns:p14="http://schemas.microsoft.com/office/powerpoint/2010/main" val="98789294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87E575B1-ABF0-4D24-98C1-E26B3E050C69}"/>
              </a:ext>
            </a:extLst>
          </p:cNvPr>
          <p:cNvSpPr>
            <a:spLocks noGrp="1"/>
          </p:cNvSpPr>
          <p:nvPr>
            <p:ph type="title"/>
          </p:nvPr>
        </p:nvSpPr>
        <p:spPr>
          <a:xfrm>
            <a:off x="838199" y="365125"/>
            <a:ext cx="11353801" cy="1325563"/>
          </a:xfrm>
        </p:spPr>
        <p:txBody>
          <a:bodyPr/>
          <a:lstStyle/>
          <a:p>
            <a:r>
              <a:rPr lang="en-US" dirty="0"/>
              <a:t>A10 - Exercise 05 | Invariant detection </a:t>
            </a:r>
            <a:r>
              <a:rPr lang="en-US" sz="3200" dirty="0"/>
              <a:t>(3 pts BONUS)</a:t>
            </a:r>
            <a:endParaRPr lang="en-US" dirty="0"/>
          </a:p>
        </p:txBody>
      </p:sp>
      <p:sp>
        <p:nvSpPr>
          <p:cNvPr id="7" name="TextBox 6">
            <a:extLst>
              <a:ext uri="{FF2B5EF4-FFF2-40B4-BE49-F238E27FC236}">
                <a16:creationId xmlns:a16="http://schemas.microsoft.com/office/drawing/2014/main" id="{B40184A4-DAEE-4A1F-A440-A9F988C88C0C}"/>
              </a:ext>
            </a:extLst>
          </p:cNvPr>
          <p:cNvSpPr txBox="1"/>
          <p:nvPr/>
        </p:nvSpPr>
        <p:spPr>
          <a:xfrm>
            <a:off x="484414" y="1690688"/>
            <a:ext cx="11582248" cy="4154984"/>
          </a:xfrm>
          <a:prstGeom prst="rect">
            <a:avLst/>
          </a:prstGeom>
          <a:noFill/>
        </p:spPr>
        <p:txBody>
          <a:bodyPr wrap="square" rtlCol="0">
            <a:spAutoFit/>
          </a:bodyPr>
          <a:lstStyle/>
          <a:p>
            <a:pPr>
              <a:tabLst>
                <a:tab pos="538163" algn="l"/>
              </a:tabLst>
            </a:pPr>
            <a:r>
              <a:rPr lang="en-US" sz="2400" dirty="0">
                <a:effectLst/>
                <a:latin typeface="Arial" panose="020B0604020202020204" pitchFamily="34" charset="0"/>
              </a:rPr>
              <a:t>a)	To which line in the Java code corresponds the postcondition in line 06?</a:t>
            </a:r>
            <a:br>
              <a:rPr lang="en-US" sz="2400" dirty="0">
                <a:effectLst/>
                <a:latin typeface="Arial" panose="020B0604020202020204" pitchFamily="34" charset="0"/>
              </a:rPr>
            </a:br>
            <a:r>
              <a:rPr lang="en-US" sz="2400" dirty="0">
                <a:effectLst/>
                <a:latin typeface="Arial" panose="020B0604020202020204" pitchFamily="34" charset="0"/>
              </a:rPr>
              <a:t>	</a:t>
            </a:r>
            <a:r>
              <a:rPr lang="en-US" sz="2400" dirty="0">
                <a:solidFill>
                  <a:srgbClr val="FF0000"/>
                </a:solidFill>
                <a:effectLst/>
                <a:latin typeface="Arial" panose="020B0604020202020204" pitchFamily="34" charset="0"/>
              </a:rPr>
              <a:t>Line 29.</a:t>
            </a:r>
          </a:p>
          <a:p>
            <a:pPr>
              <a:tabLst>
                <a:tab pos="538163" algn="l"/>
              </a:tabLst>
            </a:pPr>
            <a:endParaRPr lang="en-US" sz="2400" dirty="0">
              <a:latin typeface="Arial" panose="020B0604020202020204" pitchFamily="34" charset="0"/>
            </a:endParaRPr>
          </a:p>
          <a:p>
            <a:pPr>
              <a:tabLst>
                <a:tab pos="538163" algn="l"/>
              </a:tabLst>
            </a:pPr>
            <a:r>
              <a:rPr lang="en-US" sz="2400" dirty="0">
                <a:effectLst/>
                <a:latin typeface="Arial" panose="020B0604020202020204" pitchFamily="34" charset="0"/>
              </a:rPr>
              <a:t>b)	Why does the postcondition in line 02 use greater than or equal (&gt;=), but not 	strict inequality (&gt;)?</a:t>
            </a:r>
            <a:br>
              <a:rPr lang="en-US" sz="2400" dirty="0">
                <a:effectLst/>
                <a:latin typeface="Arial" panose="020B0604020202020204" pitchFamily="34" charset="0"/>
              </a:rPr>
            </a:br>
            <a:r>
              <a:rPr lang="en-US" sz="2400" dirty="0">
                <a:solidFill>
                  <a:srgbClr val="FF0000"/>
                </a:solidFill>
                <a:effectLst/>
                <a:latin typeface="Arial" panose="020B0604020202020204" pitchFamily="34" charset="0"/>
              </a:rPr>
              <a:t>	</a:t>
            </a:r>
            <a:r>
              <a:rPr lang="en-US" sz="2400" dirty="0" err="1">
                <a:solidFill>
                  <a:srgbClr val="FF0000"/>
                </a:solidFill>
                <a:effectLst/>
                <a:latin typeface="Courier New" panose="02070309020205020404" pitchFamily="49" charset="0"/>
                <a:cs typeface="Courier New" panose="02070309020205020404" pitchFamily="49" charset="0"/>
              </a:rPr>
              <a:t>this.topOfStack</a:t>
            </a:r>
            <a:r>
              <a:rPr lang="en-US" sz="2400" dirty="0">
                <a:solidFill>
                  <a:srgbClr val="FF0000"/>
                </a:solidFill>
                <a:effectLst/>
                <a:latin typeface="Courier New" panose="02070309020205020404" pitchFamily="49" charset="0"/>
                <a:cs typeface="Courier New" panose="02070309020205020404" pitchFamily="49" charset="0"/>
              </a:rPr>
              <a:t> == 0 </a:t>
            </a:r>
            <a:r>
              <a:rPr lang="en-US" sz="2400" dirty="0">
                <a:solidFill>
                  <a:srgbClr val="FF0000"/>
                </a:solidFill>
                <a:effectLst/>
                <a:latin typeface="Arial" panose="020B0604020202020204" pitchFamily="34" charset="0"/>
              </a:rPr>
              <a:t>is an acceptable scenario. </a:t>
            </a:r>
            <a:br>
              <a:rPr lang="en-US" sz="2400" dirty="0">
                <a:solidFill>
                  <a:srgbClr val="FF0000"/>
                </a:solidFill>
                <a:effectLst/>
                <a:latin typeface="Arial" panose="020B0604020202020204" pitchFamily="34" charset="0"/>
              </a:rPr>
            </a:br>
            <a:r>
              <a:rPr lang="en-US" sz="2400" dirty="0">
                <a:solidFill>
                  <a:srgbClr val="FF0000"/>
                </a:solidFill>
                <a:effectLst/>
                <a:latin typeface="Arial" panose="020B0604020202020204" pitchFamily="34" charset="0"/>
              </a:rPr>
              <a:t>	It shows that the stack is empty.</a:t>
            </a:r>
          </a:p>
          <a:p>
            <a:pPr>
              <a:tabLst>
                <a:tab pos="538163" algn="l"/>
              </a:tabLst>
            </a:pPr>
            <a:endParaRPr lang="en-US" sz="2400" dirty="0">
              <a:latin typeface="Arial" panose="020B0604020202020204" pitchFamily="34" charset="0"/>
            </a:endParaRPr>
          </a:p>
          <a:p>
            <a:pPr>
              <a:tabLst>
                <a:tab pos="538163" algn="l"/>
              </a:tabLst>
            </a:pPr>
            <a:r>
              <a:rPr lang="en-US" sz="2400" dirty="0">
                <a:effectLst/>
                <a:latin typeface="Arial" panose="020B0604020202020204" pitchFamily="34" charset="0"/>
              </a:rPr>
              <a:t>c)	What are the possible values for the variable </a:t>
            </a:r>
            <a:r>
              <a:rPr lang="en-US" sz="2400" dirty="0" err="1">
                <a:effectLst/>
                <a:latin typeface="Courier New" panose="02070309020205020404" pitchFamily="49" charset="0"/>
                <a:cs typeface="Courier New" panose="02070309020205020404" pitchFamily="49" charset="0"/>
              </a:rPr>
              <a:t>this.topOfStack</a:t>
            </a:r>
            <a:r>
              <a:rPr lang="en-US" sz="2400" dirty="0">
                <a:effectLst/>
                <a:latin typeface="Courier New" panose="02070309020205020404" pitchFamily="49" charset="0"/>
                <a:cs typeface="Courier New" panose="02070309020205020404" pitchFamily="49" charset="0"/>
              </a:rPr>
              <a:t> </a:t>
            </a:r>
            <a:r>
              <a:rPr lang="en-US" sz="2400" dirty="0">
                <a:effectLst/>
                <a:latin typeface="Arial" panose="020B0604020202020204" pitchFamily="34" charset="0"/>
              </a:rPr>
              <a:t>according 	to 	the relevant postconditions of </a:t>
            </a:r>
            <a:r>
              <a:rPr lang="en-US" sz="2400" dirty="0" err="1">
                <a:effectLst/>
                <a:latin typeface="Courier New" panose="02070309020205020404" pitchFamily="49" charset="0"/>
                <a:cs typeface="Courier New" panose="02070309020205020404" pitchFamily="49" charset="0"/>
              </a:rPr>
              <a:t>topAndPop</a:t>
            </a:r>
            <a:r>
              <a:rPr lang="en-US" sz="2400" dirty="0">
                <a:effectLst/>
                <a:latin typeface="Courier New" panose="02070309020205020404" pitchFamily="49" charset="0"/>
                <a:cs typeface="Courier New" panose="02070309020205020404" pitchFamily="49" charset="0"/>
              </a:rPr>
              <a:t>()</a:t>
            </a:r>
            <a:r>
              <a:rPr lang="en-US" sz="2400" dirty="0">
                <a:effectLst/>
                <a:latin typeface="Arial" panose="020B0604020202020204" pitchFamily="34" charset="0"/>
              </a:rPr>
              <a:t>?</a:t>
            </a:r>
          </a:p>
          <a:p>
            <a:pPr>
              <a:tabLst>
                <a:tab pos="538163" algn="l"/>
              </a:tabLst>
            </a:pPr>
            <a:r>
              <a:rPr lang="en-US" sz="2400" dirty="0">
                <a:solidFill>
                  <a:srgbClr val="FF0000"/>
                </a:solidFill>
                <a:latin typeface="Arial" panose="020B0604020202020204" pitchFamily="34" charset="0"/>
              </a:rPr>
              <a:t>	A value in the range </a:t>
            </a:r>
            <a:r>
              <a:rPr lang="en-US" sz="2400" dirty="0">
                <a:solidFill>
                  <a:srgbClr val="FF0000"/>
                </a:solidFill>
                <a:latin typeface="Courier New" panose="02070309020205020404" pitchFamily="49" charset="0"/>
                <a:cs typeface="Courier New" panose="02070309020205020404" pitchFamily="49" charset="0"/>
              </a:rPr>
              <a:t>[0; </a:t>
            </a:r>
            <a:r>
              <a:rPr lang="en-US" sz="2400" dirty="0" err="1">
                <a:solidFill>
                  <a:srgbClr val="FF0000"/>
                </a:solidFill>
                <a:latin typeface="Courier New" panose="02070309020205020404" pitchFamily="49" charset="0"/>
                <a:cs typeface="Courier New" panose="02070309020205020404" pitchFamily="49" charset="0"/>
              </a:rPr>
              <a:t>this.theArray.length</a:t>
            </a:r>
            <a:r>
              <a:rPr lang="en-US" sz="2400" dirty="0">
                <a:solidFill>
                  <a:srgbClr val="FF0000"/>
                </a:solidFill>
                <a:latin typeface="Courier New" panose="02070309020205020404" pitchFamily="49" charset="0"/>
                <a:cs typeface="Courier New" panose="02070309020205020404" pitchFamily="49" charset="0"/>
              </a:rPr>
              <a:t> - 1]</a:t>
            </a:r>
            <a:r>
              <a:rPr lang="en-US" sz="2400" dirty="0">
                <a:solidFill>
                  <a:srgbClr val="FF0000"/>
                </a:solidFill>
                <a:latin typeface="Arial" panose="020B0604020202020204" pitchFamily="34" charset="0"/>
              </a:rPr>
              <a:t>or </a:t>
            </a:r>
            <a:r>
              <a:rPr lang="en-US" sz="2400" dirty="0">
                <a:solidFill>
                  <a:srgbClr val="FF0000"/>
                </a:solidFill>
                <a:latin typeface="Courier New" panose="02070309020205020404" pitchFamily="49" charset="0"/>
                <a:cs typeface="Courier New" panose="02070309020205020404" pitchFamily="49" charset="0"/>
              </a:rPr>
              <a:t>-1</a:t>
            </a:r>
            <a:r>
              <a:rPr lang="en-US" sz="2400" dirty="0">
                <a:solidFill>
                  <a:srgbClr val="FF0000"/>
                </a:solidFill>
                <a:latin typeface="Arial" panose="020B0604020202020204" pitchFamily="34" charset="0"/>
              </a:rPr>
              <a:t>.</a:t>
            </a:r>
          </a:p>
        </p:txBody>
      </p:sp>
    </p:spTree>
    <p:extLst>
      <p:ext uri="{BB962C8B-B14F-4D97-AF65-F5344CB8AC3E}">
        <p14:creationId xmlns:p14="http://schemas.microsoft.com/office/powerpoint/2010/main" val="167295599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403D17-E2AE-49EB-B51E-A161237F0F21}"/>
              </a:ext>
            </a:extLst>
          </p:cNvPr>
          <p:cNvSpPr>
            <a:spLocks noGrp="1"/>
          </p:cNvSpPr>
          <p:nvPr>
            <p:ph type="ctrTitle"/>
          </p:nvPr>
        </p:nvSpPr>
        <p:spPr>
          <a:xfrm>
            <a:off x="837488" y="1122363"/>
            <a:ext cx="10613876" cy="2387600"/>
          </a:xfrm>
        </p:spPr>
        <p:txBody>
          <a:bodyPr/>
          <a:lstStyle/>
          <a:p>
            <a:r>
              <a:rPr lang="en-US" dirty="0"/>
              <a:t>Assignment 11</a:t>
            </a:r>
            <a:br>
              <a:rPr lang="en-US" dirty="0"/>
            </a:br>
            <a:endParaRPr lang="en-US" dirty="0"/>
          </a:p>
        </p:txBody>
      </p:sp>
      <p:sp>
        <p:nvSpPr>
          <p:cNvPr id="3" name="Untertitel 2">
            <a:extLst>
              <a:ext uri="{FF2B5EF4-FFF2-40B4-BE49-F238E27FC236}">
                <a16:creationId xmlns:a16="http://schemas.microsoft.com/office/drawing/2014/main" id="{1893B1C2-3D7B-4883-9E24-1ABDB1D55C5B}"/>
              </a:ext>
            </a:extLst>
          </p:cNvPr>
          <p:cNvSpPr>
            <a:spLocks noGrp="1"/>
          </p:cNvSpPr>
          <p:nvPr>
            <p:ph type="subTitle" idx="1"/>
          </p:nvPr>
        </p:nvSpPr>
        <p:spPr>
          <a:xfrm>
            <a:off x="0" y="3602038"/>
            <a:ext cx="12192000" cy="1655762"/>
          </a:xfrm>
        </p:spPr>
        <p:txBody>
          <a:bodyPr/>
          <a:lstStyle/>
          <a:p>
            <a:endParaRPr lang="en-US" dirty="0"/>
          </a:p>
          <a:p>
            <a:r>
              <a:rPr lang="en-US" sz="4000" b="1" i="1" dirty="0"/>
              <a:t>Preview</a:t>
            </a:r>
          </a:p>
        </p:txBody>
      </p:sp>
    </p:spTree>
    <p:extLst>
      <p:ext uri="{BB962C8B-B14F-4D97-AF65-F5344CB8AC3E}">
        <p14:creationId xmlns:p14="http://schemas.microsoft.com/office/powerpoint/2010/main" val="304525082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87E575B1-ABF0-4D24-98C1-E26B3E050C69}"/>
              </a:ext>
            </a:extLst>
          </p:cNvPr>
          <p:cNvSpPr>
            <a:spLocks noGrp="1"/>
          </p:cNvSpPr>
          <p:nvPr>
            <p:ph type="title"/>
          </p:nvPr>
        </p:nvSpPr>
        <p:spPr>
          <a:xfrm>
            <a:off x="838199" y="365125"/>
            <a:ext cx="10922147" cy="1325563"/>
          </a:xfrm>
        </p:spPr>
        <p:txBody>
          <a:bodyPr/>
          <a:lstStyle/>
          <a:p>
            <a:r>
              <a:rPr lang="en-US" dirty="0"/>
              <a:t>A11 - Exercise 01 | Exploring projects (3 pts)</a:t>
            </a:r>
          </a:p>
        </p:txBody>
      </p:sp>
      <p:sp>
        <p:nvSpPr>
          <p:cNvPr id="7" name="TextBox 6">
            <a:extLst>
              <a:ext uri="{FF2B5EF4-FFF2-40B4-BE49-F238E27FC236}">
                <a16:creationId xmlns:a16="http://schemas.microsoft.com/office/drawing/2014/main" id="{B40184A4-DAEE-4A1F-A440-A9F988C88C0C}"/>
              </a:ext>
            </a:extLst>
          </p:cNvPr>
          <p:cNvSpPr txBox="1"/>
          <p:nvPr/>
        </p:nvSpPr>
        <p:spPr>
          <a:xfrm>
            <a:off x="484414" y="1525633"/>
            <a:ext cx="11223172" cy="3416320"/>
          </a:xfrm>
          <a:prstGeom prst="rect">
            <a:avLst/>
          </a:prstGeom>
          <a:noFill/>
        </p:spPr>
        <p:txBody>
          <a:bodyPr wrap="square" rtlCol="0">
            <a:spAutoFit/>
          </a:bodyPr>
          <a:lstStyle/>
          <a:p>
            <a:pPr>
              <a:tabLst>
                <a:tab pos="538163" algn="l"/>
              </a:tabLst>
            </a:pPr>
            <a:r>
              <a:rPr lang="en-US" sz="2400" dirty="0">
                <a:effectLst/>
                <a:latin typeface="Arial" panose="020B0604020202020204" pitchFamily="34" charset="0"/>
              </a:rPr>
              <a:t>In GT, a project does not have a clear structure, but instead it is consists of multiple packages. In this exercise, we will work </a:t>
            </a:r>
            <a:r>
              <a:rPr lang="en-US" sz="2400" dirty="0">
                <a:latin typeface="Arial" panose="020B0604020202020204" pitchFamily="34" charset="0"/>
              </a:rPr>
              <a:t>on</a:t>
            </a:r>
            <a:r>
              <a:rPr lang="en-US" sz="2400" dirty="0">
                <a:effectLst/>
                <a:latin typeface="Arial" panose="020B0604020202020204" pitchFamily="34" charset="0"/>
              </a:rPr>
              <a:t> an easy to use project explorer that can present all the packages or classes of a project.</a:t>
            </a:r>
            <a:br>
              <a:rPr lang="en-US" sz="2400" dirty="0">
                <a:effectLst/>
                <a:latin typeface="Arial" panose="020B0604020202020204" pitchFamily="34" charset="0"/>
              </a:rPr>
            </a:br>
            <a:br>
              <a:rPr lang="en-US" sz="2400" dirty="0">
                <a:effectLst/>
                <a:latin typeface="Arial" panose="020B0604020202020204" pitchFamily="34" charset="0"/>
              </a:rPr>
            </a:br>
            <a:r>
              <a:rPr lang="en-US" sz="2400" dirty="0">
                <a:effectLst/>
                <a:latin typeface="Arial" panose="020B0604020202020204" pitchFamily="34" charset="0"/>
              </a:rPr>
              <a:t>a)	Describe the steps necessary to add an extension method.</a:t>
            </a:r>
          </a:p>
          <a:p>
            <a:pPr>
              <a:tabLst>
                <a:tab pos="538163" algn="l"/>
              </a:tabLst>
            </a:pPr>
            <a:endParaRPr lang="en-US" sz="2400" dirty="0">
              <a:solidFill>
                <a:srgbClr val="FF0000"/>
              </a:solidFill>
              <a:latin typeface="Arial" panose="020B0604020202020204" pitchFamily="34" charset="0"/>
            </a:endParaRPr>
          </a:p>
          <a:p>
            <a:pPr>
              <a:tabLst>
                <a:tab pos="538163" algn="l"/>
              </a:tabLst>
            </a:pPr>
            <a:r>
              <a:rPr lang="en-US" sz="2400" dirty="0">
                <a:effectLst/>
                <a:latin typeface="Arial" panose="020B0604020202020204" pitchFamily="34" charset="0"/>
              </a:rPr>
              <a:t>b)	How many unique projects exist in the GT image?</a:t>
            </a:r>
            <a:endParaRPr lang="en-US" sz="2400" dirty="0">
              <a:solidFill>
                <a:srgbClr val="FF0000"/>
              </a:solidFill>
              <a:effectLst/>
              <a:latin typeface="Arial" panose="020B0604020202020204" pitchFamily="34" charset="0"/>
            </a:endParaRPr>
          </a:p>
          <a:p>
            <a:pPr>
              <a:tabLst>
                <a:tab pos="538163" algn="l"/>
              </a:tabLst>
            </a:pPr>
            <a:endParaRPr lang="en-US" sz="2400" dirty="0">
              <a:solidFill>
                <a:srgbClr val="FF0000"/>
              </a:solidFill>
              <a:effectLst/>
              <a:latin typeface="Arial" panose="020B0604020202020204" pitchFamily="34" charset="0"/>
            </a:endParaRPr>
          </a:p>
          <a:p>
            <a:pPr>
              <a:tabLst>
                <a:tab pos="538163" algn="l"/>
              </a:tabLst>
            </a:pPr>
            <a:r>
              <a:rPr lang="en-US" sz="2400" dirty="0">
                <a:effectLst/>
                <a:latin typeface="Arial" panose="020B0604020202020204" pitchFamily="34" charset="0"/>
              </a:rPr>
              <a:t>c)	Collect all packages of the </a:t>
            </a:r>
            <a:r>
              <a:rPr lang="en-US" sz="2400" dirty="0">
                <a:effectLst/>
                <a:latin typeface="Courier New" panose="02070309020205020404" pitchFamily="49" charset="0"/>
                <a:cs typeface="Courier New" panose="02070309020205020404" pitchFamily="49" charset="0"/>
              </a:rPr>
              <a:t>Collections</a:t>
            </a:r>
            <a:r>
              <a:rPr lang="en-US" sz="2400" dirty="0">
                <a:effectLst/>
                <a:latin typeface="Arial" panose="020B0604020202020204" pitchFamily="34" charset="0"/>
              </a:rPr>
              <a:t> implementation.</a:t>
            </a:r>
            <a:endParaRPr lang="en-US" sz="2400" dirty="0">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203418088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87E575B1-ABF0-4D24-98C1-E26B3E050C69}"/>
              </a:ext>
            </a:extLst>
          </p:cNvPr>
          <p:cNvSpPr>
            <a:spLocks noGrp="1"/>
          </p:cNvSpPr>
          <p:nvPr>
            <p:ph type="title"/>
          </p:nvPr>
        </p:nvSpPr>
        <p:spPr>
          <a:xfrm>
            <a:off x="838199" y="0"/>
            <a:ext cx="11223172" cy="1325563"/>
          </a:xfrm>
        </p:spPr>
        <p:txBody>
          <a:bodyPr/>
          <a:lstStyle/>
          <a:p>
            <a:r>
              <a:rPr lang="en-US" dirty="0"/>
              <a:t>A11 - Exercise 02 | Exploring hierarchies </a:t>
            </a:r>
            <a:r>
              <a:rPr lang="en-US" sz="3600" dirty="0"/>
              <a:t>(7 pts)</a:t>
            </a:r>
            <a:endParaRPr lang="en-US" dirty="0"/>
          </a:p>
        </p:txBody>
      </p:sp>
      <p:sp>
        <p:nvSpPr>
          <p:cNvPr id="7" name="TextBox 6">
            <a:extLst>
              <a:ext uri="{FF2B5EF4-FFF2-40B4-BE49-F238E27FC236}">
                <a16:creationId xmlns:a16="http://schemas.microsoft.com/office/drawing/2014/main" id="{B40184A4-DAEE-4A1F-A440-A9F988C88C0C}"/>
              </a:ext>
            </a:extLst>
          </p:cNvPr>
          <p:cNvSpPr txBox="1"/>
          <p:nvPr/>
        </p:nvSpPr>
        <p:spPr>
          <a:xfrm>
            <a:off x="130629" y="1027906"/>
            <a:ext cx="12061371" cy="6155531"/>
          </a:xfrm>
          <a:prstGeom prst="rect">
            <a:avLst/>
          </a:prstGeom>
          <a:noFill/>
        </p:spPr>
        <p:txBody>
          <a:bodyPr wrap="square" rtlCol="0">
            <a:spAutoFit/>
          </a:bodyPr>
          <a:lstStyle/>
          <a:p>
            <a:pPr>
              <a:tabLst>
                <a:tab pos="538163" algn="l"/>
              </a:tabLst>
            </a:pPr>
            <a:r>
              <a:rPr lang="en-US" sz="2200" dirty="0">
                <a:effectLst/>
                <a:latin typeface="Arial" panose="020B0604020202020204" pitchFamily="34" charset="0"/>
              </a:rPr>
              <a:t>In this exercise, you have to work on the GT class hierarchy to match the project structure.</a:t>
            </a:r>
          </a:p>
          <a:p>
            <a:pPr>
              <a:tabLst>
                <a:tab pos="538163" algn="l"/>
              </a:tabLst>
            </a:pPr>
            <a:r>
              <a:rPr lang="en-US" sz="2200" dirty="0">
                <a:effectLst/>
                <a:latin typeface="Arial" panose="020B0604020202020204" pitchFamily="34" charset="0"/>
              </a:rPr>
              <a:t>You are supposed to consider the </a:t>
            </a:r>
            <a:r>
              <a:rPr lang="en-US" sz="2200" dirty="0">
                <a:effectLst/>
                <a:latin typeface="Courier New" panose="02070309020205020404" pitchFamily="49" charset="0"/>
                <a:cs typeface="Courier New" panose="02070309020205020404" pitchFamily="49" charset="0"/>
              </a:rPr>
              <a:t>Object</a:t>
            </a:r>
            <a:r>
              <a:rPr lang="en-US" sz="2200" dirty="0">
                <a:effectLst/>
                <a:latin typeface="Arial" panose="020B0604020202020204" pitchFamily="34" charset="0"/>
              </a:rPr>
              <a:t> class as root of all hierarchies, because all classes inherit from </a:t>
            </a:r>
            <a:r>
              <a:rPr lang="en-US" sz="2200" dirty="0">
                <a:effectLst/>
                <a:latin typeface="Courier New" panose="02070309020205020404" pitchFamily="49" charset="0"/>
                <a:cs typeface="Courier New" panose="02070309020205020404" pitchFamily="49" charset="0"/>
              </a:rPr>
              <a:t>Object</a:t>
            </a:r>
            <a:r>
              <a:rPr lang="en-US" sz="2200" dirty="0">
                <a:effectLst/>
                <a:latin typeface="Arial" panose="020B0604020202020204" pitchFamily="34" charset="0"/>
              </a:rPr>
              <a:t>.</a:t>
            </a:r>
          </a:p>
          <a:p>
            <a:pPr>
              <a:tabLst>
                <a:tab pos="538163" algn="l"/>
              </a:tabLst>
            </a:pPr>
            <a:endParaRPr lang="en-US" sz="2200" dirty="0">
              <a:latin typeface="Arial" panose="020B0604020202020204" pitchFamily="34" charset="0"/>
            </a:endParaRPr>
          </a:p>
          <a:p>
            <a:pPr>
              <a:tabLst>
                <a:tab pos="538163" algn="l"/>
              </a:tabLst>
            </a:pPr>
            <a:r>
              <a:rPr lang="en-US" sz="2200" dirty="0">
                <a:effectLst/>
                <a:latin typeface="Arial" panose="020B0604020202020204" pitchFamily="34" charset="0"/>
              </a:rPr>
              <a:t>a)	Calculate the depth of the </a:t>
            </a:r>
            <a:r>
              <a:rPr lang="en-US" sz="2200" dirty="0">
                <a:effectLst/>
                <a:latin typeface="Courier New" panose="02070309020205020404" pitchFamily="49" charset="0"/>
                <a:cs typeface="Courier New" panose="02070309020205020404" pitchFamily="49" charset="0"/>
              </a:rPr>
              <a:t>Collection</a:t>
            </a:r>
            <a:r>
              <a:rPr lang="en-US" sz="2200" dirty="0">
                <a:effectLst/>
                <a:latin typeface="Arial" panose="020B0604020202020204" pitchFamily="34" charset="0"/>
              </a:rPr>
              <a:t> class using the class hierarchy available in GT.</a:t>
            </a:r>
          </a:p>
          <a:p>
            <a:pPr>
              <a:tabLst>
                <a:tab pos="538163" algn="l"/>
              </a:tabLst>
            </a:pPr>
            <a:endParaRPr lang="en-US" sz="2200" dirty="0">
              <a:solidFill>
                <a:srgbClr val="FF0000"/>
              </a:solidFill>
              <a:latin typeface="Arial" panose="020B0604020202020204" pitchFamily="34" charset="0"/>
            </a:endParaRPr>
          </a:p>
          <a:p>
            <a:pPr>
              <a:tabLst>
                <a:tab pos="538163" algn="l"/>
              </a:tabLst>
            </a:pPr>
            <a:r>
              <a:rPr lang="en-US" sz="2200" dirty="0">
                <a:effectLst/>
                <a:latin typeface="Arial" panose="020B0604020202020204" pitchFamily="34" charset="0"/>
              </a:rPr>
              <a:t>b)	Does the superclass of </a:t>
            </a:r>
            <a:r>
              <a:rPr lang="en-US" sz="2200" dirty="0" err="1">
                <a:effectLst/>
                <a:latin typeface="Courier New" panose="02070309020205020404" pitchFamily="49" charset="0"/>
                <a:cs typeface="Courier New" panose="02070309020205020404" pitchFamily="49" charset="0"/>
              </a:rPr>
              <a:t>HashedCollection</a:t>
            </a:r>
            <a:r>
              <a:rPr lang="en-US" sz="2200" dirty="0">
                <a:effectLst/>
                <a:latin typeface="Arial" panose="020B0604020202020204" pitchFamily="34" charset="0"/>
              </a:rPr>
              <a:t> reside in the same package?</a:t>
            </a:r>
          </a:p>
          <a:p>
            <a:pPr>
              <a:tabLst>
                <a:tab pos="538163" algn="l"/>
              </a:tabLst>
            </a:pPr>
            <a:endParaRPr lang="en-US" sz="2200" dirty="0">
              <a:solidFill>
                <a:srgbClr val="FF0000"/>
              </a:solidFill>
              <a:effectLst/>
              <a:latin typeface="Arial" panose="020B0604020202020204" pitchFamily="34" charset="0"/>
            </a:endParaRPr>
          </a:p>
          <a:p>
            <a:pPr>
              <a:tabLst>
                <a:tab pos="538163" algn="l"/>
              </a:tabLst>
            </a:pPr>
            <a:r>
              <a:rPr lang="en-US" sz="2200" dirty="0">
                <a:effectLst/>
                <a:latin typeface="Arial" panose="020B0604020202020204" pitchFamily="34" charset="0"/>
              </a:rPr>
              <a:t>c)	Do the subclasses of </a:t>
            </a:r>
            <a:r>
              <a:rPr lang="en-US" sz="2200" dirty="0" err="1">
                <a:effectLst/>
                <a:latin typeface="Courier New" panose="02070309020205020404" pitchFamily="49" charset="0"/>
                <a:cs typeface="Courier New" panose="02070309020205020404" pitchFamily="49" charset="0"/>
              </a:rPr>
              <a:t>HashedCollection</a:t>
            </a:r>
            <a:r>
              <a:rPr lang="en-US" sz="2200" dirty="0">
                <a:effectLst/>
                <a:latin typeface="Arial" panose="020B0604020202020204" pitchFamily="34" charset="0"/>
              </a:rPr>
              <a:t> reside in the same package?</a:t>
            </a:r>
          </a:p>
          <a:p>
            <a:pPr>
              <a:tabLst>
                <a:tab pos="538163" algn="l"/>
              </a:tabLst>
            </a:pPr>
            <a:endParaRPr lang="en-US" sz="2200" dirty="0">
              <a:effectLst/>
              <a:latin typeface="Arial" panose="020B0604020202020204" pitchFamily="34" charset="0"/>
            </a:endParaRPr>
          </a:p>
          <a:p>
            <a:pPr>
              <a:tabLst>
                <a:tab pos="538163" algn="l"/>
              </a:tabLst>
            </a:pPr>
            <a:r>
              <a:rPr lang="en-US" sz="2200" dirty="0">
                <a:effectLst/>
                <a:latin typeface="Arial" panose="020B0604020202020204" pitchFamily="34" charset="0"/>
              </a:rPr>
              <a:t>d)	Calculate the depth of </a:t>
            </a:r>
            <a:r>
              <a:rPr lang="en-US" sz="2200" dirty="0">
                <a:effectLst/>
                <a:latin typeface="Courier New" panose="02070309020205020404" pitchFamily="49" charset="0"/>
                <a:cs typeface="Courier New" panose="02070309020205020404" pitchFamily="49" charset="0"/>
              </a:rPr>
              <a:t>Collection</a:t>
            </a:r>
            <a:r>
              <a:rPr lang="en-US" sz="2200" dirty="0">
                <a:effectLst/>
                <a:latin typeface="Arial" panose="020B0604020202020204" pitchFamily="34" charset="0"/>
              </a:rPr>
              <a:t> in the package hierarchy.</a:t>
            </a:r>
          </a:p>
          <a:p>
            <a:pPr>
              <a:tabLst>
                <a:tab pos="538163" algn="l"/>
              </a:tabLst>
            </a:pPr>
            <a:endParaRPr lang="en-US" sz="2200" dirty="0">
              <a:effectLst/>
              <a:latin typeface="Arial" panose="020B0604020202020204" pitchFamily="34" charset="0"/>
            </a:endParaRPr>
          </a:p>
          <a:p>
            <a:pPr>
              <a:tabLst>
                <a:tab pos="538163" algn="l"/>
              </a:tabLst>
            </a:pPr>
            <a:r>
              <a:rPr lang="en-US" sz="2200" dirty="0">
                <a:latin typeface="Arial" panose="020B0604020202020204" pitchFamily="34" charset="0"/>
              </a:rPr>
              <a:t>e</a:t>
            </a:r>
            <a:r>
              <a:rPr lang="en-US" sz="2200" dirty="0">
                <a:effectLst/>
                <a:latin typeface="Arial" panose="020B0604020202020204" pitchFamily="34" charset="0"/>
              </a:rPr>
              <a:t>)	Add reasonable class comments to </a:t>
            </a:r>
            <a:r>
              <a:rPr lang="en-US" sz="2200" dirty="0" err="1">
                <a:effectLst/>
                <a:latin typeface="Courier New" panose="02070309020205020404" pitchFamily="49" charset="0"/>
                <a:cs typeface="Courier New" panose="02070309020205020404" pitchFamily="49" charset="0"/>
              </a:rPr>
              <a:t>ProjectAnalyzer</a:t>
            </a:r>
            <a:r>
              <a:rPr lang="en-US" sz="2200" dirty="0">
                <a:effectLst/>
                <a:latin typeface="Arial" panose="020B0604020202020204" pitchFamily="34" charset="0"/>
              </a:rPr>
              <a:t> and </a:t>
            </a:r>
            <a:r>
              <a:rPr lang="en-US" sz="2200" dirty="0" err="1">
                <a:effectLst/>
                <a:latin typeface="Courier New" panose="02070309020205020404" pitchFamily="49" charset="0"/>
                <a:cs typeface="Courier New" panose="02070309020205020404" pitchFamily="49" charset="0"/>
              </a:rPr>
              <a:t>HierarchyAnalyzer</a:t>
            </a:r>
            <a:r>
              <a:rPr lang="en-US" sz="2200" dirty="0">
                <a:effectLst/>
                <a:latin typeface="Arial" panose="020B0604020202020204" pitchFamily="34" charset="0"/>
                <a:cs typeface="Arial" panose="020B0604020202020204" pitchFamily="34" charset="0"/>
              </a:rPr>
              <a:t>.</a:t>
            </a:r>
          </a:p>
          <a:p>
            <a:pPr>
              <a:tabLst>
                <a:tab pos="538163" algn="l"/>
              </a:tabLst>
            </a:pPr>
            <a:endParaRPr lang="en-US" sz="2200" dirty="0">
              <a:solidFill>
                <a:srgbClr val="FF0000"/>
              </a:solidFill>
              <a:effectLst/>
              <a:latin typeface="Courier New" panose="02070309020205020404" pitchFamily="49" charset="0"/>
              <a:cs typeface="Courier New" panose="02070309020205020404" pitchFamily="49" charset="0"/>
            </a:endParaRPr>
          </a:p>
          <a:p>
            <a:pPr>
              <a:tabLst>
                <a:tab pos="538163" algn="l"/>
              </a:tabLst>
            </a:pPr>
            <a:r>
              <a:rPr lang="en-US" sz="2200" dirty="0">
                <a:latin typeface="Arial" panose="020B0604020202020204" pitchFamily="34" charset="0"/>
              </a:rPr>
              <a:t>f</a:t>
            </a:r>
            <a:r>
              <a:rPr lang="en-US" sz="2200" dirty="0">
                <a:effectLst/>
                <a:latin typeface="Arial" panose="020B0604020202020204" pitchFamily="34" charset="0"/>
              </a:rPr>
              <a:t>)	</a:t>
            </a:r>
            <a:r>
              <a:rPr lang="en-US" sz="2200" dirty="0">
                <a:latin typeface="Arial" panose="020B0604020202020204" pitchFamily="34" charset="0"/>
              </a:rPr>
              <a:t>I</a:t>
            </a:r>
            <a:r>
              <a:rPr lang="en-US" sz="2200" dirty="0">
                <a:effectLst/>
                <a:latin typeface="Arial" panose="020B0604020202020204" pitchFamily="34" charset="0"/>
              </a:rPr>
              <a:t>mplement the two methods </a:t>
            </a:r>
            <a:r>
              <a:rPr lang="en-US" sz="2200" dirty="0" err="1">
                <a:effectLst/>
                <a:latin typeface="Courier New" panose="02070309020205020404" pitchFamily="49" charset="0"/>
                <a:cs typeface="Courier New" panose="02070309020205020404" pitchFamily="49" charset="0"/>
              </a:rPr>
              <a:t>calculatePackageLevel</a:t>
            </a:r>
            <a:r>
              <a:rPr lang="en-US" sz="2200" dirty="0">
                <a:effectLst/>
                <a:latin typeface="Arial" panose="020B0604020202020204" pitchFamily="34" charset="0"/>
              </a:rPr>
              <a:t> and </a:t>
            </a:r>
            <a:r>
              <a:rPr lang="en-US" sz="2200" dirty="0" err="1">
                <a:effectLst/>
                <a:latin typeface="Courier New" panose="02070309020205020404" pitchFamily="49" charset="0"/>
                <a:cs typeface="Courier New" panose="02070309020205020404" pitchFamily="49" charset="0"/>
              </a:rPr>
              <a:t>calculateProjectLevel</a:t>
            </a:r>
            <a:r>
              <a:rPr lang="en-US" sz="2200" dirty="0">
                <a:effectLst/>
                <a:latin typeface="Arial" panose="020B0604020202020204" pitchFamily="34" charset="0"/>
              </a:rPr>
              <a:t> 	in the class </a:t>
            </a:r>
            <a:r>
              <a:rPr lang="en-US" sz="2200" dirty="0" err="1">
                <a:effectLst/>
                <a:latin typeface="Courier New" panose="02070309020205020404" pitchFamily="49" charset="0"/>
                <a:cs typeface="Courier New" panose="02070309020205020404" pitchFamily="49" charset="0"/>
              </a:rPr>
              <a:t>PA_ProjectExplorer</a:t>
            </a:r>
            <a:r>
              <a:rPr lang="en-US" sz="2200" dirty="0">
                <a:effectLst/>
                <a:latin typeface="Arial" panose="020B0604020202020204" pitchFamily="34" charset="0"/>
              </a:rPr>
              <a:t>. You can find the corresponding implementations for 	classes (instead of projects) in </a:t>
            </a:r>
            <a:r>
              <a:rPr lang="en-US" sz="2200" dirty="0" err="1">
                <a:latin typeface="Courier New" panose="02070309020205020404" pitchFamily="49" charset="0"/>
                <a:cs typeface="Courier New" panose="02070309020205020404" pitchFamily="49" charset="0"/>
              </a:rPr>
              <a:t>HA</a:t>
            </a:r>
            <a:r>
              <a:rPr lang="en-US" sz="2200" dirty="0" err="1">
                <a:effectLst/>
                <a:latin typeface="Courier New" panose="02070309020205020404" pitchFamily="49" charset="0"/>
                <a:cs typeface="Courier New" panose="02070309020205020404" pitchFamily="49" charset="0"/>
              </a:rPr>
              <a:t>_ClassExplorer</a:t>
            </a:r>
            <a:r>
              <a:rPr lang="en-US" sz="2200" dirty="0">
                <a:effectLst/>
                <a:latin typeface="Arial" panose="020B0604020202020204" pitchFamily="34" charset="0"/>
              </a:rPr>
              <a:t>.</a:t>
            </a:r>
            <a:endParaRPr lang="en-US" sz="2200" dirty="0">
              <a:solidFill>
                <a:srgbClr val="FF0000"/>
              </a:solidFill>
              <a:effectLst/>
              <a:latin typeface="Arial" panose="020B0604020202020204" pitchFamily="34" charset="0"/>
            </a:endParaRPr>
          </a:p>
          <a:p>
            <a:pPr>
              <a:tabLst>
                <a:tab pos="538163" algn="l"/>
              </a:tabLst>
            </a:pPr>
            <a:endParaRPr lang="en-US" sz="2000" dirty="0">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168058922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403D17-E2AE-49EB-B51E-A161237F0F21}"/>
              </a:ext>
            </a:extLst>
          </p:cNvPr>
          <p:cNvSpPr>
            <a:spLocks noGrp="1"/>
          </p:cNvSpPr>
          <p:nvPr>
            <p:ph type="ctrTitle"/>
          </p:nvPr>
        </p:nvSpPr>
        <p:spPr>
          <a:xfrm>
            <a:off x="837488" y="1122363"/>
            <a:ext cx="10613876" cy="2387600"/>
          </a:xfrm>
        </p:spPr>
        <p:txBody>
          <a:bodyPr/>
          <a:lstStyle/>
          <a:p>
            <a:r>
              <a:rPr lang="en-US" dirty="0"/>
              <a:t>Mock Exam</a:t>
            </a:r>
            <a:br>
              <a:rPr lang="en-US" dirty="0"/>
            </a:br>
            <a:endParaRPr lang="en-US" dirty="0"/>
          </a:p>
        </p:txBody>
      </p:sp>
      <p:sp>
        <p:nvSpPr>
          <p:cNvPr id="3" name="Untertitel 2">
            <a:extLst>
              <a:ext uri="{FF2B5EF4-FFF2-40B4-BE49-F238E27FC236}">
                <a16:creationId xmlns:a16="http://schemas.microsoft.com/office/drawing/2014/main" id="{1893B1C2-3D7B-4883-9E24-1ABDB1D55C5B}"/>
              </a:ext>
            </a:extLst>
          </p:cNvPr>
          <p:cNvSpPr>
            <a:spLocks noGrp="1"/>
          </p:cNvSpPr>
          <p:nvPr>
            <p:ph type="subTitle" idx="1"/>
          </p:nvPr>
        </p:nvSpPr>
        <p:spPr>
          <a:xfrm>
            <a:off x="0" y="3602038"/>
            <a:ext cx="12192000" cy="1655762"/>
          </a:xfrm>
        </p:spPr>
        <p:txBody>
          <a:bodyPr/>
          <a:lstStyle/>
          <a:p>
            <a:endParaRPr lang="en-US" dirty="0"/>
          </a:p>
          <a:p>
            <a:r>
              <a:rPr lang="en-US" sz="4000" b="1" i="1" dirty="0"/>
              <a:t>More Details</a:t>
            </a:r>
          </a:p>
        </p:txBody>
      </p:sp>
    </p:spTree>
    <p:extLst>
      <p:ext uri="{BB962C8B-B14F-4D97-AF65-F5344CB8AC3E}">
        <p14:creationId xmlns:p14="http://schemas.microsoft.com/office/powerpoint/2010/main" val="157182018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403D17-E2AE-49EB-B51E-A161237F0F21}"/>
              </a:ext>
            </a:extLst>
          </p:cNvPr>
          <p:cNvSpPr>
            <a:spLocks noGrp="1"/>
          </p:cNvSpPr>
          <p:nvPr>
            <p:ph type="ctrTitle"/>
          </p:nvPr>
        </p:nvSpPr>
        <p:spPr>
          <a:xfrm>
            <a:off x="0" y="549795"/>
            <a:ext cx="12192000" cy="2387600"/>
          </a:xfrm>
        </p:spPr>
        <p:txBody>
          <a:bodyPr/>
          <a:lstStyle/>
          <a:p>
            <a:r>
              <a:rPr lang="en-US" dirty="0"/>
              <a:t>Fill in this Doodle </a:t>
            </a:r>
            <a:r>
              <a:rPr lang="en-US" b="1" dirty="0">
                <a:solidFill>
                  <a:srgbClr val="FF0000"/>
                </a:solidFill>
              </a:rPr>
              <a:t>(right now!)</a:t>
            </a:r>
            <a:r>
              <a:rPr lang="en-US" dirty="0"/>
              <a:t>:</a:t>
            </a:r>
            <a:br>
              <a:rPr lang="en-US" dirty="0"/>
            </a:br>
            <a:br>
              <a:rPr lang="en-US" sz="2800" dirty="0"/>
            </a:br>
            <a:r>
              <a:rPr lang="en-US" sz="4800" b="1" dirty="0">
                <a:hlinkClick r:id="rId2"/>
              </a:rPr>
              <a:t>https://doodle.com/poll/yx6qe7rqyxetm99p</a:t>
            </a:r>
            <a:endParaRPr lang="en-US" b="1" dirty="0"/>
          </a:p>
        </p:txBody>
      </p:sp>
      <p:sp>
        <p:nvSpPr>
          <p:cNvPr id="3" name="Untertitel 2">
            <a:extLst>
              <a:ext uri="{FF2B5EF4-FFF2-40B4-BE49-F238E27FC236}">
                <a16:creationId xmlns:a16="http://schemas.microsoft.com/office/drawing/2014/main" id="{1893B1C2-3D7B-4883-9E24-1ABDB1D55C5B}"/>
              </a:ext>
            </a:extLst>
          </p:cNvPr>
          <p:cNvSpPr>
            <a:spLocks noGrp="1"/>
          </p:cNvSpPr>
          <p:nvPr>
            <p:ph type="subTitle" idx="1"/>
          </p:nvPr>
        </p:nvSpPr>
        <p:spPr>
          <a:xfrm>
            <a:off x="0" y="4268609"/>
            <a:ext cx="12192000" cy="1655762"/>
          </a:xfrm>
        </p:spPr>
        <p:txBody>
          <a:bodyPr/>
          <a:lstStyle/>
          <a:p>
            <a:endParaRPr lang="en-US" dirty="0"/>
          </a:p>
          <a:p>
            <a:r>
              <a:rPr lang="en-US" sz="4000" b="1" i="1" dirty="0"/>
              <a:t>Based on your responses we will choose a mock exam date where every student can participate.</a:t>
            </a:r>
          </a:p>
        </p:txBody>
      </p:sp>
      <p:sp>
        <p:nvSpPr>
          <p:cNvPr id="6" name="Rectangle: Rounded Corners 5">
            <a:extLst>
              <a:ext uri="{FF2B5EF4-FFF2-40B4-BE49-F238E27FC236}">
                <a16:creationId xmlns:a16="http://schemas.microsoft.com/office/drawing/2014/main" id="{CC82FAF0-8D6D-4709-B365-198B91898E6C}"/>
              </a:ext>
            </a:extLst>
          </p:cNvPr>
          <p:cNvSpPr/>
          <p:nvPr/>
        </p:nvSpPr>
        <p:spPr>
          <a:xfrm rot="19854813">
            <a:off x="1521152" y="2707949"/>
            <a:ext cx="8468882" cy="1442103"/>
          </a:xfrm>
          <a:prstGeom prst="roundRect">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solidFill>
                  <a:srgbClr val="FF0000"/>
                </a:solidFill>
                <a:latin typeface="Impact" panose="020B0806030902050204" pitchFamily="34" charset="0"/>
              </a:rPr>
              <a:t>You have decided!</a:t>
            </a:r>
            <a:endParaRPr lang="LID4096" sz="7200" dirty="0">
              <a:solidFill>
                <a:srgbClr val="FF0000"/>
              </a:solidFill>
              <a:latin typeface="Impact" panose="020B0806030902050204" pitchFamily="34" charset="0"/>
            </a:endParaRPr>
          </a:p>
        </p:txBody>
      </p:sp>
    </p:spTree>
    <p:extLst>
      <p:ext uri="{BB962C8B-B14F-4D97-AF65-F5344CB8AC3E}">
        <p14:creationId xmlns:p14="http://schemas.microsoft.com/office/powerpoint/2010/main" val="144487188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40184A4-DAEE-4A1F-A440-A9F988C88C0C}"/>
              </a:ext>
            </a:extLst>
          </p:cNvPr>
          <p:cNvSpPr txBox="1"/>
          <p:nvPr/>
        </p:nvSpPr>
        <p:spPr>
          <a:xfrm>
            <a:off x="484414" y="671691"/>
            <a:ext cx="11275932" cy="6186309"/>
          </a:xfrm>
          <a:prstGeom prst="rect">
            <a:avLst/>
          </a:prstGeom>
          <a:noFill/>
        </p:spPr>
        <p:txBody>
          <a:bodyPr wrap="square" rtlCol="0">
            <a:spAutoFit/>
          </a:bodyPr>
          <a:lstStyle/>
          <a:p>
            <a:pPr>
              <a:tabLst>
                <a:tab pos="538163" algn="l"/>
              </a:tabLst>
            </a:pPr>
            <a:r>
              <a:rPr lang="en-US" sz="2200" dirty="0">
                <a:effectLst/>
                <a:latin typeface="Arial" panose="020B0604020202020204" pitchFamily="34" charset="0"/>
              </a:rPr>
              <a:t>1)	The mock exam will take place on </a:t>
            </a:r>
            <a:r>
              <a:rPr lang="en-US" sz="2200" b="1" dirty="0">
                <a:solidFill>
                  <a:srgbClr val="FF0000"/>
                </a:solidFill>
                <a:effectLst/>
                <a:latin typeface="Arial" panose="020B0604020202020204" pitchFamily="34" charset="0"/>
              </a:rPr>
              <a:t>Wednesday, 02-DEC-2020 from 12:00 to 13:30</a:t>
            </a:r>
            <a:r>
              <a:rPr lang="en-US" sz="2200" dirty="0">
                <a:solidFill>
                  <a:srgbClr val="FF0000"/>
                </a:solidFill>
                <a:effectLst/>
                <a:latin typeface="Arial" panose="020B0604020202020204" pitchFamily="34" charset="0"/>
              </a:rPr>
              <a:t>.</a:t>
            </a:r>
          </a:p>
          <a:p>
            <a:pPr>
              <a:tabLst>
                <a:tab pos="538163" algn="l"/>
              </a:tabLst>
            </a:pPr>
            <a:endParaRPr lang="en-US" sz="2200" dirty="0">
              <a:latin typeface="Arial" panose="020B0604020202020204" pitchFamily="34" charset="0"/>
            </a:endParaRPr>
          </a:p>
          <a:p>
            <a:pPr>
              <a:tabLst>
                <a:tab pos="538163" algn="l"/>
              </a:tabLst>
            </a:pPr>
            <a:r>
              <a:rPr lang="en-US" sz="2200" dirty="0">
                <a:latin typeface="Arial" panose="020B0604020202020204" pitchFamily="34" charset="0"/>
              </a:rPr>
              <a:t>2)	</a:t>
            </a:r>
            <a:r>
              <a:rPr lang="en-US" sz="2200" b="1" dirty="0">
                <a:solidFill>
                  <a:srgbClr val="FF0000"/>
                </a:solidFill>
                <a:latin typeface="Arial" panose="020B0604020202020204" pitchFamily="34" charset="0"/>
              </a:rPr>
              <a:t>Closed-book</a:t>
            </a:r>
            <a:r>
              <a:rPr lang="en-US" sz="2200" dirty="0">
                <a:solidFill>
                  <a:srgbClr val="FF0000"/>
                </a:solidFill>
                <a:latin typeface="Arial" panose="020B0604020202020204" pitchFamily="34" charset="0"/>
              </a:rPr>
              <a:t> </a:t>
            </a:r>
            <a:r>
              <a:rPr lang="en-US" sz="2200" dirty="0">
                <a:latin typeface="Arial" panose="020B0604020202020204" pitchFamily="34" charset="0"/>
              </a:rPr>
              <a:t>(no books / slides / print-outs allowed / internet)</a:t>
            </a:r>
          </a:p>
          <a:p>
            <a:pPr>
              <a:tabLst>
                <a:tab pos="538163" algn="l"/>
              </a:tabLst>
            </a:pPr>
            <a:endParaRPr lang="en-US" sz="2200" dirty="0">
              <a:latin typeface="Arial" panose="020B0604020202020204" pitchFamily="34" charset="0"/>
            </a:endParaRPr>
          </a:p>
          <a:p>
            <a:pPr>
              <a:tabLst>
                <a:tab pos="538163" algn="l"/>
              </a:tabLst>
            </a:pPr>
            <a:r>
              <a:rPr lang="en-US" sz="2200" dirty="0">
                <a:effectLst/>
                <a:latin typeface="Arial" panose="020B0604020202020204" pitchFamily="34" charset="0"/>
              </a:rPr>
              <a:t>3)	</a:t>
            </a:r>
            <a:r>
              <a:rPr lang="en-US" sz="2200" dirty="0">
                <a:latin typeface="Arial" panose="020B0604020202020204" pitchFamily="34" charset="0"/>
              </a:rPr>
              <a:t>You will need to </a:t>
            </a:r>
            <a:r>
              <a:rPr lang="en-US" sz="2200" b="1" dirty="0">
                <a:solidFill>
                  <a:srgbClr val="FF0000"/>
                </a:solidFill>
                <a:latin typeface="Arial" panose="020B0604020202020204" pitchFamily="34" charset="0"/>
              </a:rPr>
              <a:t>sign a self-declaration</a:t>
            </a:r>
            <a:r>
              <a:rPr lang="en-US" sz="2200" dirty="0">
                <a:solidFill>
                  <a:srgbClr val="FF0000"/>
                </a:solidFill>
                <a:latin typeface="Arial" panose="020B0604020202020204" pitchFamily="34" charset="0"/>
              </a:rPr>
              <a:t> </a:t>
            </a:r>
            <a:r>
              <a:rPr lang="en-US" sz="2200" dirty="0">
                <a:latin typeface="Arial" panose="020B0604020202020204" pitchFamily="34" charset="0"/>
              </a:rPr>
              <a:t>that it is your own work. You will receive that 	form from us by email. You should submit this form immediately after the exam to 	</a:t>
            </a:r>
            <a:r>
              <a:rPr lang="en-US" sz="2200" dirty="0">
                <a:latin typeface="Arial" panose="020B0604020202020204" pitchFamily="34" charset="0"/>
                <a:hlinkClick r:id="rId2"/>
              </a:rPr>
              <a:t>pascal.gadient@inf.unibe.ch</a:t>
            </a:r>
            <a:r>
              <a:rPr lang="en-US" sz="2200" dirty="0">
                <a:latin typeface="Arial" panose="020B0604020202020204" pitchFamily="34" charset="0"/>
              </a:rPr>
              <a:t> (picture from hardcopy or PDF with an embedded 	signature). </a:t>
            </a:r>
          </a:p>
          <a:p>
            <a:pPr>
              <a:tabLst>
                <a:tab pos="538163" algn="l"/>
              </a:tabLst>
            </a:pPr>
            <a:endParaRPr lang="en-US" sz="2200" dirty="0">
              <a:latin typeface="Arial" panose="020B0604020202020204" pitchFamily="34" charset="0"/>
            </a:endParaRPr>
          </a:p>
          <a:p>
            <a:pPr>
              <a:tabLst>
                <a:tab pos="538163" algn="l"/>
              </a:tabLst>
            </a:pPr>
            <a:r>
              <a:rPr lang="en-US" sz="2200" dirty="0">
                <a:latin typeface="Arial" panose="020B0604020202020204" pitchFamily="34" charset="0"/>
              </a:rPr>
              <a:t>4)	You can leave early if you prefer to, but </a:t>
            </a:r>
            <a:r>
              <a:rPr lang="en-US" sz="2200" b="1" dirty="0">
                <a:latin typeface="Arial" panose="020B0604020202020204" pitchFamily="34" charset="0"/>
              </a:rPr>
              <a:t>please submit at least one page </a:t>
            </a:r>
            <a:r>
              <a:rPr lang="en-US" sz="2200" dirty="0">
                <a:latin typeface="Arial" panose="020B0604020202020204" pitchFamily="34" charset="0"/>
              </a:rPr>
              <a:t>as you 	would for the final exam. The page must contain your name and matriculation 	number. Ensure the quality of your photos is high (lighting, orientation, ...).</a:t>
            </a:r>
            <a:br>
              <a:rPr lang="en-US" sz="2200" dirty="0">
                <a:latin typeface="Arial" panose="020B0604020202020204" pitchFamily="34" charset="0"/>
              </a:rPr>
            </a:br>
            <a:endParaRPr lang="en-US" sz="2200" dirty="0">
              <a:latin typeface="Arial" panose="020B0604020202020204" pitchFamily="34" charset="0"/>
            </a:endParaRPr>
          </a:p>
          <a:p>
            <a:pPr>
              <a:tabLst>
                <a:tab pos="538163" algn="l"/>
              </a:tabLst>
            </a:pPr>
            <a:r>
              <a:rPr lang="en-US" sz="2200" dirty="0">
                <a:latin typeface="Arial" panose="020B0604020202020204" pitchFamily="34" charset="0"/>
              </a:rPr>
              <a:t>5)	If something goes horribly wrong </a:t>
            </a:r>
            <a:r>
              <a:rPr lang="en-US" sz="2200" b="1" dirty="0">
                <a:latin typeface="Arial" panose="020B0604020202020204" pitchFamily="34" charset="0"/>
              </a:rPr>
              <a:t>you can call us by mobile phone</a:t>
            </a:r>
            <a:r>
              <a:rPr lang="en-US" sz="2200" dirty="0">
                <a:latin typeface="Arial" panose="020B0604020202020204" pitchFamily="34" charset="0"/>
              </a:rPr>
              <a:t>. You will find 	the number in the Piazza post released before the mock exam.</a:t>
            </a:r>
          </a:p>
          <a:p>
            <a:pPr>
              <a:tabLst>
                <a:tab pos="538163" algn="l"/>
              </a:tabLst>
            </a:pPr>
            <a:endParaRPr lang="en-US" sz="2200" dirty="0">
              <a:latin typeface="Arial" panose="020B0604020202020204" pitchFamily="34" charset="0"/>
            </a:endParaRPr>
          </a:p>
          <a:p>
            <a:pPr>
              <a:tabLst>
                <a:tab pos="538163" algn="l"/>
              </a:tabLst>
            </a:pPr>
            <a:r>
              <a:rPr lang="en-US" sz="2200" dirty="0">
                <a:latin typeface="Arial" panose="020B0604020202020204" pitchFamily="34" charset="0"/>
              </a:rPr>
              <a:t>6)	After the mock exam finishes </a:t>
            </a:r>
            <a:r>
              <a:rPr lang="en-US" sz="2200" b="1" dirty="0">
                <a:latin typeface="Arial" panose="020B0604020202020204" pitchFamily="34" charset="0"/>
              </a:rPr>
              <a:t>we will upload the mock exam </a:t>
            </a:r>
            <a:r>
              <a:rPr lang="en-US" sz="2200" dirty="0">
                <a:latin typeface="Arial" panose="020B0604020202020204" pitchFamily="34" charset="0"/>
              </a:rPr>
              <a:t>and the solutions 	online. We won’t correct your solutions for the mock exam.</a:t>
            </a:r>
          </a:p>
        </p:txBody>
      </p:sp>
      <p:sp>
        <p:nvSpPr>
          <p:cNvPr id="8" name="Titel 1">
            <a:extLst>
              <a:ext uri="{FF2B5EF4-FFF2-40B4-BE49-F238E27FC236}">
                <a16:creationId xmlns:a16="http://schemas.microsoft.com/office/drawing/2014/main" id="{49F509CA-7083-428B-887A-488A5EF4BC34}"/>
              </a:ext>
            </a:extLst>
          </p:cNvPr>
          <p:cNvSpPr>
            <a:spLocks noGrp="1"/>
          </p:cNvSpPr>
          <p:nvPr>
            <p:ph type="title"/>
          </p:nvPr>
        </p:nvSpPr>
        <p:spPr>
          <a:xfrm>
            <a:off x="484414" y="-273465"/>
            <a:ext cx="10922147" cy="1325563"/>
          </a:xfrm>
        </p:spPr>
        <p:txBody>
          <a:bodyPr/>
          <a:lstStyle/>
          <a:p>
            <a:r>
              <a:rPr lang="en-US" dirty="0"/>
              <a:t>Mock exam (organizational affairs)</a:t>
            </a:r>
          </a:p>
        </p:txBody>
      </p:sp>
    </p:spTree>
    <p:extLst>
      <p:ext uri="{BB962C8B-B14F-4D97-AF65-F5344CB8AC3E}">
        <p14:creationId xmlns:p14="http://schemas.microsoft.com/office/powerpoint/2010/main" val="372757635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403D17-E2AE-49EB-B51E-A161237F0F21}"/>
              </a:ext>
            </a:extLst>
          </p:cNvPr>
          <p:cNvSpPr>
            <a:spLocks noGrp="1"/>
          </p:cNvSpPr>
          <p:nvPr>
            <p:ph type="ctrTitle"/>
          </p:nvPr>
        </p:nvSpPr>
        <p:spPr>
          <a:xfrm>
            <a:off x="837488" y="1122363"/>
            <a:ext cx="10613876" cy="2387600"/>
          </a:xfrm>
        </p:spPr>
        <p:txBody>
          <a:bodyPr/>
          <a:lstStyle/>
          <a:p>
            <a:r>
              <a:rPr lang="en-US" dirty="0"/>
              <a:t>SMA: </a:t>
            </a:r>
            <a:br>
              <a:rPr lang="en-US" dirty="0"/>
            </a:br>
            <a:r>
              <a:rPr lang="en-US" dirty="0"/>
              <a:t>Software Modeling and Analysis</a:t>
            </a:r>
          </a:p>
        </p:txBody>
      </p:sp>
      <p:sp>
        <p:nvSpPr>
          <p:cNvPr id="3" name="Untertitel 2">
            <a:extLst>
              <a:ext uri="{FF2B5EF4-FFF2-40B4-BE49-F238E27FC236}">
                <a16:creationId xmlns:a16="http://schemas.microsoft.com/office/drawing/2014/main" id="{1893B1C2-3D7B-4883-9E24-1ABDB1D55C5B}"/>
              </a:ext>
            </a:extLst>
          </p:cNvPr>
          <p:cNvSpPr>
            <a:spLocks noGrp="1"/>
          </p:cNvSpPr>
          <p:nvPr>
            <p:ph type="subTitle" idx="1"/>
          </p:nvPr>
        </p:nvSpPr>
        <p:spPr>
          <a:xfrm>
            <a:off x="0" y="3602038"/>
            <a:ext cx="12192000" cy="1655762"/>
          </a:xfrm>
        </p:spPr>
        <p:txBody>
          <a:bodyPr>
            <a:normAutofit lnSpcReduction="10000"/>
          </a:bodyPr>
          <a:lstStyle/>
          <a:p>
            <a:endParaRPr lang="en-US" dirty="0"/>
          </a:p>
          <a:p>
            <a:r>
              <a:rPr lang="en-US" sz="4000" i="1" dirty="0"/>
              <a:t>Practical Session</a:t>
            </a:r>
          </a:p>
          <a:p>
            <a:r>
              <a:rPr lang="en-US" sz="4000" b="1" i="1" dirty="0"/>
              <a:t>Week 11</a:t>
            </a:r>
          </a:p>
        </p:txBody>
      </p:sp>
    </p:spTree>
    <p:extLst>
      <p:ext uri="{BB962C8B-B14F-4D97-AF65-F5344CB8AC3E}">
        <p14:creationId xmlns:p14="http://schemas.microsoft.com/office/powerpoint/2010/main" val="367044340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40184A4-DAEE-4A1F-A440-A9F988C88C0C}"/>
              </a:ext>
            </a:extLst>
          </p:cNvPr>
          <p:cNvSpPr txBox="1"/>
          <p:nvPr/>
        </p:nvSpPr>
        <p:spPr>
          <a:xfrm>
            <a:off x="484414" y="1035006"/>
            <a:ext cx="11223172" cy="5847755"/>
          </a:xfrm>
          <a:prstGeom prst="rect">
            <a:avLst/>
          </a:prstGeom>
          <a:noFill/>
        </p:spPr>
        <p:txBody>
          <a:bodyPr wrap="square" rtlCol="0">
            <a:spAutoFit/>
          </a:bodyPr>
          <a:lstStyle/>
          <a:p>
            <a:pPr>
              <a:tabLst>
                <a:tab pos="538163" algn="l"/>
              </a:tabLst>
            </a:pPr>
            <a:r>
              <a:rPr lang="en-US" sz="2200" dirty="0">
                <a:effectLst/>
                <a:latin typeface="Arial" panose="020B0604020202020204" pitchFamily="34" charset="0"/>
              </a:rPr>
              <a:t>1)	The exam takes </a:t>
            </a:r>
            <a:r>
              <a:rPr lang="en-US" sz="2200" b="1" dirty="0">
                <a:effectLst/>
                <a:latin typeface="Arial" panose="020B0604020202020204" pitchFamily="34" charset="0"/>
              </a:rPr>
              <a:t>90 minutes</a:t>
            </a:r>
            <a:r>
              <a:rPr lang="en-US" sz="2200" dirty="0">
                <a:effectLst/>
                <a:latin typeface="Arial" panose="020B0604020202020204" pitchFamily="34" charset="0"/>
              </a:rPr>
              <a:t>.</a:t>
            </a:r>
          </a:p>
          <a:p>
            <a:pPr>
              <a:tabLst>
                <a:tab pos="538163" algn="l"/>
              </a:tabLst>
            </a:pPr>
            <a:endParaRPr lang="en-US" sz="2200" dirty="0">
              <a:effectLst/>
              <a:latin typeface="Arial" panose="020B0604020202020204" pitchFamily="34" charset="0"/>
            </a:endParaRPr>
          </a:p>
          <a:p>
            <a:pPr>
              <a:tabLst>
                <a:tab pos="538163" algn="l"/>
              </a:tabLst>
            </a:pPr>
            <a:r>
              <a:rPr lang="en-US" sz="2200" dirty="0">
                <a:effectLst/>
                <a:latin typeface="Arial" panose="020B0604020202020204" pitchFamily="34" charset="0"/>
              </a:rPr>
              <a:t>2)	Some exercises are split over more than one page. Please quickly </a:t>
            </a:r>
            <a:r>
              <a:rPr lang="en-US" sz="2200" b="1" dirty="0">
                <a:effectLst/>
                <a:latin typeface="Arial" panose="020B0604020202020204" pitchFamily="34" charset="0"/>
              </a:rPr>
              <a:t>skim through all 	exercises first</a:t>
            </a:r>
            <a:r>
              <a:rPr lang="en-US" sz="2200" dirty="0">
                <a:effectLst/>
                <a:latin typeface="Arial" panose="020B0604020202020204" pitchFamily="34" charset="0"/>
              </a:rPr>
              <a:t>, before you proceed with the exam.</a:t>
            </a:r>
          </a:p>
          <a:p>
            <a:pPr>
              <a:tabLst>
                <a:tab pos="538163" algn="l"/>
              </a:tabLst>
            </a:pPr>
            <a:endParaRPr lang="en-US" sz="2200" dirty="0">
              <a:latin typeface="Arial" panose="020B0604020202020204" pitchFamily="34" charset="0"/>
            </a:endParaRPr>
          </a:p>
          <a:p>
            <a:pPr>
              <a:tabLst>
                <a:tab pos="538163" algn="l"/>
              </a:tabLst>
            </a:pPr>
            <a:r>
              <a:rPr lang="en-US" sz="2200" dirty="0">
                <a:latin typeface="Arial" panose="020B0604020202020204" pitchFamily="34" charset="0"/>
              </a:rPr>
              <a:t>3)	If you don’t know something </a:t>
            </a:r>
            <a:r>
              <a:rPr lang="en-US" sz="2200" b="1" dirty="0">
                <a:latin typeface="Arial" panose="020B0604020202020204" pitchFamily="34" charset="0"/>
              </a:rPr>
              <a:t>don’t waste any time</a:t>
            </a:r>
            <a:r>
              <a:rPr lang="en-US" sz="2200" dirty="0">
                <a:latin typeface="Arial" panose="020B0604020202020204" pitchFamily="34" charset="0"/>
              </a:rPr>
              <a:t>, go ahead and try to solve those 	questions at the end.</a:t>
            </a:r>
          </a:p>
          <a:p>
            <a:pPr>
              <a:tabLst>
                <a:tab pos="538163" algn="l"/>
              </a:tabLst>
            </a:pPr>
            <a:endParaRPr lang="en-US" sz="2200" dirty="0">
              <a:latin typeface="Arial" panose="020B0604020202020204" pitchFamily="34" charset="0"/>
            </a:endParaRPr>
          </a:p>
          <a:p>
            <a:pPr>
              <a:tabLst>
                <a:tab pos="538163" algn="l"/>
              </a:tabLst>
            </a:pPr>
            <a:r>
              <a:rPr lang="en-US" sz="2200" dirty="0">
                <a:latin typeface="Arial" panose="020B0604020202020204" pitchFamily="34" charset="0"/>
              </a:rPr>
              <a:t>4</a:t>
            </a:r>
            <a:r>
              <a:rPr lang="en-US" sz="2200" dirty="0">
                <a:effectLst/>
                <a:latin typeface="Arial" panose="020B0604020202020204" pitchFamily="34" charset="0"/>
              </a:rPr>
              <a:t>)	</a:t>
            </a:r>
            <a:r>
              <a:rPr lang="en-US" sz="2200" dirty="0">
                <a:latin typeface="Arial" panose="020B0604020202020204" pitchFamily="34" charset="0"/>
              </a:rPr>
              <a:t>You are expected to </a:t>
            </a:r>
            <a:r>
              <a:rPr lang="en-US" sz="2200" b="1" dirty="0">
                <a:latin typeface="Arial" panose="020B0604020202020204" pitchFamily="34" charset="0"/>
              </a:rPr>
              <a:t>answer each question concise </a:t>
            </a:r>
            <a:r>
              <a:rPr lang="en-US" sz="2200" dirty="0">
                <a:latin typeface="Arial" panose="020B0604020202020204" pitchFamily="34" charset="0"/>
              </a:rPr>
              <a:t>(brief and precise).</a:t>
            </a:r>
          </a:p>
          <a:p>
            <a:pPr>
              <a:tabLst>
                <a:tab pos="538163" algn="l"/>
              </a:tabLst>
            </a:pPr>
            <a:endParaRPr lang="en-US" sz="2200" dirty="0">
              <a:latin typeface="Arial" panose="020B0604020202020204" pitchFamily="34" charset="0"/>
            </a:endParaRPr>
          </a:p>
          <a:p>
            <a:pPr>
              <a:tabLst>
                <a:tab pos="538163" algn="l"/>
              </a:tabLst>
            </a:pPr>
            <a:r>
              <a:rPr lang="en-US" sz="2200" dirty="0">
                <a:latin typeface="Arial" panose="020B0604020202020204" pitchFamily="34" charset="0"/>
              </a:rPr>
              <a:t>5)	</a:t>
            </a:r>
            <a:r>
              <a:rPr lang="en-US" sz="2200" b="1" dirty="0">
                <a:latin typeface="Arial" panose="020B0604020202020204" pitchFamily="34" charset="0"/>
              </a:rPr>
              <a:t>Clearly state </a:t>
            </a:r>
            <a:r>
              <a:rPr lang="en-US" sz="2200" dirty="0">
                <a:latin typeface="Arial" panose="020B0604020202020204" pitchFamily="34" charset="0"/>
              </a:rPr>
              <a:t>to which question your answer relates.</a:t>
            </a:r>
          </a:p>
          <a:p>
            <a:pPr>
              <a:tabLst>
                <a:tab pos="538163" algn="l"/>
              </a:tabLst>
            </a:pPr>
            <a:endParaRPr lang="en-US" sz="2200" dirty="0">
              <a:latin typeface="Arial" panose="020B0604020202020204" pitchFamily="34" charset="0"/>
            </a:endParaRPr>
          </a:p>
          <a:p>
            <a:pPr>
              <a:tabLst>
                <a:tab pos="538163" algn="l"/>
              </a:tabLst>
            </a:pPr>
            <a:r>
              <a:rPr lang="en-US" sz="2200" dirty="0">
                <a:latin typeface="Arial" panose="020B0604020202020204" pitchFamily="34" charset="0"/>
              </a:rPr>
              <a:t>6)	Please pay attention that your </a:t>
            </a:r>
            <a:r>
              <a:rPr lang="en-US" sz="2200" b="1" dirty="0">
                <a:latin typeface="Arial" panose="020B0604020202020204" pitchFamily="34" charset="0"/>
              </a:rPr>
              <a:t>handwriting is easily readable </a:t>
            </a:r>
            <a:r>
              <a:rPr lang="en-US" sz="2200" dirty="0">
                <a:latin typeface="Arial" panose="020B0604020202020204" pitchFamily="34" charset="0"/>
              </a:rPr>
              <a:t>by other people.</a:t>
            </a:r>
          </a:p>
          <a:p>
            <a:pPr>
              <a:tabLst>
                <a:tab pos="538163" algn="l"/>
              </a:tabLst>
            </a:pPr>
            <a:endParaRPr lang="en-US" sz="2200" dirty="0">
              <a:latin typeface="Arial" panose="020B0604020202020204" pitchFamily="34" charset="0"/>
            </a:endParaRPr>
          </a:p>
          <a:p>
            <a:pPr>
              <a:tabLst>
                <a:tab pos="538163" algn="l"/>
              </a:tabLst>
            </a:pPr>
            <a:r>
              <a:rPr lang="en-US" sz="2200" dirty="0">
                <a:latin typeface="Arial" panose="020B0604020202020204" pitchFamily="34" charset="0"/>
              </a:rPr>
              <a:t>7)	Use a single </a:t>
            </a:r>
            <a:r>
              <a:rPr lang="en-US" sz="2200" b="1" dirty="0">
                <a:latin typeface="Arial" panose="020B0604020202020204" pitchFamily="34" charset="0"/>
              </a:rPr>
              <a:t>ink-based pen </a:t>
            </a:r>
            <a:r>
              <a:rPr lang="en-US" sz="2200" dirty="0">
                <a:latin typeface="Arial" panose="020B0604020202020204" pitchFamily="34" charset="0"/>
              </a:rPr>
              <a:t>(no pencil). Use dark blue or black colors.</a:t>
            </a:r>
          </a:p>
          <a:p>
            <a:pPr>
              <a:tabLst>
                <a:tab pos="538163" algn="l"/>
              </a:tabLst>
            </a:pPr>
            <a:endParaRPr lang="en-US" sz="2200" b="1" dirty="0">
              <a:latin typeface="Arial" panose="020B0604020202020204" pitchFamily="34" charset="0"/>
            </a:endParaRPr>
          </a:p>
          <a:p>
            <a:pPr>
              <a:tabLst>
                <a:tab pos="538163" algn="l"/>
              </a:tabLst>
            </a:pPr>
            <a:r>
              <a:rPr lang="en-US" sz="2200" dirty="0">
                <a:latin typeface="Arial" panose="020B0604020202020204" pitchFamily="34" charset="0"/>
              </a:rPr>
              <a:t>8)	</a:t>
            </a:r>
            <a:r>
              <a:rPr lang="en-US" sz="2200" b="1" dirty="0">
                <a:solidFill>
                  <a:srgbClr val="FF0000"/>
                </a:solidFill>
                <a:latin typeface="Arial" panose="020B0604020202020204" pitchFamily="34" charset="0"/>
              </a:rPr>
              <a:t>Cheating irreversibly leads to a grade of 1.</a:t>
            </a:r>
          </a:p>
        </p:txBody>
      </p:sp>
      <p:sp>
        <p:nvSpPr>
          <p:cNvPr id="8" name="Titel 1">
            <a:extLst>
              <a:ext uri="{FF2B5EF4-FFF2-40B4-BE49-F238E27FC236}">
                <a16:creationId xmlns:a16="http://schemas.microsoft.com/office/drawing/2014/main" id="{49F509CA-7083-428B-887A-488A5EF4BC34}"/>
              </a:ext>
            </a:extLst>
          </p:cNvPr>
          <p:cNvSpPr>
            <a:spLocks noGrp="1"/>
          </p:cNvSpPr>
          <p:nvPr>
            <p:ph type="title"/>
          </p:nvPr>
        </p:nvSpPr>
        <p:spPr>
          <a:xfrm>
            <a:off x="484414" y="0"/>
            <a:ext cx="10922147" cy="1325563"/>
          </a:xfrm>
        </p:spPr>
        <p:txBody>
          <a:bodyPr/>
          <a:lstStyle/>
          <a:p>
            <a:r>
              <a:rPr lang="en-US" dirty="0"/>
              <a:t>Mock exam (rules)</a:t>
            </a:r>
          </a:p>
        </p:txBody>
      </p:sp>
    </p:spTree>
    <p:extLst>
      <p:ext uri="{BB962C8B-B14F-4D97-AF65-F5344CB8AC3E}">
        <p14:creationId xmlns:p14="http://schemas.microsoft.com/office/powerpoint/2010/main" val="211934858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87E575B1-ABF0-4D24-98C1-E26B3E050C69}"/>
              </a:ext>
            </a:extLst>
          </p:cNvPr>
          <p:cNvSpPr>
            <a:spLocks noGrp="1"/>
          </p:cNvSpPr>
          <p:nvPr>
            <p:ph type="title"/>
          </p:nvPr>
        </p:nvSpPr>
        <p:spPr>
          <a:xfrm>
            <a:off x="484414" y="0"/>
            <a:ext cx="11353801" cy="692209"/>
          </a:xfrm>
        </p:spPr>
        <p:txBody>
          <a:bodyPr/>
          <a:lstStyle/>
          <a:p>
            <a:r>
              <a:rPr lang="en-US" dirty="0"/>
              <a:t>Mock exam (workflow)</a:t>
            </a:r>
          </a:p>
        </p:txBody>
      </p:sp>
      <p:sp>
        <p:nvSpPr>
          <p:cNvPr id="7" name="TextBox 6">
            <a:extLst>
              <a:ext uri="{FF2B5EF4-FFF2-40B4-BE49-F238E27FC236}">
                <a16:creationId xmlns:a16="http://schemas.microsoft.com/office/drawing/2014/main" id="{B40184A4-DAEE-4A1F-A440-A9F988C88C0C}"/>
              </a:ext>
            </a:extLst>
          </p:cNvPr>
          <p:cNvSpPr txBox="1"/>
          <p:nvPr/>
        </p:nvSpPr>
        <p:spPr>
          <a:xfrm>
            <a:off x="221784" y="692209"/>
            <a:ext cx="11879061" cy="6247864"/>
          </a:xfrm>
          <a:prstGeom prst="rect">
            <a:avLst/>
          </a:prstGeom>
          <a:noFill/>
        </p:spPr>
        <p:txBody>
          <a:bodyPr wrap="square" rtlCol="0">
            <a:spAutoFit/>
          </a:bodyPr>
          <a:lstStyle/>
          <a:p>
            <a:pPr>
              <a:tabLst>
                <a:tab pos="538163" algn="l"/>
              </a:tabLst>
            </a:pPr>
            <a:r>
              <a:rPr lang="en-US" sz="2000" dirty="0">
                <a:effectLst/>
                <a:latin typeface="Arial" panose="020B0604020202020204" pitchFamily="34" charset="0"/>
              </a:rPr>
              <a:t>1)	</a:t>
            </a:r>
            <a:r>
              <a:rPr lang="en-US" sz="2000" b="1" dirty="0">
                <a:effectLst/>
                <a:latin typeface="Arial" panose="020B0604020202020204" pitchFamily="34" charset="0"/>
              </a:rPr>
              <a:t>We will provide more details on the mock exam on Piazza few days before it takes place. 	Please read that post *before* the </a:t>
            </a:r>
            <a:r>
              <a:rPr lang="en-US" sz="2000" b="1" dirty="0">
                <a:latin typeface="Arial" panose="020B0604020202020204" pitchFamily="34" charset="0"/>
              </a:rPr>
              <a:t>mock exam. </a:t>
            </a:r>
            <a:r>
              <a:rPr lang="en-US" sz="2000" dirty="0">
                <a:effectLst/>
                <a:latin typeface="Arial" panose="020B0604020202020204" pitchFamily="34" charset="0"/>
              </a:rPr>
              <a:t>You will find the</a:t>
            </a:r>
            <a:r>
              <a:rPr lang="en-US" sz="2000" dirty="0">
                <a:latin typeface="Arial" panose="020B0604020202020204" pitchFamily="34" charset="0"/>
              </a:rPr>
              <a:t> r</a:t>
            </a:r>
            <a:r>
              <a:rPr lang="en-US" sz="2000" dirty="0">
                <a:effectLst/>
                <a:latin typeface="Arial" panose="020B0604020202020204" pitchFamily="34" charset="0"/>
              </a:rPr>
              <a:t>equired Zoom link in that post.</a:t>
            </a:r>
          </a:p>
          <a:p>
            <a:pPr>
              <a:tabLst>
                <a:tab pos="538163" algn="l"/>
              </a:tabLst>
            </a:pPr>
            <a:endParaRPr lang="en-US" sz="2000" dirty="0">
              <a:latin typeface="Arial" panose="020B0604020202020204" pitchFamily="34" charset="0"/>
            </a:endParaRPr>
          </a:p>
          <a:p>
            <a:pPr>
              <a:tabLst>
                <a:tab pos="538163" algn="l"/>
              </a:tabLst>
            </a:pPr>
            <a:r>
              <a:rPr lang="en-US" sz="2000" dirty="0">
                <a:latin typeface="Arial" panose="020B0604020202020204" pitchFamily="34" charset="0"/>
              </a:rPr>
              <a:t>2)	Before the mock exam starts, you’ll have to join the Zoom conference and you’ll need to adjust your 	webcam so that we can see your handwriting.</a:t>
            </a:r>
          </a:p>
          <a:p>
            <a:pPr>
              <a:tabLst>
                <a:tab pos="538163" algn="l"/>
              </a:tabLst>
            </a:pPr>
            <a:endParaRPr lang="en-US" sz="2000" dirty="0">
              <a:latin typeface="Arial" panose="020B0604020202020204" pitchFamily="34" charset="0"/>
            </a:endParaRPr>
          </a:p>
          <a:p>
            <a:pPr>
              <a:tabLst>
                <a:tab pos="538163" algn="l"/>
              </a:tabLst>
            </a:pPr>
            <a:r>
              <a:rPr lang="en-US" sz="2000" dirty="0">
                <a:effectLst/>
                <a:latin typeface="Arial" panose="020B0604020202020204" pitchFamily="34" charset="0"/>
              </a:rPr>
              <a:t>3)	</a:t>
            </a:r>
            <a:r>
              <a:rPr lang="en-US" sz="2000" dirty="0">
                <a:latin typeface="Arial" panose="020B0604020202020204" pitchFamily="34" charset="0"/>
              </a:rPr>
              <a:t>We will send to each one of you the exam (as PDF) by mail.</a:t>
            </a:r>
          </a:p>
          <a:p>
            <a:pPr>
              <a:tabLst>
                <a:tab pos="538163" algn="l"/>
              </a:tabLst>
            </a:pPr>
            <a:endParaRPr lang="en-US" sz="2000" dirty="0">
              <a:latin typeface="Arial" panose="020B0604020202020204" pitchFamily="34" charset="0"/>
            </a:endParaRPr>
          </a:p>
          <a:p>
            <a:pPr>
              <a:tabLst>
                <a:tab pos="538163" algn="l"/>
              </a:tabLst>
            </a:pPr>
            <a:r>
              <a:rPr lang="en-US" sz="2000" dirty="0">
                <a:latin typeface="Arial" panose="020B0604020202020204" pitchFamily="34" charset="0"/>
              </a:rPr>
              <a:t>4)	When everybody received the PDF, you open the received PDF and start to solve the exercises on 	blank A4 sheets. Ensure EVERY page has your name and matriculation number on it.</a:t>
            </a:r>
          </a:p>
          <a:p>
            <a:pPr>
              <a:tabLst>
                <a:tab pos="538163" algn="l"/>
              </a:tabLst>
            </a:pPr>
            <a:endParaRPr lang="en-US" sz="2000" dirty="0">
              <a:latin typeface="Arial" panose="020B0604020202020204" pitchFamily="34" charset="0"/>
            </a:endParaRPr>
          </a:p>
          <a:p>
            <a:pPr>
              <a:tabLst>
                <a:tab pos="538163" algn="l"/>
              </a:tabLst>
            </a:pPr>
            <a:r>
              <a:rPr lang="en-US" sz="2000" dirty="0">
                <a:latin typeface="Arial" panose="020B0604020202020204" pitchFamily="34" charset="0"/>
              </a:rPr>
              <a:t>5)	If you have questions during the exam, please use the Zoom chat and send us a private message 	to not disturb the others.</a:t>
            </a:r>
          </a:p>
          <a:p>
            <a:pPr>
              <a:tabLst>
                <a:tab pos="538163" algn="l"/>
              </a:tabLst>
            </a:pPr>
            <a:endParaRPr lang="en-US" sz="2000" dirty="0">
              <a:latin typeface="Arial" panose="020B0604020202020204" pitchFamily="34" charset="0"/>
            </a:endParaRPr>
          </a:p>
          <a:p>
            <a:pPr>
              <a:tabLst>
                <a:tab pos="538163" algn="l"/>
              </a:tabLst>
            </a:pPr>
            <a:r>
              <a:rPr lang="en-US" sz="2000" dirty="0">
                <a:latin typeface="Arial" panose="020B0604020202020204" pitchFamily="34" charset="0"/>
              </a:rPr>
              <a:t>6)	When the mock exam ends you take a picture from each page with your smartphone and send it 	back to us by mail (</a:t>
            </a:r>
            <a:r>
              <a:rPr lang="en-US" sz="2000" dirty="0">
                <a:latin typeface="Arial" panose="020B0604020202020204" pitchFamily="34" charset="0"/>
                <a:hlinkClick r:id="rId2"/>
              </a:rPr>
              <a:t>pascal.gadient@inf.unibe.ch</a:t>
            </a:r>
            <a:r>
              <a:rPr lang="en-US" sz="2000" dirty="0">
                <a:latin typeface="Arial" panose="020B0604020202020204" pitchFamily="34" charset="0"/>
              </a:rPr>
              <a:t>) within 5 minutes.</a:t>
            </a:r>
          </a:p>
          <a:p>
            <a:pPr>
              <a:tabLst>
                <a:tab pos="538163" algn="l"/>
              </a:tabLst>
            </a:pPr>
            <a:endParaRPr lang="en-US" sz="2000" b="1" dirty="0">
              <a:latin typeface="Arial" panose="020B0604020202020204" pitchFamily="34" charset="0"/>
            </a:endParaRPr>
          </a:p>
          <a:p>
            <a:pPr>
              <a:tabLst>
                <a:tab pos="538163" algn="l"/>
              </a:tabLst>
            </a:pPr>
            <a:r>
              <a:rPr lang="en-US" sz="2000" dirty="0">
                <a:latin typeface="Arial" panose="020B0604020202020204" pitchFamily="34" charset="0"/>
              </a:rPr>
              <a:t>7)	</a:t>
            </a:r>
            <a:r>
              <a:rPr lang="en-US" sz="2000" b="1" dirty="0">
                <a:latin typeface="Arial" panose="020B0604020202020204" pitchFamily="34" charset="0"/>
              </a:rPr>
              <a:t>Contact us immediately if you do not receive a confirmation email from us within 5 	minutes after you sent your email with attachments. </a:t>
            </a:r>
            <a:r>
              <a:rPr lang="en-US" sz="2000" b="1" dirty="0">
                <a:solidFill>
                  <a:srgbClr val="FF0000"/>
                </a:solidFill>
                <a:latin typeface="Arial" panose="020B0604020202020204" pitchFamily="34" charset="0"/>
              </a:rPr>
              <a:t>Don’t forget the self-declaration!</a:t>
            </a:r>
          </a:p>
          <a:p>
            <a:pPr>
              <a:tabLst>
                <a:tab pos="538163" algn="l"/>
              </a:tabLst>
            </a:pPr>
            <a:endParaRPr lang="en-US" sz="2000" b="1" dirty="0">
              <a:latin typeface="Arial" panose="020B0604020202020204" pitchFamily="34" charset="0"/>
            </a:endParaRPr>
          </a:p>
        </p:txBody>
      </p:sp>
    </p:spTree>
    <p:extLst>
      <p:ext uri="{BB962C8B-B14F-4D97-AF65-F5344CB8AC3E}">
        <p14:creationId xmlns:p14="http://schemas.microsoft.com/office/powerpoint/2010/main" val="280974397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403D17-E2AE-49EB-B51E-A161237F0F21}"/>
              </a:ext>
            </a:extLst>
          </p:cNvPr>
          <p:cNvSpPr>
            <a:spLocks noGrp="1"/>
          </p:cNvSpPr>
          <p:nvPr>
            <p:ph type="ctrTitle"/>
          </p:nvPr>
        </p:nvSpPr>
        <p:spPr>
          <a:xfrm>
            <a:off x="837488" y="1122363"/>
            <a:ext cx="10613876" cy="2387600"/>
          </a:xfrm>
        </p:spPr>
        <p:txBody>
          <a:bodyPr/>
          <a:lstStyle/>
          <a:p>
            <a:r>
              <a:rPr lang="en-US" dirty="0"/>
              <a:t>Assignment 10</a:t>
            </a:r>
            <a:br>
              <a:rPr lang="en-US" dirty="0"/>
            </a:br>
            <a:endParaRPr lang="en-US" dirty="0"/>
          </a:p>
        </p:txBody>
      </p:sp>
      <p:sp>
        <p:nvSpPr>
          <p:cNvPr id="3" name="Untertitel 2">
            <a:extLst>
              <a:ext uri="{FF2B5EF4-FFF2-40B4-BE49-F238E27FC236}">
                <a16:creationId xmlns:a16="http://schemas.microsoft.com/office/drawing/2014/main" id="{1893B1C2-3D7B-4883-9E24-1ABDB1D55C5B}"/>
              </a:ext>
            </a:extLst>
          </p:cNvPr>
          <p:cNvSpPr>
            <a:spLocks noGrp="1"/>
          </p:cNvSpPr>
          <p:nvPr>
            <p:ph type="subTitle" idx="1"/>
          </p:nvPr>
        </p:nvSpPr>
        <p:spPr>
          <a:xfrm>
            <a:off x="0" y="3602038"/>
            <a:ext cx="12192000" cy="1655762"/>
          </a:xfrm>
        </p:spPr>
        <p:txBody>
          <a:bodyPr/>
          <a:lstStyle/>
          <a:p>
            <a:endParaRPr lang="en-US" dirty="0"/>
          </a:p>
          <a:p>
            <a:r>
              <a:rPr lang="en-US" sz="4000" b="1" i="1" dirty="0"/>
              <a:t>Discussion</a:t>
            </a:r>
          </a:p>
        </p:txBody>
      </p:sp>
    </p:spTree>
    <p:extLst>
      <p:ext uri="{BB962C8B-B14F-4D97-AF65-F5344CB8AC3E}">
        <p14:creationId xmlns:p14="http://schemas.microsoft.com/office/powerpoint/2010/main" val="295043362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87E575B1-ABF0-4D24-98C1-E26B3E050C69}"/>
              </a:ext>
            </a:extLst>
          </p:cNvPr>
          <p:cNvSpPr>
            <a:spLocks noGrp="1"/>
          </p:cNvSpPr>
          <p:nvPr>
            <p:ph type="title"/>
          </p:nvPr>
        </p:nvSpPr>
        <p:spPr>
          <a:xfrm>
            <a:off x="838199" y="365125"/>
            <a:ext cx="10922147" cy="1325563"/>
          </a:xfrm>
        </p:spPr>
        <p:txBody>
          <a:bodyPr/>
          <a:lstStyle/>
          <a:p>
            <a:r>
              <a:rPr lang="en-US" dirty="0"/>
              <a:t>A10 - Exercise 01 | Theory (1 </a:t>
            </a:r>
            <a:r>
              <a:rPr lang="en-US" dirty="0" err="1"/>
              <a:t>pt</a:t>
            </a:r>
            <a:r>
              <a:rPr lang="en-US" dirty="0"/>
              <a:t>)</a:t>
            </a:r>
          </a:p>
        </p:txBody>
      </p:sp>
      <p:sp>
        <p:nvSpPr>
          <p:cNvPr id="7" name="TextBox 6">
            <a:extLst>
              <a:ext uri="{FF2B5EF4-FFF2-40B4-BE49-F238E27FC236}">
                <a16:creationId xmlns:a16="http://schemas.microsoft.com/office/drawing/2014/main" id="{B40184A4-DAEE-4A1F-A440-A9F988C88C0C}"/>
              </a:ext>
            </a:extLst>
          </p:cNvPr>
          <p:cNvSpPr txBox="1"/>
          <p:nvPr/>
        </p:nvSpPr>
        <p:spPr>
          <a:xfrm>
            <a:off x="484414" y="1525633"/>
            <a:ext cx="11223172" cy="3046988"/>
          </a:xfrm>
          <a:prstGeom prst="rect">
            <a:avLst/>
          </a:prstGeom>
          <a:noFill/>
        </p:spPr>
        <p:txBody>
          <a:bodyPr wrap="square" rtlCol="0">
            <a:spAutoFit/>
          </a:bodyPr>
          <a:lstStyle/>
          <a:p>
            <a:pPr>
              <a:tabLst>
                <a:tab pos="538163" algn="l"/>
              </a:tabLst>
            </a:pPr>
            <a:r>
              <a:rPr lang="en-US" sz="2400" dirty="0">
                <a:effectLst/>
                <a:latin typeface="Arial" panose="020B0604020202020204" pitchFamily="34" charset="0"/>
              </a:rPr>
              <a:t>a)	Suppose you have an application and you want to test all code paths with 	dynamic analysis. Is this approach reasonable? Justify!</a:t>
            </a:r>
            <a:br>
              <a:rPr lang="en-US" sz="2400" dirty="0">
                <a:effectLst/>
                <a:latin typeface="Arial" panose="020B0604020202020204" pitchFamily="34" charset="0"/>
              </a:rPr>
            </a:br>
            <a:r>
              <a:rPr lang="en-US" sz="2400" dirty="0">
                <a:solidFill>
                  <a:srgbClr val="FF0000"/>
                </a:solidFill>
                <a:effectLst/>
                <a:latin typeface="Arial" panose="020B0604020202020204" pitchFamily="34" charset="0"/>
              </a:rPr>
              <a:t>	No, it is not reasonable, because every single code path must be triggered in 	the application which is particularly hard if external input is involved.</a:t>
            </a:r>
          </a:p>
          <a:p>
            <a:pPr>
              <a:tabLst>
                <a:tab pos="538163" algn="l"/>
              </a:tabLst>
            </a:pPr>
            <a:endParaRPr lang="en-US" sz="2400" dirty="0">
              <a:effectLst/>
              <a:latin typeface="Arial" panose="020B0604020202020204" pitchFamily="34" charset="0"/>
            </a:endParaRPr>
          </a:p>
          <a:p>
            <a:pPr>
              <a:tabLst>
                <a:tab pos="538163" algn="l"/>
              </a:tabLst>
            </a:pPr>
            <a:r>
              <a:rPr lang="en-US" sz="2400" dirty="0">
                <a:latin typeface="Arial" panose="020B0604020202020204" pitchFamily="34" charset="0"/>
              </a:rPr>
              <a:t>b)	</a:t>
            </a:r>
            <a:r>
              <a:rPr lang="en-US" sz="2400" dirty="0">
                <a:effectLst/>
                <a:latin typeface="Arial" panose="020B0604020202020204" pitchFamily="34" charset="0"/>
              </a:rPr>
              <a:t>Is monkey testing a dynamic analysis technique? Justify!</a:t>
            </a:r>
          </a:p>
          <a:p>
            <a:pPr>
              <a:tabLst>
                <a:tab pos="538163" algn="l"/>
              </a:tabLst>
            </a:pPr>
            <a:r>
              <a:rPr lang="en-US" sz="2400" dirty="0">
                <a:solidFill>
                  <a:srgbClr val="FF0000"/>
                </a:solidFill>
                <a:latin typeface="Arial" panose="020B0604020202020204" pitchFamily="34" charset="0"/>
              </a:rPr>
              <a:t>	Yes, it is. Monkey testing is a technique where a user (or system) provides on 	the fly random inputs to the (running) application under test.</a:t>
            </a:r>
            <a:endParaRPr lang="en-US" sz="2400" dirty="0">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66678451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87E575B1-ABF0-4D24-98C1-E26B3E050C69}"/>
              </a:ext>
            </a:extLst>
          </p:cNvPr>
          <p:cNvSpPr>
            <a:spLocks noGrp="1"/>
          </p:cNvSpPr>
          <p:nvPr>
            <p:ph type="title"/>
          </p:nvPr>
        </p:nvSpPr>
        <p:spPr>
          <a:xfrm>
            <a:off x="838199" y="365125"/>
            <a:ext cx="10922147" cy="1325563"/>
          </a:xfrm>
        </p:spPr>
        <p:txBody>
          <a:bodyPr/>
          <a:lstStyle/>
          <a:p>
            <a:r>
              <a:rPr lang="en-US" dirty="0"/>
              <a:t>A10 - Exercise 02 | Contracts (3 pts)</a:t>
            </a:r>
          </a:p>
        </p:txBody>
      </p:sp>
      <p:sp>
        <p:nvSpPr>
          <p:cNvPr id="7" name="TextBox 6">
            <a:extLst>
              <a:ext uri="{FF2B5EF4-FFF2-40B4-BE49-F238E27FC236}">
                <a16:creationId xmlns:a16="http://schemas.microsoft.com/office/drawing/2014/main" id="{B40184A4-DAEE-4A1F-A440-A9F988C88C0C}"/>
              </a:ext>
            </a:extLst>
          </p:cNvPr>
          <p:cNvSpPr txBox="1"/>
          <p:nvPr/>
        </p:nvSpPr>
        <p:spPr>
          <a:xfrm>
            <a:off x="484414" y="1525633"/>
            <a:ext cx="11223172" cy="5262979"/>
          </a:xfrm>
          <a:prstGeom prst="rect">
            <a:avLst/>
          </a:prstGeom>
          <a:noFill/>
        </p:spPr>
        <p:txBody>
          <a:bodyPr wrap="square" rtlCol="0">
            <a:spAutoFit/>
          </a:bodyPr>
          <a:lstStyle/>
          <a:p>
            <a:pPr>
              <a:tabLst>
                <a:tab pos="538163" algn="l"/>
              </a:tabLst>
            </a:pPr>
            <a:r>
              <a:rPr lang="en-US" sz="2400" dirty="0">
                <a:effectLst/>
                <a:latin typeface="Arial" panose="020B0604020202020204" pitchFamily="34" charset="0"/>
              </a:rPr>
              <a:t>In this exercise, we use the syntax and features from </a:t>
            </a:r>
            <a:r>
              <a:rPr lang="en-US" sz="2400" dirty="0" err="1">
                <a:effectLst/>
                <a:latin typeface="Arial" panose="020B0604020202020204" pitchFamily="34" charset="0"/>
              </a:rPr>
              <a:t>jContracts</a:t>
            </a:r>
            <a:r>
              <a:rPr lang="en-US" sz="2400" dirty="0">
                <a:effectLst/>
                <a:latin typeface="Arial" panose="020B0604020202020204" pitchFamily="34" charset="0"/>
              </a:rPr>
              <a:t> available 	here. Consider the Java code below.</a:t>
            </a:r>
          </a:p>
          <a:p>
            <a:pPr>
              <a:tabLst>
                <a:tab pos="538163" algn="l"/>
              </a:tabLst>
            </a:pPr>
            <a:endParaRPr lang="en-US" sz="2400" dirty="0">
              <a:latin typeface="Arial" panose="020B0604020202020204" pitchFamily="34" charset="0"/>
            </a:endParaRPr>
          </a:p>
          <a:p>
            <a:pPr>
              <a:tabLst>
                <a:tab pos="538163" algn="l"/>
              </a:tabLst>
            </a:pPr>
            <a:r>
              <a:rPr lang="en-US" sz="2400" dirty="0">
                <a:effectLst/>
                <a:latin typeface="Arial" panose="020B0604020202020204" pitchFamily="34" charset="0"/>
              </a:rPr>
              <a:t>a)	Are the contracts for </a:t>
            </a:r>
            <a:r>
              <a:rPr lang="en-US" sz="2400" dirty="0">
                <a:effectLst/>
                <a:latin typeface="Courier New" panose="02070309020205020404" pitchFamily="49" charset="0"/>
                <a:cs typeface="Courier New" panose="02070309020205020404" pitchFamily="49" charset="0"/>
              </a:rPr>
              <a:t>add(int number)</a:t>
            </a:r>
          </a:p>
          <a:p>
            <a:pPr>
              <a:tabLst>
                <a:tab pos="538163" algn="l"/>
              </a:tabLst>
            </a:pPr>
            <a:r>
              <a:rPr lang="en-US" sz="2400" dirty="0">
                <a:latin typeface="Courier New" panose="02070309020205020404" pitchFamily="49" charset="0"/>
                <a:cs typeface="Courier New" panose="02070309020205020404" pitchFamily="49" charset="0"/>
              </a:rPr>
              <a:t>	</a:t>
            </a:r>
            <a:r>
              <a:rPr lang="en-US" sz="2400" dirty="0">
                <a:effectLst/>
                <a:latin typeface="Arial" panose="020B0604020202020204" pitchFamily="34" charset="0"/>
              </a:rPr>
              <a:t>valid, i.e., exists a configuration that </a:t>
            </a:r>
          </a:p>
          <a:p>
            <a:pPr>
              <a:tabLst>
                <a:tab pos="538163" algn="l"/>
              </a:tabLst>
            </a:pPr>
            <a:r>
              <a:rPr lang="en-US" sz="2400" dirty="0">
                <a:latin typeface="Arial" panose="020B0604020202020204" pitchFamily="34" charset="0"/>
              </a:rPr>
              <a:t>	</a:t>
            </a:r>
            <a:r>
              <a:rPr lang="en-US" sz="2400" dirty="0">
                <a:effectLst/>
                <a:latin typeface="Arial" panose="020B0604020202020204" pitchFamily="34" charset="0"/>
              </a:rPr>
              <a:t>passes all three checks? Explain!</a:t>
            </a:r>
            <a:br>
              <a:rPr lang="en-US" sz="2400" dirty="0">
                <a:effectLst/>
                <a:latin typeface="Arial" panose="020B0604020202020204" pitchFamily="34" charset="0"/>
              </a:rPr>
            </a:br>
            <a:r>
              <a:rPr lang="en-US" sz="2400" dirty="0">
                <a:solidFill>
                  <a:srgbClr val="FF0000"/>
                </a:solidFill>
                <a:effectLst/>
                <a:latin typeface="Arial" panose="020B0604020202020204" pitchFamily="34" charset="0"/>
              </a:rPr>
              <a:t>	No, because the method is supposed to return</a:t>
            </a:r>
          </a:p>
          <a:p>
            <a:pPr>
              <a:tabLst>
                <a:tab pos="538163" algn="l"/>
              </a:tabLst>
            </a:pPr>
            <a:r>
              <a:rPr lang="en-US" sz="2400" dirty="0">
                <a:solidFill>
                  <a:srgbClr val="FF0000"/>
                </a:solidFill>
                <a:latin typeface="Arial" panose="020B0604020202020204" pitchFamily="34" charset="0"/>
              </a:rPr>
              <a:t>	</a:t>
            </a:r>
            <a:r>
              <a:rPr lang="en-US" sz="2400" dirty="0">
                <a:solidFill>
                  <a:srgbClr val="FF0000"/>
                </a:solidFill>
                <a:effectLst/>
                <a:latin typeface="Arial" panose="020B0604020202020204" pitchFamily="34" charset="0"/>
              </a:rPr>
              <a:t>true with an input value of at least 100. </a:t>
            </a:r>
          </a:p>
          <a:p>
            <a:pPr>
              <a:tabLst>
                <a:tab pos="538163" algn="l"/>
              </a:tabLst>
            </a:pPr>
            <a:r>
              <a:rPr lang="en-US" sz="2400" dirty="0">
                <a:solidFill>
                  <a:srgbClr val="FF0000"/>
                </a:solidFill>
                <a:latin typeface="Arial" panose="020B0604020202020204" pitchFamily="34" charset="0"/>
              </a:rPr>
              <a:t>	</a:t>
            </a:r>
            <a:r>
              <a:rPr lang="en-US" sz="2400" dirty="0">
                <a:solidFill>
                  <a:srgbClr val="FF0000"/>
                </a:solidFill>
                <a:effectLst/>
                <a:latin typeface="Arial" panose="020B0604020202020204" pitchFamily="34" charset="0"/>
              </a:rPr>
              <a:t>However, the method only returns true for </a:t>
            </a:r>
            <a:br>
              <a:rPr lang="en-US" sz="2400" dirty="0">
                <a:solidFill>
                  <a:srgbClr val="FF0000"/>
                </a:solidFill>
                <a:effectLst/>
                <a:latin typeface="Arial" panose="020B0604020202020204" pitchFamily="34" charset="0"/>
              </a:rPr>
            </a:br>
            <a:r>
              <a:rPr lang="en-US" sz="2400" dirty="0">
                <a:solidFill>
                  <a:srgbClr val="FF0000"/>
                </a:solidFill>
                <a:effectLst/>
                <a:latin typeface="Arial" panose="020B0604020202020204" pitchFamily="34" charset="0"/>
              </a:rPr>
              <a:t>	numbers smaller than 10. This is a contradiction.</a:t>
            </a:r>
          </a:p>
          <a:p>
            <a:pPr>
              <a:tabLst>
                <a:tab pos="538163" algn="l"/>
              </a:tabLst>
            </a:pPr>
            <a:br>
              <a:rPr lang="en-US" sz="2400" dirty="0">
                <a:effectLst/>
                <a:latin typeface="Arial" panose="020B0604020202020204" pitchFamily="34" charset="0"/>
              </a:rPr>
            </a:br>
            <a:r>
              <a:rPr lang="en-US" sz="2400" dirty="0">
                <a:effectLst/>
                <a:latin typeface="Arial" panose="020B0604020202020204" pitchFamily="34" charset="0"/>
              </a:rPr>
              <a:t>b)	Can the invariant contract be removed </a:t>
            </a:r>
          </a:p>
          <a:p>
            <a:pPr>
              <a:tabLst>
                <a:tab pos="538163" algn="l"/>
              </a:tabLst>
            </a:pPr>
            <a:r>
              <a:rPr lang="en-US" sz="2400" dirty="0">
                <a:latin typeface="Arial" panose="020B0604020202020204" pitchFamily="34" charset="0"/>
              </a:rPr>
              <a:t>	</a:t>
            </a:r>
            <a:r>
              <a:rPr lang="en-US" sz="2400" dirty="0">
                <a:effectLst/>
                <a:latin typeface="Arial" panose="020B0604020202020204" pitchFamily="34" charset="0"/>
              </a:rPr>
              <a:t>without any side effects? Explain!</a:t>
            </a:r>
          </a:p>
          <a:p>
            <a:pPr>
              <a:tabLst>
                <a:tab pos="538163" algn="l"/>
              </a:tabLst>
            </a:pPr>
            <a:r>
              <a:rPr lang="en-US" sz="2400" dirty="0">
                <a:effectLst/>
                <a:latin typeface="Arial" panose="020B0604020202020204" pitchFamily="34" charset="0"/>
              </a:rPr>
              <a:t>	</a:t>
            </a:r>
            <a:r>
              <a:rPr lang="en-US" sz="2400" dirty="0">
                <a:solidFill>
                  <a:srgbClr val="FF0000"/>
                </a:solidFill>
                <a:effectLst/>
                <a:latin typeface="Arial" panose="020B0604020202020204" pitchFamily="34" charset="0"/>
              </a:rPr>
              <a:t>Yes, because it only specifies that its value must reside within its value range.</a:t>
            </a:r>
          </a:p>
        </p:txBody>
      </p:sp>
      <p:pic>
        <p:nvPicPr>
          <p:cNvPr id="3" name="Picture 2">
            <a:extLst>
              <a:ext uri="{FF2B5EF4-FFF2-40B4-BE49-F238E27FC236}">
                <a16:creationId xmlns:a16="http://schemas.microsoft.com/office/drawing/2014/main" id="{B7FE4AD4-2ED3-4AFD-8FB7-557F18B0A809}"/>
              </a:ext>
            </a:extLst>
          </p:cNvPr>
          <p:cNvPicPr>
            <a:picLocks noChangeAspect="1"/>
          </p:cNvPicPr>
          <p:nvPr/>
        </p:nvPicPr>
        <p:blipFill>
          <a:blip r:embed="rId2"/>
          <a:stretch>
            <a:fillRect/>
          </a:stretch>
        </p:blipFill>
        <p:spPr>
          <a:xfrm>
            <a:off x="7461439" y="2121337"/>
            <a:ext cx="4246147" cy="2774509"/>
          </a:xfrm>
          <a:prstGeom prst="rect">
            <a:avLst/>
          </a:prstGeom>
        </p:spPr>
      </p:pic>
    </p:spTree>
    <p:extLst>
      <p:ext uri="{BB962C8B-B14F-4D97-AF65-F5344CB8AC3E}">
        <p14:creationId xmlns:p14="http://schemas.microsoft.com/office/powerpoint/2010/main" val="314875776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87E575B1-ABF0-4D24-98C1-E26B3E050C69}"/>
              </a:ext>
            </a:extLst>
          </p:cNvPr>
          <p:cNvSpPr>
            <a:spLocks noGrp="1"/>
          </p:cNvSpPr>
          <p:nvPr>
            <p:ph type="title"/>
          </p:nvPr>
        </p:nvSpPr>
        <p:spPr>
          <a:xfrm>
            <a:off x="838199" y="365125"/>
            <a:ext cx="10922147" cy="1325563"/>
          </a:xfrm>
        </p:spPr>
        <p:txBody>
          <a:bodyPr/>
          <a:lstStyle/>
          <a:p>
            <a:r>
              <a:rPr lang="en-US" dirty="0"/>
              <a:t>A10 - Exercise 02 | Contracts (3 pts)</a:t>
            </a:r>
          </a:p>
        </p:txBody>
      </p:sp>
      <p:sp>
        <p:nvSpPr>
          <p:cNvPr id="7" name="TextBox 6">
            <a:extLst>
              <a:ext uri="{FF2B5EF4-FFF2-40B4-BE49-F238E27FC236}">
                <a16:creationId xmlns:a16="http://schemas.microsoft.com/office/drawing/2014/main" id="{B40184A4-DAEE-4A1F-A440-A9F988C88C0C}"/>
              </a:ext>
            </a:extLst>
          </p:cNvPr>
          <p:cNvSpPr txBox="1"/>
          <p:nvPr/>
        </p:nvSpPr>
        <p:spPr>
          <a:xfrm>
            <a:off x="484414" y="1525633"/>
            <a:ext cx="11223172" cy="3785652"/>
          </a:xfrm>
          <a:prstGeom prst="rect">
            <a:avLst/>
          </a:prstGeom>
          <a:noFill/>
        </p:spPr>
        <p:txBody>
          <a:bodyPr wrap="square" rtlCol="0">
            <a:spAutoFit/>
          </a:bodyPr>
          <a:lstStyle/>
          <a:p>
            <a:pPr>
              <a:tabLst>
                <a:tab pos="538163" algn="l"/>
              </a:tabLst>
            </a:pPr>
            <a:r>
              <a:rPr lang="en-US" sz="2400" dirty="0">
                <a:effectLst/>
                <a:latin typeface="Arial" panose="020B0604020202020204" pitchFamily="34" charset="0"/>
              </a:rPr>
              <a:t>c)	Suppose you have a Java method (shown below) that calculates from a given number the number multiplied by itself. Design a post contract that validates the result, i.e., the contract must be violated whenever a result is wrong.</a:t>
            </a:r>
          </a:p>
          <a:p>
            <a:pPr>
              <a:tabLst>
                <a:tab pos="538163" algn="l"/>
              </a:tabLst>
            </a:pPr>
            <a:endParaRPr lang="en-US" sz="2400" dirty="0">
              <a:latin typeface="Arial" panose="020B0604020202020204" pitchFamily="34" charset="0"/>
            </a:endParaRPr>
          </a:p>
          <a:p>
            <a:pPr>
              <a:tabLst>
                <a:tab pos="538163" algn="l"/>
              </a:tabLst>
            </a:pPr>
            <a:endParaRPr lang="en-US" sz="2400" dirty="0">
              <a:latin typeface="Arial" panose="020B0604020202020204" pitchFamily="34" charset="0"/>
            </a:endParaRPr>
          </a:p>
          <a:p>
            <a:pPr>
              <a:tabLst>
                <a:tab pos="538163" algn="l"/>
              </a:tabLst>
            </a:pPr>
            <a:endParaRPr lang="en-US" sz="2400" dirty="0">
              <a:latin typeface="Arial" panose="020B0604020202020204" pitchFamily="34" charset="0"/>
            </a:endParaRPr>
          </a:p>
          <a:p>
            <a:pPr>
              <a:tabLst>
                <a:tab pos="538163" algn="l"/>
              </a:tabLst>
            </a:pPr>
            <a:endParaRPr lang="en-US" sz="2400" dirty="0">
              <a:latin typeface="Arial" panose="020B0604020202020204" pitchFamily="34" charset="0"/>
            </a:endParaRPr>
          </a:p>
          <a:p>
            <a:pPr>
              <a:tabLst>
                <a:tab pos="538163" algn="l"/>
              </a:tabLst>
            </a:pPr>
            <a:endParaRPr lang="en-US" sz="2400" dirty="0">
              <a:latin typeface="Arial" panose="020B0604020202020204" pitchFamily="34" charset="0"/>
            </a:endParaRPr>
          </a:p>
          <a:p>
            <a:pPr>
              <a:tabLst>
                <a:tab pos="538163" algn="l"/>
              </a:tabLst>
            </a:pPr>
            <a:endParaRPr lang="en-US" sz="2400" dirty="0">
              <a:latin typeface="Arial" panose="020B0604020202020204" pitchFamily="34" charset="0"/>
            </a:endParaRPr>
          </a:p>
          <a:p>
            <a:pPr>
              <a:tabLst>
                <a:tab pos="538163" algn="l"/>
              </a:tabLst>
            </a:pPr>
            <a:r>
              <a:rPr lang="en-US" sz="2400" dirty="0">
                <a:solidFill>
                  <a:srgbClr val="FF0000"/>
                </a:solidFill>
                <a:effectLst/>
                <a:latin typeface="Courier New" panose="02070309020205020404" pitchFamily="49" charset="0"/>
                <a:cs typeface="Courier New" panose="02070309020205020404" pitchFamily="49" charset="0"/>
              </a:rPr>
              <a:t>@post (number * number) - result &lt; 0.001</a:t>
            </a:r>
          </a:p>
        </p:txBody>
      </p:sp>
      <p:pic>
        <p:nvPicPr>
          <p:cNvPr id="4" name="Picture 3">
            <a:extLst>
              <a:ext uri="{FF2B5EF4-FFF2-40B4-BE49-F238E27FC236}">
                <a16:creationId xmlns:a16="http://schemas.microsoft.com/office/drawing/2014/main" id="{D7134192-F1D3-4B60-81B9-38B96A22B0D4}"/>
              </a:ext>
            </a:extLst>
          </p:cNvPr>
          <p:cNvPicPr>
            <a:picLocks noChangeAspect="1"/>
          </p:cNvPicPr>
          <p:nvPr/>
        </p:nvPicPr>
        <p:blipFill>
          <a:blip r:embed="rId2"/>
          <a:stretch>
            <a:fillRect/>
          </a:stretch>
        </p:blipFill>
        <p:spPr>
          <a:xfrm>
            <a:off x="3071790" y="2851196"/>
            <a:ext cx="6048419" cy="1292688"/>
          </a:xfrm>
          <a:prstGeom prst="rect">
            <a:avLst/>
          </a:prstGeom>
        </p:spPr>
      </p:pic>
    </p:spTree>
    <p:extLst>
      <p:ext uri="{BB962C8B-B14F-4D97-AF65-F5344CB8AC3E}">
        <p14:creationId xmlns:p14="http://schemas.microsoft.com/office/powerpoint/2010/main" val="32787652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87E575B1-ABF0-4D24-98C1-E26B3E050C69}"/>
              </a:ext>
            </a:extLst>
          </p:cNvPr>
          <p:cNvSpPr>
            <a:spLocks noGrp="1"/>
          </p:cNvSpPr>
          <p:nvPr>
            <p:ph type="title"/>
          </p:nvPr>
        </p:nvSpPr>
        <p:spPr>
          <a:xfrm>
            <a:off x="838199" y="365125"/>
            <a:ext cx="10922147" cy="1325563"/>
          </a:xfrm>
        </p:spPr>
        <p:txBody>
          <a:bodyPr/>
          <a:lstStyle/>
          <a:p>
            <a:r>
              <a:rPr lang="en-US" dirty="0"/>
              <a:t>A10 - Exercise 03 | Profiling (3 pts)</a:t>
            </a:r>
          </a:p>
        </p:txBody>
      </p:sp>
      <p:sp>
        <p:nvSpPr>
          <p:cNvPr id="7" name="TextBox 6">
            <a:extLst>
              <a:ext uri="{FF2B5EF4-FFF2-40B4-BE49-F238E27FC236}">
                <a16:creationId xmlns:a16="http://schemas.microsoft.com/office/drawing/2014/main" id="{B40184A4-DAEE-4A1F-A440-A9F988C88C0C}"/>
              </a:ext>
            </a:extLst>
          </p:cNvPr>
          <p:cNvSpPr txBox="1"/>
          <p:nvPr/>
        </p:nvSpPr>
        <p:spPr>
          <a:xfrm>
            <a:off x="484414" y="1311988"/>
            <a:ext cx="11223172" cy="5262979"/>
          </a:xfrm>
          <a:prstGeom prst="rect">
            <a:avLst/>
          </a:prstGeom>
          <a:noFill/>
        </p:spPr>
        <p:txBody>
          <a:bodyPr wrap="square" rtlCol="0">
            <a:spAutoFit/>
          </a:bodyPr>
          <a:lstStyle/>
          <a:p>
            <a:pPr>
              <a:tabLst>
                <a:tab pos="538163" algn="l"/>
              </a:tabLst>
            </a:pPr>
            <a:r>
              <a:rPr lang="en-US" sz="2400" dirty="0">
                <a:effectLst/>
                <a:latin typeface="Arial" panose="020B0604020202020204" pitchFamily="34" charset="0"/>
              </a:rPr>
              <a:t>In this exercise, we use the Python programming language </a:t>
            </a:r>
          </a:p>
          <a:p>
            <a:pPr>
              <a:tabLst>
                <a:tab pos="538163" algn="l"/>
              </a:tabLst>
            </a:pPr>
            <a:r>
              <a:rPr lang="en-US" sz="2400" dirty="0">
                <a:effectLst/>
                <a:latin typeface="Arial" panose="020B0604020202020204" pitchFamily="34" charset="0"/>
              </a:rPr>
              <a:t>and a memory profiler package. </a:t>
            </a:r>
          </a:p>
          <a:p>
            <a:pPr>
              <a:tabLst>
                <a:tab pos="538163" algn="l"/>
              </a:tabLst>
            </a:pPr>
            <a:r>
              <a:rPr lang="en-US" sz="2400" dirty="0">
                <a:latin typeface="Arial" panose="020B0604020202020204" pitchFamily="34" charset="0"/>
              </a:rPr>
              <a:t>a)	What is the return value of the method?</a:t>
            </a:r>
            <a:br>
              <a:rPr lang="en-US" sz="2400" dirty="0">
                <a:latin typeface="Arial" panose="020B0604020202020204" pitchFamily="34" charset="0"/>
              </a:rPr>
            </a:br>
            <a:r>
              <a:rPr lang="en-US" sz="2400" dirty="0">
                <a:latin typeface="Arial" panose="020B0604020202020204" pitchFamily="34" charset="0"/>
              </a:rPr>
              <a:t>	</a:t>
            </a:r>
            <a:r>
              <a:rPr lang="en-US" sz="2400" dirty="0">
                <a:solidFill>
                  <a:srgbClr val="FF0000"/>
                </a:solidFill>
                <a:latin typeface="Arial" panose="020B0604020202020204" pitchFamily="34" charset="0"/>
              </a:rPr>
              <a:t>A list that contains the number “1” a million times.</a:t>
            </a:r>
          </a:p>
          <a:p>
            <a:pPr>
              <a:tabLst>
                <a:tab pos="538163" algn="l"/>
              </a:tabLst>
            </a:pPr>
            <a:endParaRPr lang="en-US" sz="2400" dirty="0">
              <a:solidFill>
                <a:srgbClr val="FF0000"/>
              </a:solidFill>
              <a:latin typeface="Arial" panose="020B0604020202020204" pitchFamily="34" charset="0"/>
            </a:endParaRPr>
          </a:p>
          <a:p>
            <a:pPr>
              <a:tabLst>
                <a:tab pos="538163" algn="l"/>
              </a:tabLst>
            </a:pPr>
            <a:r>
              <a:rPr lang="en-US" sz="2400" dirty="0">
                <a:effectLst/>
                <a:latin typeface="Arial" panose="020B0604020202020204" pitchFamily="34" charset="0"/>
              </a:rPr>
              <a:t>b)</a:t>
            </a:r>
            <a:r>
              <a:rPr lang="en-US" sz="2400" dirty="0">
                <a:latin typeface="Arial" panose="020B0604020202020204" pitchFamily="34" charset="0"/>
              </a:rPr>
              <a:t>	How much memory is consumed at most during the execution?</a:t>
            </a:r>
          </a:p>
          <a:p>
            <a:pPr>
              <a:tabLst>
                <a:tab pos="538163" algn="l"/>
              </a:tabLst>
            </a:pPr>
            <a:r>
              <a:rPr lang="en-US" sz="2400" dirty="0">
                <a:latin typeface="Arial" panose="020B0604020202020204" pitchFamily="34" charset="0"/>
              </a:rPr>
              <a:t>	</a:t>
            </a:r>
            <a:r>
              <a:rPr lang="en-US" sz="2400" dirty="0">
                <a:solidFill>
                  <a:srgbClr val="FF0000"/>
                </a:solidFill>
                <a:latin typeface="Arial" panose="020B0604020202020204" pitchFamily="34" charset="0"/>
              </a:rPr>
              <a:t>Around 96.5 </a:t>
            </a:r>
            <a:r>
              <a:rPr lang="en-US" sz="2400" dirty="0" err="1">
                <a:solidFill>
                  <a:srgbClr val="FF0000"/>
                </a:solidFill>
                <a:latin typeface="Arial" panose="020B0604020202020204" pitchFamily="34" charset="0"/>
              </a:rPr>
              <a:t>MBytes</a:t>
            </a:r>
            <a:r>
              <a:rPr lang="en-US" sz="2400" dirty="0">
                <a:solidFill>
                  <a:srgbClr val="FF0000"/>
                </a:solidFill>
                <a:latin typeface="Arial" panose="020B0604020202020204" pitchFamily="34" charset="0"/>
              </a:rPr>
              <a:t>. This number depends on various external factors.</a:t>
            </a:r>
            <a:br>
              <a:rPr lang="en-US" sz="2400" dirty="0">
                <a:solidFill>
                  <a:srgbClr val="FF0000"/>
                </a:solidFill>
                <a:latin typeface="Arial" panose="020B0604020202020204" pitchFamily="34" charset="0"/>
              </a:rPr>
            </a:br>
            <a:endParaRPr lang="en-US" sz="2400" dirty="0">
              <a:solidFill>
                <a:srgbClr val="FF0000"/>
              </a:solidFill>
              <a:latin typeface="Arial" panose="020B0604020202020204" pitchFamily="34" charset="0"/>
            </a:endParaRPr>
          </a:p>
          <a:p>
            <a:pPr>
              <a:tabLst>
                <a:tab pos="538163" algn="l"/>
              </a:tabLst>
            </a:pPr>
            <a:r>
              <a:rPr lang="en-US" sz="2400" dirty="0">
                <a:effectLst/>
                <a:latin typeface="Arial" panose="020B0604020202020204" pitchFamily="34" charset="0"/>
              </a:rPr>
              <a:t>c)	In which line is the most memory consumed during the execution of this 	method?</a:t>
            </a:r>
            <a:br>
              <a:rPr lang="en-US" sz="2400" dirty="0">
                <a:effectLst/>
                <a:latin typeface="Arial" panose="020B0604020202020204" pitchFamily="34" charset="0"/>
              </a:rPr>
            </a:br>
            <a:r>
              <a:rPr lang="en-US" sz="2400" dirty="0">
                <a:effectLst/>
                <a:latin typeface="Arial" panose="020B0604020202020204" pitchFamily="34" charset="0"/>
              </a:rPr>
              <a:t>	</a:t>
            </a:r>
            <a:r>
              <a:rPr lang="en-US" sz="2400" dirty="0">
                <a:solidFill>
                  <a:srgbClr val="FF0000"/>
                </a:solidFill>
                <a:effectLst/>
                <a:latin typeface="Arial" panose="020B0604020202020204" pitchFamily="34" charset="0"/>
              </a:rPr>
              <a:t>In line 4.</a:t>
            </a:r>
            <a:br>
              <a:rPr lang="en-US" sz="2400" dirty="0">
                <a:effectLst/>
                <a:latin typeface="Arial" panose="020B0604020202020204" pitchFamily="34" charset="0"/>
              </a:rPr>
            </a:br>
            <a:endParaRPr lang="en-US" sz="2400" dirty="0">
              <a:effectLst/>
              <a:latin typeface="Arial" panose="020B0604020202020204" pitchFamily="34" charset="0"/>
            </a:endParaRPr>
          </a:p>
          <a:p>
            <a:pPr>
              <a:tabLst>
                <a:tab pos="538163" algn="l"/>
              </a:tabLst>
            </a:pPr>
            <a:r>
              <a:rPr lang="en-US" sz="2400" dirty="0">
                <a:latin typeface="Arial" panose="020B0604020202020204" pitchFamily="34" charset="0"/>
              </a:rPr>
              <a:t>d)	What does the command </a:t>
            </a:r>
            <a:r>
              <a:rPr lang="en-US" sz="2400" dirty="0">
                <a:latin typeface="Courier New" panose="02070309020205020404" pitchFamily="49" charset="0"/>
                <a:cs typeface="Courier New" panose="02070309020205020404" pitchFamily="49" charset="0"/>
              </a:rPr>
              <a:t>del b</a:t>
            </a:r>
            <a:r>
              <a:rPr lang="en-US" sz="2400" dirty="0">
                <a:latin typeface="Arial" panose="020B0604020202020204" pitchFamily="34" charset="0"/>
              </a:rPr>
              <a:t> do?</a:t>
            </a:r>
            <a:br>
              <a:rPr lang="en-US" sz="2400" dirty="0">
                <a:latin typeface="Arial" panose="020B0604020202020204" pitchFamily="34" charset="0"/>
              </a:rPr>
            </a:br>
            <a:r>
              <a:rPr lang="en-US" sz="2400" dirty="0">
                <a:latin typeface="Arial" panose="020B0604020202020204" pitchFamily="34" charset="0"/>
              </a:rPr>
              <a:t>	</a:t>
            </a:r>
            <a:r>
              <a:rPr lang="en-US" sz="2400" dirty="0">
                <a:solidFill>
                  <a:srgbClr val="FF0000"/>
                </a:solidFill>
                <a:latin typeface="Arial" panose="020B0604020202020204" pitchFamily="34" charset="0"/>
              </a:rPr>
              <a:t>It frees the memory of the specified variable.</a:t>
            </a:r>
            <a:endParaRPr lang="en-US" sz="2400" dirty="0">
              <a:effectLst/>
              <a:latin typeface="Arial" panose="020B0604020202020204" pitchFamily="34" charset="0"/>
            </a:endParaRPr>
          </a:p>
        </p:txBody>
      </p:sp>
      <p:pic>
        <p:nvPicPr>
          <p:cNvPr id="4" name="Picture 3">
            <a:extLst>
              <a:ext uri="{FF2B5EF4-FFF2-40B4-BE49-F238E27FC236}">
                <a16:creationId xmlns:a16="http://schemas.microsoft.com/office/drawing/2014/main" id="{88395BB1-E550-4C2B-BE6F-7AC2D7BE99E0}"/>
              </a:ext>
            </a:extLst>
          </p:cNvPr>
          <p:cNvPicPr>
            <a:picLocks noChangeAspect="1"/>
          </p:cNvPicPr>
          <p:nvPr/>
        </p:nvPicPr>
        <p:blipFill>
          <a:blip r:embed="rId2"/>
          <a:stretch>
            <a:fillRect/>
          </a:stretch>
        </p:blipFill>
        <p:spPr>
          <a:xfrm>
            <a:off x="8676526" y="61040"/>
            <a:ext cx="3437605" cy="2330979"/>
          </a:xfrm>
          <a:prstGeom prst="rect">
            <a:avLst/>
          </a:prstGeom>
        </p:spPr>
      </p:pic>
    </p:spTree>
    <p:extLst>
      <p:ext uri="{BB962C8B-B14F-4D97-AF65-F5344CB8AC3E}">
        <p14:creationId xmlns:p14="http://schemas.microsoft.com/office/powerpoint/2010/main" val="58741602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87E575B1-ABF0-4D24-98C1-E26B3E050C69}"/>
              </a:ext>
            </a:extLst>
          </p:cNvPr>
          <p:cNvSpPr>
            <a:spLocks noGrp="1"/>
          </p:cNvSpPr>
          <p:nvPr>
            <p:ph type="title"/>
          </p:nvPr>
        </p:nvSpPr>
        <p:spPr>
          <a:xfrm>
            <a:off x="838199" y="365125"/>
            <a:ext cx="10922147" cy="1325563"/>
          </a:xfrm>
        </p:spPr>
        <p:txBody>
          <a:bodyPr/>
          <a:lstStyle/>
          <a:p>
            <a:r>
              <a:rPr lang="en-US" dirty="0"/>
              <a:t>A10 - Exercise 03 | Profiling (3 pts)</a:t>
            </a:r>
          </a:p>
        </p:txBody>
      </p:sp>
      <p:sp>
        <p:nvSpPr>
          <p:cNvPr id="7" name="TextBox 6">
            <a:extLst>
              <a:ext uri="{FF2B5EF4-FFF2-40B4-BE49-F238E27FC236}">
                <a16:creationId xmlns:a16="http://schemas.microsoft.com/office/drawing/2014/main" id="{B40184A4-DAEE-4A1F-A440-A9F988C88C0C}"/>
              </a:ext>
            </a:extLst>
          </p:cNvPr>
          <p:cNvSpPr txBox="1"/>
          <p:nvPr/>
        </p:nvSpPr>
        <p:spPr>
          <a:xfrm>
            <a:off x="484414" y="1311988"/>
            <a:ext cx="11223172" cy="3785652"/>
          </a:xfrm>
          <a:prstGeom prst="rect">
            <a:avLst/>
          </a:prstGeom>
          <a:noFill/>
        </p:spPr>
        <p:txBody>
          <a:bodyPr wrap="square" rtlCol="0">
            <a:spAutoFit/>
          </a:bodyPr>
          <a:lstStyle/>
          <a:p>
            <a:pPr>
              <a:tabLst>
                <a:tab pos="538163" algn="l"/>
              </a:tabLst>
            </a:pPr>
            <a:endParaRPr lang="en-US" sz="2400" dirty="0">
              <a:effectLst/>
              <a:latin typeface="Arial" panose="020B0604020202020204" pitchFamily="34" charset="0"/>
            </a:endParaRPr>
          </a:p>
          <a:p>
            <a:pPr>
              <a:tabLst>
                <a:tab pos="538163" algn="l"/>
              </a:tabLst>
            </a:pPr>
            <a:endParaRPr lang="en-US" sz="2400" dirty="0">
              <a:latin typeface="Arial" panose="020B0604020202020204" pitchFamily="34" charset="0"/>
            </a:endParaRPr>
          </a:p>
          <a:p>
            <a:pPr>
              <a:tabLst>
                <a:tab pos="538163" algn="l"/>
              </a:tabLst>
            </a:pPr>
            <a:endParaRPr lang="en-US" sz="2400" dirty="0">
              <a:effectLst/>
              <a:latin typeface="Arial" panose="020B0604020202020204" pitchFamily="34" charset="0"/>
            </a:endParaRPr>
          </a:p>
          <a:p>
            <a:pPr>
              <a:tabLst>
                <a:tab pos="538163" algn="l"/>
              </a:tabLst>
            </a:pPr>
            <a:endParaRPr lang="en-US" sz="2400" dirty="0">
              <a:latin typeface="Arial" panose="020B0604020202020204" pitchFamily="34" charset="0"/>
            </a:endParaRPr>
          </a:p>
          <a:p>
            <a:pPr>
              <a:tabLst>
                <a:tab pos="538163" algn="l"/>
              </a:tabLst>
            </a:pPr>
            <a:r>
              <a:rPr lang="en-US" sz="2400" dirty="0">
                <a:effectLst/>
                <a:latin typeface="Arial" panose="020B0604020202020204" pitchFamily="34" charset="0"/>
              </a:rPr>
              <a:t>e)	Is it mandatory to use the </a:t>
            </a:r>
            <a:r>
              <a:rPr lang="en-US" sz="2400" dirty="0">
                <a:effectLst/>
                <a:latin typeface="Courier New" panose="02070309020205020404" pitchFamily="49" charset="0"/>
                <a:cs typeface="Courier New" panose="02070309020205020404" pitchFamily="49" charset="0"/>
              </a:rPr>
              <a:t>del</a:t>
            </a:r>
            <a:r>
              <a:rPr lang="en-US" sz="2400" dirty="0">
                <a:effectLst/>
                <a:latin typeface="Arial" panose="020B0604020202020204" pitchFamily="34" charset="0"/>
              </a:rPr>
              <a:t> command to free memory in Python?</a:t>
            </a:r>
          </a:p>
          <a:p>
            <a:pPr>
              <a:tabLst>
                <a:tab pos="538163" algn="l"/>
              </a:tabLst>
            </a:pPr>
            <a:r>
              <a:rPr lang="en-US" sz="2400" dirty="0">
                <a:latin typeface="Arial" panose="020B0604020202020204" pitchFamily="34" charset="0"/>
              </a:rPr>
              <a:t>	</a:t>
            </a:r>
            <a:r>
              <a:rPr lang="en-US" sz="2400" dirty="0">
                <a:solidFill>
                  <a:srgbClr val="FF0000"/>
                </a:solidFill>
                <a:latin typeface="Arial" panose="020B0604020202020204" pitchFamily="34" charset="0"/>
              </a:rPr>
              <a:t>No. Python has a built-in garbage collector.</a:t>
            </a:r>
          </a:p>
          <a:p>
            <a:pPr>
              <a:tabLst>
                <a:tab pos="538163" algn="l"/>
              </a:tabLst>
            </a:pPr>
            <a:endParaRPr lang="en-US" sz="2400" dirty="0">
              <a:effectLst/>
              <a:latin typeface="Arial" panose="020B0604020202020204" pitchFamily="34" charset="0"/>
            </a:endParaRPr>
          </a:p>
          <a:p>
            <a:pPr>
              <a:tabLst>
                <a:tab pos="538163" algn="l"/>
              </a:tabLst>
            </a:pPr>
            <a:r>
              <a:rPr lang="en-US" sz="2400" dirty="0">
                <a:latin typeface="Arial" panose="020B0604020202020204" pitchFamily="34" charset="0"/>
              </a:rPr>
              <a:t>f)	How could you improve the memory consumption without changing the return 	value of the method?</a:t>
            </a:r>
          </a:p>
          <a:p>
            <a:pPr>
              <a:tabLst>
                <a:tab pos="538163" algn="l"/>
              </a:tabLst>
            </a:pPr>
            <a:r>
              <a:rPr lang="en-US" sz="2400" dirty="0">
                <a:effectLst/>
                <a:latin typeface="Arial" panose="020B0604020202020204" pitchFamily="34" charset="0"/>
              </a:rPr>
              <a:t>	</a:t>
            </a:r>
            <a:r>
              <a:rPr lang="en-US" sz="2400" dirty="0">
                <a:solidFill>
                  <a:srgbClr val="FF0000"/>
                </a:solidFill>
                <a:effectLst/>
                <a:latin typeface="Arial" panose="020B0604020202020204" pitchFamily="34" charset="0"/>
              </a:rPr>
              <a:t>You could safely remove line 4 (and 5).</a:t>
            </a:r>
          </a:p>
        </p:txBody>
      </p:sp>
      <p:pic>
        <p:nvPicPr>
          <p:cNvPr id="4" name="Picture 3">
            <a:extLst>
              <a:ext uri="{FF2B5EF4-FFF2-40B4-BE49-F238E27FC236}">
                <a16:creationId xmlns:a16="http://schemas.microsoft.com/office/drawing/2014/main" id="{88395BB1-E550-4C2B-BE6F-7AC2D7BE99E0}"/>
              </a:ext>
            </a:extLst>
          </p:cNvPr>
          <p:cNvPicPr>
            <a:picLocks noChangeAspect="1"/>
          </p:cNvPicPr>
          <p:nvPr/>
        </p:nvPicPr>
        <p:blipFill>
          <a:blip r:embed="rId2"/>
          <a:stretch>
            <a:fillRect/>
          </a:stretch>
        </p:blipFill>
        <p:spPr>
          <a:xfrm>
            <a:off x="8676526" y="61040"/>
            <a:ext cx="3437605" cy="2330979"/>
          </a:xfrm>
          <a:prstGeom prst="rect">
            <a:avLst/>
          </a:prstGeom>
        </p:spPr>
      </p:pic>
    </p:spTree>
    <p:extLst>
      <p:ext uri="{BB962C8B-B14F-4D97-AF65-F5344CB8AC3E}">
        <p14:creationId xmlns:p14="http://schemas.microsoft.com/office/powerpoint/2010/main" val="265150652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87E575B1-ABF0-4D24-98C1-E26B3E050C69}"/>
              </a:ext>
            </a:extLst>
          </p:cNvPr>
          <p:cNvSpPr>
            <a:spLocks noGrp="1"/>
          </p:cNvSpPr>
          <p:nvPr>
            <p:ph type="title"/>
          </p:nvPr>
        </p:nvSpPr>
        <p:spPr>
          <a:xfrm>
            <a:off x="838199" y="365125"/>
            <a:ext cx="10922147" cy="1325563"/>
          </a:xfrm>
        </p:spPr>
        <p:txBody>
          <a:bodyPr/>
          <a:lstStyle/>
          <a:p>
            <a:r>
              <a:rPr lang="en-US" dirty="0"/>
              <a:t>A10 - Exercise 04 | Code coverage (3 pts)</a:t>
            </a:r>
          </a:p>
        </p:txBody>
      </p:sp>
      <p:sp>
        <p:nvSpPr>
          <p:cNvPr id="7" name="TextBox 6">
            <a:extLst>
              <a:ext uri="{FF2B5EF4-FFF2-40B4-BE49-F238E27FC236}">
                <a16:creationId xmlns:a16="http://schemas.microsoft.com/office/drawing/2014/main" id="{B40184A4-DAEE-4A1F-A440-A9F988C88C0C}"/>
              </a:ext>
            </a:extLst>
          </p:cNvPr>
          <p:cNvSpPr txBox="1"/>
          <p:nvPr/>
        </p:nvSpPr>
        <p:spPr>
          <a:xfrm>
            <a:off x="484414" y="1311988"/>
            <a:ext cx="11223172" cy="830997"/>
          </a:xfrm>
          <a:prstGeom prst="rect">
            <a:avLst/>
          </a:prstGeom>
          <a:noFill/>
        </p:spPr>
        <p:txBody>
          <a:bodyPr wrap="square" rtlCol="0">
            <a:spAutoFit/>
          </a:bodyPr>
          <a:lstStyle/>
          <a:p>
            <a:pPr>
              <a:tabLst>
                <a:tab pos="538163" algn="l"/>
              </a:tabLst>
            </a:pPr>
            <a:r>
              <a:rPr lang="en-US" sz="2400" dirty="0">
                <a:effectLst/>
                <a:latin typeface="Arial" panose="020B0604020202020204" pitchFamily="34" charset="0"/>
              </a:rPr>
              <a:t>In this exercise, we will have a look at the output of </a:t>
            </a:r>
            <a:r>
              <a:rPr lang="en-US" sz="2400" dirty="0" err="1">
                <a:effectLst/>
                <a:latin typeface="Arial" panose="020B0604020202020204" pitchFamily="34" charset="0"/>
              </a:rPr>
              <a:t>gcov</a:t>
            </a:r>
            <a:r>
              <a:rPr lang="en-US" sz="2400" dirty="0">
                <a:effectLst/>
                <a:latin typeface="Arial" panose="020B0604020202020204" pitchFamily="34" charset="0"/>
              </a:rPr>
              <a:t>, a code coverage analysis tool from GCC.</a:t>
            </a:r>
          </a:p>
        </p:txBody>
      </p:sp>
      <p:pic>
        <p:nvPicPr>
          <p:cNvPr id="3" name="Picture 2">
            <a:extLst>
              <a:ext uri="{FF2B5EF4-FFF2-40B4-BE49-F238E27FC236}">
                <a16:creationId xmlns:a16="http://schemas.microsoft.com/office/drawing/2014/main" id="{44AA7244-F4C7-471B-9A5E-0446198A65A9}"/>
              </a:ext>
            </a:extLst>
          </p:cNvPr>
          <p:cNvPicPr>
            <a:picLocks noChangeAspect="1"/>
          </p:cNvPicPr>
          <p:nvPr/>
        </p:nvPicPr>
        <p:blipFill>
          <a:blip r:embed="rId2"/>
          <a:stretch>
            <a:fillRect/>
          </a:stretch>
        </p:blipFill>
        <p:spPr>
          <a:xfrm>
            <a:off x="4144710" y="1948144"/>
            <a:ext cx="7426296" cy="4877253"/>
          </a:xfrm>
          <a:prstGeom prst="rect">
            <a:avLst/>
          </a:prstGeom>
        </p:spPr>
      </p:pic>
    </p:spTree>
    <p:extLst>
      <p:ext uri="{BB962C8B-B14F-4D97-AF65-F5344CB8AC3E}">
        <p14:creationId xmlns:p14="http://schemas.microsoft.com/office/powerpoint/2010/main" val="97068352"/>
      </p:ext>
    </p:extLst>
  </p:cSld>
  <p:clrMapOvr>
    <a:masterClrMapping/>
  </p:clrMapOvr>
  <p:transition spd="slow">
    <p:push dir="u"/>
  </p:transition>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6603</TotalTime>
  <Words>1853</Words>
  <Application>Microsoft Office PowerPoint</Application>
  <PresentationFormat>Widescreen</PresentationFormat>
  <Paragraphs>152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 New</vt:lpstr>
      <vt:lpstr>Impact</vt:lpstr>
      <vt:lpstr>Office</vt:lpstr>
      <vt:lpstr>Zoom recording must be enabled now.</vt:lpstr>
      <vt:lpstr>SMA:  Software Modeling and Analysis</vt:lpstr>
      <vt:lpstr>Assignment 10 </vt:lpstr>
      <vt:lpstr>A10 - Exercise 01 | Theory (1 pt)</vt:lpstr>
      <vt:lpstr>A10 - Exercise 02 | Contracts (3 pts)</vt:lpstr>
      <vt:lpstr>A10 - Exercise 02 | Contracts (3 pts)</vt:lpstr>
      <vt:lpstr>A10 - Exercise 03 | Profiling (3 pts)</vt:lpstr>
      <vt:lpstr>A10 - Exercise 03 | Profiling (3 pts)</vt:lpstr>
      <vt:lpstr>A10 - Exercise 04 | Code coverage (3 pts)</vt:lpstr>
      <vt:lpstr>A10 - Exercise 04 | Code coverage (3 pts)</vt:lpstr>
      <vt:lpstr>A10 - Exercise 04 | Code coverage (3 pts)</vt:lpstr>
      <vt:lpstr>A10 - Exercise 05 | Invariant detection (3 pts BONUS)</vt:lpstr>
      <vt:lpstr>A10 - Exercise 05 | Invariant detection (3 pts BONUS)</vt:lpstr>
      <vt:lpstr>Assignment 11 </vt:lpstr>
      <vt:lpstr>A11 - Exercise 01 | Exploring projects (3 pts)</vt:lpstr>
      <vt:lpstr>A11 - Exercise 02 | Exploring hierarchies (7 pts)</vt:lpstr>
      <vt:lpstr>Mock Exam </vt:lpstr>
      <vt:lpstr>Fill in this Doodle (right now!):  https://doodle.com/poll/yx6qe7rqyxetm99p</vt:lpstr>
      <vt:lpstr>Mock exam (organizational affairs)</vt:lpstr>
      <vt:lpstr>Mock exam (rules)</vt:lpstr>
      <vt:lpstr>Mock exam (workflow)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Concurrency:  State Models &amp; Design Patterns</dc:title>
  <dc:creator>Pascal Gadient</dc:creator>
  <cp:lastModifiedBy>Pascal Gadient</cp:lastModifiedBy>
  <cp:revision>324</cp:revision>
  <cp:lastPrinted>2018-10-03T08:54:50Z</cp:lastPrinted>
  <dcterms:created xsi:type="dcterms:W3CDTF">2017-10-10T19:19:02Z</dcterms:created>
  <dcterms:modified xsi:type="dcterms:W3CDTF">2020-11-25T19:39:54Z</dcterms:modified>
</cp:coreProperties>
</file>