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  <p:sldId id="256" r:id="rId3"/>
    <p:sldId id="438" r:id="rId4"/>
    <p:sldId id="459" r:id="rId5"/>
    <p:sldId id="466" r:id="rId6"/>
    <p:sldId id="462" r:id="rId7"/>
    <p:sldId id="467" r:id="rId8"/>
    <p:sldId id="271" r:id="rId9"/>
    <p:sldId id="445" r:id="rId10"/>
    <p:sldId id="463" r:id="rId11"/>
    <p:sldId id="464" r:id="rId12"/>
    <p:sldId id="465" r:id="rId13"/>
    <p:sldId id="4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F"/>
    <a:srgbClr val="A4A2B0"/>
    <a:srgbClr val="5C5B6B"/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pascal.gadient@inf.unibe.ch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B307-B066-4DC0-8932-4D87B57B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Zoom recording must be enabled now.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46755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A12 - Exercise 02 | AFL tool (1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525633"/>
            <a:ext cx="11223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Answer which of the statements below are correct with respect to the AFL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fuzzer</a:t>
            </a:r>
            <a:r>
              <a:rPr lang="en-US" sz="2400" dirty="0">
                <a:effectLst/>
                <a:latin typeface="Arial" panose="020B0604020202020204" pitchFamily="34" charset="0"/>
              </a:rPr>
              <a:t>. You do not need to justify or elaborate your answer.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 	AFL is a grey box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fuzzer</a:t>
            </a:r>
            <a:r>
              <a:rPr lang="en-US" sz="240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 	AFL instruments the source code of the target program to measure code 	coverage.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 	AFL also supports the QEMU mode when the source code is unavailable.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 	AFL was released in 2016 and became an international standard in fuzz 	testing.</a:t>
            </a:r>
            <a:endParaRPr lang="en-US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405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A12 - Exercise 03 | Fuzzing in practice (3 pts)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525633"/>
            <a:ext cx="112231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sng" strike="noStrike" baseline="0" dirty="0">
                <a:latin typeface="NimbusRomNo9L-Regu"/>
              </a:rPr>
              <a:t>Preparation:</a:t>
            </a:r>
            <a:r>
              <a:rPr lang="en-US" sz="1800" b="0" i="0" u="none" strike="noStrike" baseline="0" dirty="0">
                <a:latin typeface="NimbusRomNo9L-Regu"/>
              </a:rPr>
              <a:t> For this exercise, we work with a Debian-based operating system, because all required tools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are already available from its package management system. We already prepared a virtual machine (VM)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you with all the necessary tools and our compiled </a:t>
            </a:r>
            <a:r>
              <a:rPr lang="en-US" sz="1800" b="0" i="0" u="none" strike="noStrike" baseline="0" dirty="0" err="1">
                <a:latin typeface="NimbusRomNo9L-ReguItal"/>
              </a:rPr>
              <a:t>VulnerableApp</a:t>
            </a:r>
            <a:r>
              <a:rPr lang="en-US" sz="1800" b="0" i="0" u="none" strike="noStrike" baseline="0" dirty="0">
                <a:latin typeface="NimbusRomNo9L-ReguItal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that can be run with VirtualBox.</a:t>
            </a:r>
          </a:p>
          <a:p>
            <a:pPr algn="l"/>
            <a:endParaRPr lang="en-US" dirty="0">
              <a:solidFill>
                <a:srgbClr val="FF0000"/>
              </a:solidFill>
              <a:effectLst/>
              <a:latin typeface="NimbusRomNo9L-Regu"/>
            </a:endParaRPr>
          </a:p>
          <a:p>
            <a:pPr algn="l"/>
            <a:endParaRPr lang="en-US" sz="2400" dirty="0">
              <a:solidFill>
                <a:srgbClr val="FF0000"/>
              </a:solidFill>
              <a:latin typeface="NimbusRomNo9L-Regu"/>
            </a:endParaRPr>
          </a:p>
          <a:p>
            <a:pPr algn="l"/>
            <a:r>
              <a:rPr lang="en-US" u="sng" dirty="0">
                <a:latin typeface="NimbusRomNo9L-Regu"/>
              </a:rPr>
              <a:t>Your tasks:</a:t>
            </a:r>
          </a:p>
          <a:p>
            <a:pPr algn="l"/>
            <a:r>
              <a:rPr lang="en-US" dirty="0">
                <a:latin typeface="NimbusRomNo9L-Regu"/>
              </a:rPr>
              <a:t>a) Create a text file that only contains the term </a:t>
            </a:r>
            <a:r>
              <a:rPr lang="en-US" dirty="0" err="1">
                <a:latin typeface="NimbusRomNo9L-Regu"/>
              </a:rPr>
              <a:t>Fuzztesting</a:t>
            </a:r>
            <a:r>
              <a:rPr lang="en-US" dirty="0">
                <a:latin typeface="NimbusRomNo9L-Regu"/>
              </a:rPr>
              <a:t>. Next, parametrize the </a:t>
            </a:r>
            <a:r>
              <a:rPr lang="en-US" dirty="0" err="1">
                <a:latin typeface="NimbusRomNo9L-Regu"/>
              </a:rPr>
              <a:t>zzuf</a:t>
            </a:r>
            <a:r>
              <a:rPr lang="en-US" dirty="0">
                <a:latin typeface="NimbusRomNo9L-Regu"/>
              </a:rPr>
              <a:t> </a:t>
            </a:r>
            <a:r>
              <a:rPr lang="en-US" dirty="0" err="1">
                <a:latin typeface="NimbusRomNo9L-Regu"/>
              </a:rPr>
              <a:t>fuzzer</a:t>
            </a:r>
            <a:endParaRPr lang="en-US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with a seed value of 2 and a ratio of 0.01, and pass the content of your text file (e.g., test.txt) to it.</a:t>
            </a:r>
          </a:p>
          <a:p>
            <a:pPr algn="l"/>
            <a:r>
              <a:rPr lang="en-US" dirty="0">
                <a:latin typeface="NimbusRomNo9L-Regu"/>
              </a:rPr>
              <a:t>What is the resulting command string, and what is the output message? (2 pts)</a:t>
            </a:r>
          </a:p>
          <a:p>
            <a:pPr algn="l"/>
            <a:endParaRPr lang="en-US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b) Your task is to find seed values between 20 and 30 where </a:t>
            </a:r>
            <a:r>
              <a:rPr lang="en-US" dirty="0" err="1">
                <a:latin typeface="NimbusRomNo9L-Regu"/>
              </a:rPr>
              <a:t>zzuf</a:t>
            </a:r>
            <a:r>
              <a:rPr lang="en-US" dirty="0">
                <a:latin typeface="NimbusRomNo9L-Regu"/>
              </a:rPr>
              <a:t> leads to a crash in </a:t>
            </a:r>
            <a:r>
              <a:rPr lang="en-US" dirty="0" err="1">
                <a:latin typeface="NimbusRomNo9L-Regu"/>
              </a:rPr>
              <a:t>VulnerableApp</a:t>
            </a:r>
            <a:r>
              <a:rPr lang="en-US" dirty="0">
                <a:latin typeface="NimbusRomNo9L-Regu"/>
              </a:rPr>
              <a:t>. (1 </a:t>
            </a:r>
            <a:r>
              <a:rPr lang="en-US" dirty="0" err="1">
                <a:latin typeface="NimbusRomNo9L-Regu"/>
              </a:rPr>
              <a:t>pt</a:t>
            </a:r>
            <a:r>
              <a:rPr lang="en-US" dirty="0">
                <a:latin typeface="NimbusRomNo9L-Regu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9526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Next week:</a:t>
            </a:r>
            <a:br>
              <a:rPr lang="en-US" dirty="0"/>
            </a:br>
            <a:r>
              <a:rPr lang="en-US" b="1" dirty="0"/>
              <a:t>Q &amp; A Session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Submit your questions by email to </a:t>
            </a:r>
            <a:r>
              <a:rPr lang="en-US" sz="4000" b="1" i="1" dirty="0">
                <a:hlinkClick r:id="rId2"/>
              </a:rPr>
              <a:t>pascal.gadient@inf.unibe.ch</a:t>
            </a:r>
            <a:r>
              <a:rPr lang="en-US" sz="4000" b="1" i="1" dirty="0"/>
              <a:t>.</a:t>
            </a:r>
          </a:p>
          <a:p>
            <a:endParaRPr lang="en-US" sz="4000" b="1" i="1" dirty="0"/>
          </a:p>
          <a:p>
            <a:r>
              <a:rPr lang="en-US" sz="4000" b="1" i="1" dirty="0"/>
              <a:t>One BONUS point per question, up to three points.</a:t>
            </a:r>
          </a:p>
        </p:txBody>
      </p:sp>
    </p:spTree>
    <p:extLst>
      <p:ext uri="{BB962C8B-B14F-4D97-AF65-F5344CB8AC3E}">
        <p14:creationId xmlns:p14="http://schemas.microsoft.com/office/powerpoint/2010/main" val="3231212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Mock Exam</a:t>
            </a:r>
            <a:br>
              <a:rPr lang="en-US" sz="8000" b="1" dirty="0"/>
            </a:br>
            <a:endParaRPr lang="en-US" sz="80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Zoom meeting will open at 11:45am.</a:t>
            </a:r>
            <a:br>
              <a:rPr lang="en-US" sz="4000" b="1" i="1" dirty="0"/>
            </a:br>
            <a:endParaRPr lang="en-US" sz="4000" b="1" i="1" dirty="0"/>
          </a:p>
          <a:p>
            <a:r>
              <a:rPr lang="en-US" sz="4000" b="1" i="1" dirty="0"/>
              <a:t>See you back there!</a:t>
            </a:r>
          </a:p>
        </p:txBody>
      </p:sp>
    </p:spTree>
    <p:extLst>
      <p:ext uri="{BB962C8B-B14F-4D97-AF65-F5344CB8AC3E}">
        <p14:creationId xmlns:p14="http://schemas.microsoft.com/office/powerpoint/2010/main" val="1571820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11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504336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A11 - Exercise 01 | Exploring projects (3 pts)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525633"/>
            <a:ext cx="11223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dirty="0">
                <a:effectLst/>
                <a:latin typeface="Arial" panose="020B0604020202020204" pitchFamily="34" charset="0"/>
              </a:rPr>
              <a:t>In GT, a project does not have a clear structure, but instead it is consists of multiple packages. In this exercise, we will work </a:t>
            </a:r>
            <a:r>
              <a:rPr lang="en-US" dirty="0">
                <a:latin typeface="Arial" panose="020B0604020202020204" pitchFamily="34" charset="0"/>
              </a:rPr>
              <a:t>on</a:t>
            </a:r>
            <a:r>
              <a:rPr lang="en-US" dirty="0">
                <a:effectLst/>
                <a:latin typeface="Arial" panose="020B0604020202020204" pitchFamily="34" charset="0"/>
              </a:rPr>
              <a:t> an easy to use project explorer that can present all the packages or classes of a project.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a)	Describe the steps necessary to add an extension method.</a:t>
            </a:r>
          </a:p>
          <a:p>
            <a:pPr>
              <a:tabLst>
                <a:tab pos="538163" algn="l"/>
              </a:tabLst>
            </a:pP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b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 Open a class whom behavior you want to extend in Calypso.</a:t>
            </a:r>
          </a:p>
          <a:p>
            <a:pPr>
              <a:tabLst>
                <a:tab pos="538163" algn="l"/>
              </a:tabLst>
            </a:pP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ii) Add the extension method in the class.</a:t>
            </a:r>
          </a:p>
          <a:p>
            <a:pPr>
              <a:tabLst>
                <a:tab pos="538163" algn="l"/>
              </a:tabLst>
            </a:pP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iii) In the category, input * and name of your package.</a:t>
            </a:r>
          </a:p>
          <a:p>
            <a:pPr>
              <a:tabLst>
                <a:tab pos="538163" algn="l"/>
              </a:tabLst>
            </a:pP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iv) You can also select your target package from the dropdown list.</a:t>
            </a:r>
          </a:p>
          <a:p>
            <a:pPr>
              <a:tabLst>
                <a:tab pos="538163" algn="l"/>
              </a:tabLst>
            </a:pPr>
            <a:r>
              <a:rPr lang="en-US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Pharo</a:t>
            </a:r>
            <a:endParaRPr lang="en-US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 Open the class whom behavior you want to extend in Calypso.</a:t>
            </a:r>
          </a:p>
          <a:p>
            <a:pPr>
              <a:tabLst>
                <a:tab pos="538163" algn="l"/>
              </a:tabLst>
            </a:pP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ii) In the menu, choose “Move to package”.</a:t>
            </a:r>
          </a:p>
          <a:p>
            <a:pPr>
              <a:tabLst>
                <a:tab pos="538163" algn="l"/>
              </a:tabLst>
            </a:pP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iii) Select your target package.</a:t>
            </a:r>
          </a:p>
          <a:p>
            <a:pPr>
              <a:tabLst>
                <a:tab pos="538163" algn="l"/>
              </a:tabLst>
            </a:pPr>
            <a:r>
              <a:rPr lang="en-US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Programmatically</a:t>
            </a:r>
            <a:br>
              <a:rPr lang="en-US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ExistingClass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compile: </a:t>
            </a:r>
            <a:b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myMethod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’ </a:t>
            </a:r>
            <a:b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^ true classified: '</a:t>
            </a:r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\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MyPackage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808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A11 - Exercise 01 | Exploring projects (3 pts)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525633"/>
            <a:ext cx="11223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In GT, a project does not have a clear structure, but instead it is consists of multiple packages. In this exercise, we will work </a:t>
            </a:r>
            <a:r>
              <a:rPr lang="en-US" sz="2400" dirty="0">
                <a:latin typeface="Arial" panose="020B0604020202020204" pitchFamily="34" charset="0"/>
              </a:rPr>
              <a:t>on</a:t>
            </a:r>
            <a:r>
              <a:rPr lang="en-US" sz="2400" dirty="0">
                <a:effectLst/>
                <a:latin typeface="Arial" panose="020B0604020202020204" pitchFamily="34" charset="0"/>
              </a:rPr>
              <a:t> an easy to use project explorer that can present all the packages or classes of a project.</a:t>
            </a:r>
            <a:br>
              <a:rPr lang="en-US" sz="2400" dirty="0">
                <a:effectLst/>
                <a:latin typeface="Arial" panose="020B0604020202020204" pitchFamily="34" charset="0"/>
              </a:rPr>
            </a:br>
            <a:br>
              <a:rPr lang="en-US" sz="2400" dirty="0">
                <a:effectLst/>
                <a:latin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</a:rPr>
              <a:t>b)	How many unique projects exist in the GT image?</a:t>
            </a:r>
          </a:p>
          <a:p>
            <a:pPr>
              <a:tabLst>
                <a:tab pos="538163" algn="l"/>
              </a:tabLst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endParaRPr lang="en-US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c)	Collect all packages of the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en-US" sz="2400" dirty="0">
                <a:effectLst/>
                <a:latin typeface="Arial" panose="020B0604020202020204" pitchFamily="34" charset="0"/>
              </a:rPr>
              <a:t> implementation.</a:t>
            </a:r>
            <a:endParaRPr lang="en-US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D923B-E001-4A5F-90C3-EF04BDAF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62" y="3429000"/>
            <a:ext cx="4824012" cy="104290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B606-03CE-41DE-A208-90AF6CCB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62" y="5051029"/>
            <a:ext cx="7642941" cy="11591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196366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223172" cy="1325563"/>
          </a:xfrm>
        </p:spPr>
        <p:txBody>
          <a:bodyPr/>
          <a:lstStyle/>
          <a:p>
            <a:r>
              <a:rPr lang="en-US" dirty="0"/>
              <a:t>A11 - Exercise 02 | Exploring hierarchies </a:t>
            </a:r>
            <a:r>
              <a:rPr lang="en-US" sz="3600" dirty="0"/>
              <a:t>(7 pts)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130629" y="1027906"/>
            <a:ext cx="1206137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In this exercise, you have to work on the GT class hierarchy to match the project structure.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You are supposed to consider the </a:t>
            </a:r>
            <a:r>
              <a:rPr lang="en-US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effectLst/>
                <a:latin typeface="Arial" panose="020B0604020202020204" pitchFamily="34" charset="0"/>
              </a:rPr>
              <a:t> class as root of all hierarchies, because all classes inherit from </a:t>
            </a:r>
            <a:r>
              <a:rPr lang="en-US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tabLst>
                <a:tab pos="538163" algn="l"/>
              </a:tabLst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a)	Calculate the depth of the </a:t>
            </a:r>
            <a:r>
              <a:rPr lang="en-US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200" dirty="0">
                <a:effectLst/>
                <a:latin typeface="Arial" panose="020B0604020202020204" pitchFamily="34" charset="0"/>
              </a:rPr>
              <a:t> class using the class hierarchy available in GT.</a:t>
            </a:r>
            <a:br>
              <a:rPr lang="en-US" sz="2200" dirty="0">
                <a:effectLst/>
                <a:latin typeface="Arial" panose="020B0604020202020204" pitchFamily="34" charset="0"/>
              </a:rPr>
            </a:br>
            <a:r>
              <a:rPr lang="en-US" sz="2200" dirty="0">
                <a:effectLst/>
                <a:latin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hierarchy depth is 2.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You can retrieve that number with: </a:t>
            </a:r>
            <a:r>
              <a:rPr lang="en-US" sz="2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classDepth</a:t>
            </a:r>
            <a:r>
              <a:rPr lang="en-US" sz="2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- 1.</a:t>
            </a:r>
            <a:br>
              <a:rPr lang="en-US" sz="2200" dirty="0">
                <a:effectLst/>
                <a:latin typeface="Arial" panose="020B0604020202020204" pitchFamily="34" charset="0"/>
              </a:rPr>
            </a:br>
            <a:endParaRPr 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b)	Does the superclass of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HashedCollection</a:t>
            </a:r>
            <a:r>
              <a:rPr lang="en-US" sz="2200" dirty="0">
                <a:effectLst/>
                <a:latin typeface="Arial" panose="020B0604020202020204" pitchFamily="34" charset="0"/>
              </a:rPr>
              <a:t> reside in the same package?</a:t>
            </a:r>
            <a:br>
              <a:rPr lang="en-US" sz="2200" dirty="0">
                <a:effectLst/>
                <a:latin typeface="Arial" panose="020B0604020202020204" pitchFamily="34" charset="0"/>
              </a:rPr>
            </a:br>
            <a:r>
              <a:rPr lang="en-US" sz="2200" dirty="0">
                <a:effectLst/>
                <a:latin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Yes.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HashedCollection</a:t>
            </a:r>
            <a:r>
              <a:rPr lang="en-US" sz="2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isSuperclassInAnotherPackage</a:t>
            </a:r>
            <a:r>
              <a:rPr lang="en-US" sz="2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tabLst>
                <a:tab pos="538163" algn="l"/>
              </a:tabLst>
            </a:pPr>
            <a:endParaRPr lang="en-US" sz="22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c)	Do the subclasses of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HashedCollection</a:t>
            </a:r>
            <a:r>
              <a:rPr lang="en-US" sz="2200" dirty="0">
                <a:effectLst/>
                <a:latin typeface="Arial" panose="020B0604020202020204" pitchFamily="34" charset="0"/>
              </a:rPr>
              <a:t> reside in the same package?</a:t>
            </a:r>
          </a:p>
          <a:p>
            <a:pPr>
              <a:tabLst>
                <a:tab pos="538163" algn="l"/>
              </a:tabLs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No.</a:t>
            </a:r>
          </a:p>
          <a:p>
            <a:pPr>
              <a:tabLst>
                <a:tab pos="538163" algn="l"/>
              </a:tabLst>
            </a:pP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HashedCollection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isSubclassesInAnotherPackage</a:t>
            </a:r>
            <a:r>
              <a:rPr lang="en-US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5892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223172" cy="1325563"/>
          </a:xfrm>
        </p:spPr>
        <p:txBody>
          <a:bodyPr/>
          <a:lstStyle/>
          <a:p>
            <a:r>
              <a:rPr lang="en-US" dirty="0"/>
              <a:t>A11 - Exercise 02 | Exploring hierarchies </a:t>
            </a:r>
            <a:r>
              <a:rPr lang="en-US" sz="3600" dirty="0"/>
              <a:t>(7 pts)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130629" y="1027906"/>
            <a:ext cx="120613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In this exercise, you have to work on the GT class hierarchy to match the project structure.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You are supposed to consider the </a:t>
            </a:r>
            <a:r>
              <a:rPr lang="en-US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effectLst/>
                <a:latin typeface="Arial" panose="020B0604020202020204" pitchFamily="34" charset="0"/>
              </a:rPr>
              <a:t> class as root of all hierarchies, because all classes inherit from </a:t>
            </a:r>
            <a:r>
              <a:rPr lang="en-US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tabLst>
                <a:tab pos="538163" algn="l"/>
              </a:tabLst>
            </a:pPr>
            <a:endParaRPr lang="en-US" sz="2200" dirty="0"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200" dirty="0">
                <a:effectLst/>
                <a:latin typeface="Arial" panose="020B0604020202020204" pitchFamily="34" charset="0"/>
              </a:rPr>
              <a:t>d)	Calculate the depth of </a:t>
            </a:r>
            <a:r>
              <a:rPr lang="en-US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200" dirty="0">
                <a:effectLst/>
                <a:latin typeface="Arial" panose="020B0604020202020204" pitchFamily="34" charset="0"/>
              </a:rPr>
              <a:t> in the package hierarchy.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latin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The package hierarchy depth is 1.</a:t>
            </a:r>
          </a:p>
          <a:p>
            <a:pPr>
              <a:tabLst>
                <a:tab pos="538163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ClassExplorer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asExplorerClass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Collection)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calculatePackageLevel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38163" algn="l"/>
              </a:tabLst>
            </a:pPr>
            <a:endParaRPr lang="en-US" sz="22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200" dirty="0">
                <a:latin typeface="Arial" panose="020B0604020202020204" pitchFamily="34" charset="0"/>
              </a:rPr>
              <a:t>e</a:t>
            </a:r>
            <a:r>
              <a:rPr lang="en-US" sz="2200" dirty="0">
                <a:effectLst/>
                <a:latin typeface="Arial" panose="020B0604020202020204" pitchFamily="34" charset="0"/>
              </a:rPr>
              <a:t>)	Add reasonable class comments to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ProjectAnalyzer</a:t>
            </a:r>
            <a:r>
              <a:rPr lang="en-US" sz="2200" dirty="0">
                <a:effectLst/>
                <a:latin typeface="Arial" panose="020B0604020202020204" pitchFamily="34" charset="0"/>
              </a:rPr>
              <a:t> and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HierarchyAnalyzer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find the solution in the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repository.</a:t>
            </a:r>
            <a:endParaRPr lang="en-US" sz="22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endParaRPr lang="en-US" sz="220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38163" algn="l"/>
              </a:tabLst>
            </a:pPr>
            <a:r>
              <a:rPr lang="en-US" sz="2200" dirty="0">
                <a:latin typeface="Arial" panose="020B0604020202020204" pitchFamily="34" charset="0"/>
              </a:rPr>
              <a:t>f</a:t>
            </a:r>
            <a:r>
              <a:rPr lang="en-US" sz="2200" dirty="0">
                <a:effectLst/>
                <a:latin typeface="Arial" panose="020B0604020202020204" pitchFamily="34" charset="0"/>
              </a:rPr>
              <a:t>)	</a:t>
            </a:r>
            <a:r>
              <a:rPr lang="en-US" sz="2200" dirty="0">
                <a:latin typeface="Arial" panose="020B0604020202020204" pitchFamily="34" charset="0"/>
              </a:rPr>
              <a:t>I</a:t>
            </a:r>
            <a:r>
              <a:rPr lang="en-US" sz="2200" dirty="0">
                <a:effectLst/>
                <a:latin typeface="Arial" panose="020B0604020202020204" pitchFamily="34" charset="0"/>
              </a:rPr>
              <a:t>mplement the two methods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calculatePackageLevel</a:t>
            </a:r>
            <a:r>
              <a:rPr lang="en-US" sz="2200" dirty="0">
                <a:effectLst/>
                <a:latin typeface="Arial" panose="020B0604020202020204" pitchFamily="34" charset="0"/>
              </a:rPr>
              <a:t> and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calculateProjectLevel</a:t>
            </a:r>
            <a:r>
              <a:rPr lang="en-US" sz="2200" dirty="0">
                <a:effectLst/>
                <a:latin typeface="Arial" panose="020B0604020202020204" pitchFamily="34" charset="0"/>
              </a:rPr>
              <a:t> 	in the class 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PA_ProjectExplorer</a:t>
            </a:r>
            <a:r>
              <a:rPr lang="en-US" sz="2200" dirty="0">
                <a:effectLst/>
                <a:latin typeface="Arial" panose="020B0604020202020204" pitchFamily="34" charset="0"/>
              </a:rPr>
              <a:t>. You can find the corresponding implementations for 	classes (instead of projects) in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en-US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_ClassExplorer</a:t>
            </a:r>
            <a:r>
              <a:rPr lang="en-US" sz="220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tabLst>
                <a:tab pos="538163" algn="l"/>
              </a:tabLst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find the solution in the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repository.</a:t>
            </a:r>
            <a:endParaRPr lang="en-US" sz="22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endParaRPr lang="en-US" sz="20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2635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12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7E575B1-ABF0-4D24-98C1-E26B3E05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147" cy="1325563"/>
          </a:xfrm>
        </p:spPr>
        <p:txBody>
          <a:bodyPr/>
          <a:lstStyle/>
          <a:p>
            <a:r>
              <a:rPr lang="en-US" dirty="0"/>
              <a:t>A12 - Exercise 01 | General questions (6 pts)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184A4-DAEE-4A1F-A440-A9F988C88C0C}"/>
              </a:ext>
            </a:extLst>
          </p:cNvPr>
          <p:cNvSpPr txBox="1"/>
          <p:nvPr/>
        </p:nvSpPr>
        <p:spPr>
          <a:xfrm>
            <a:off x="484414" y="1525633"/>
            <a:ext cx="112231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a)	Explain the term fuzz testing.</a:t>
            </a:r>
            <a:br>
              <a:rPr lang="en-US" sz="2400" dirty="0">
                <a:effectLst/>
                <a:latin typeface="Arial" panose="020B0604020202020204" pitchFamily="34" charset="0"/>
              </a:rPr>
            </a:b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b)	Explain the term smart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fuzzer</a:t>
            </a:r>
            <a:r>
              <a:rPr lang="en-US" sz="2400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c)	What is the role of symbolic execution engines in white box </a:t>
            </a:r>
            <a:r>
              <a:rPr lang="en-US" sz="2400" dirty="0" err="1">
                <a:effectLst/>
                <a:latin typeface="Arial" panose="020B0604020202020204" pitchFamily="34" charset="0"/>
              </a:rPr>
              <a:t>fuzzers</a:t>
            </a:r>
            <a:r>
              <a:rPr lang="en-US" sz="2400" dirty="0">
                <a:effectLst/>
                <a:latin typeface="Arial" panose="020B0604020202020204" pitchFamily="34" charset="0"/>
              </a:rPr>
              <a:t>?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d)	Explain one limitation of symbolic execution?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e)	Name three concolic execution engines.</a:t>
            </a:r>
          </a:p>
          <a:p>
            <a:pPr>
              <a:tabLst>
                <a:tab pos="538163" algn="l"/>
              </a:tabLst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>
              <a:tabLst>
                <a:tab pos="538163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</a:rPr>
              <a:t>f)	How does concolic execution extend symbolic execution?</a:t>
            </a:r>
            <a:endParaRPr lang="en-US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845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6800</TotalTime>
  <Words>961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NimbusRomNo9L-Regu</vt:lpstr>
      <vt:lpstr>NimbusRomNo9L-ReguItal</vt:lpstr>
      <vt:lpstr>Office</vt:lpstr>
      <vt:lpstr>Zoom recording must be enabled now.</vt:lpstr>
      <vt:lpstr>SMA:  Software Modeling and Analysis</vt:lpstr>
      <vt:lpstr>Assignment 11 </vt:lpstr>
      <vt:lpstr>A11 - Exercise 01 | Exploring projects (3 pts)</vt:lpstr>
      <vt:lpstr>A11 - Exercise 01 | Exploring projects (3 pts)</vt:lpstr>
      <vt:lpstr>A11 - Exercise 02 | Exploring hierarchies (7 pts)</vt:lpstr>
      <vt:lpstr>A11 - Exercise 02 | Exploring hierarchies (7 pts)</vt:lpstr>
      <vt:lpstr>Assignment 12 </vt:lpstr>
      <vt:lpstr>A12 - Exercise 01 | General questions (6 pts)</vt:lpstr>
      <vt:lpstr>A12 - Exercise 02 | AFL tool (1 pt)</vt:lpstr>
      <vt:lpstr>A12 - Exercise 03 | Fuzzing in practice (3 pts)</vt:lpstr>
      <vt:lpstr>Next week: Q &amp; A Session  </vt:lpstr>
      <vt:lpstr>Mock Exam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330</cp:revision>
  <cp:lastPrinted>2018-10-03T08:54:50Z</cp:lastPrinted>
  <dcterms:created xsi:type="dcterms:W3CDTF">2017-10-10T19:19:02Z</dcterms:created>
  <dcterms:modified xsi:type="dcterms:W3CDTF">2020-12-02T12:07:00Z</dcterms:modified>
</cp:coreProperties>
</file>