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4" r:id="rId2"/>
    <p:sldId id="256" r:id="rId3"/>
    <p:sldId id="438" r:id="rId4"/>
    <p:sldId id="466" r:id="rId5"/>
    <p:sldId id="445" r:id="rId6"/>
    <p:sldId id="463" r:id="rId7"/>
    <p:sldId id="464" r:id="rId8"/>
    <p:sldId id="467" r:id="rId9"/>
    <p:sldId id="271" r:id="rId10"/>
    <p:sldId id="347" r:id="rId11"/>
    <p:sldId id="468" r:id="rId12"/>
    <p:sldId id="321" r:id="rId13"/>
    <p:sldId id="322" r:id="rId14"/>
    <p:sldId id="291" r:id="rId15"/>
    <p:sldId id="388" r:id="rId16"/>
    <p:sldId id="389" r:id="rId17"/>
    <p:sldId id="390" r:id="rId18"/>
    <p:sldId id="391" r:id="rId19"/>
    <p:sldId id="392" r:id="rId20"/>
    <p:sldId id="393" r:id="rId21"/>
    <p:sldId id="394" r:id="rId22"/>
    <p:sldId id="381" r:id="rId23"/>
    <p:sldId id="395" r:id="rId24"/>
    <p:sldId id="382" r:id="rId25"/>
    <p:sldId id="396" r:id="rId26"/>
    <p:sldId id="397" r:id="rId27"/>
    <p:sldId id="398" r:id="rId28"/>
    <p:sldId id="399" r:id="rId29"/>
    <p:sldId id="400" r:id="rId30"/>
    <p:sldId id="401" r:id="rId31"/>
    <p:sldId id="402" r:id="rId32"/>
    <p:sldId id="383" r:id="rId33"/>
    <p:sldId id="403" r:id="rId34"/>
    <p:sldId id="404" r:id="rId35"/>
    <p:sldId id="384" r:id="rId36"/>
    <p:sldId id="405" r:id="rId37"/>
    <p:sldId id="385" r:id="rId38"/>
    <p:sldId id="406" r:id="rId39"/>
    <p:sldId id="407" r:id="rId40"/>
    <p:sldId id="386" r:id="rId41"/>
    <p:sldId id="408" r:id="rId42"/>
    <p:sldId id="409" r:id="rId43"/>
    <p:sldId id="410" r:id="rId44"/>
    <p:sldId id="411" r:id="rId45"/>
    <p:sldId id="412" r:id="rId46"/>
    <p:sldId id="415" r:id="rId47"/>
    <p:sldId id="416" r:id="rId48"/>
    <p:sldId id="417" r:id="rId49"/>
    <p:sldId id="413" r:id="rId50"/>
    <p:sldId id="419" r:id="rId51"/>
    <p:sldId id="340" r:id="rId52"/>
    <p:sldId id="414" r:id="rId53"/>
    <p:sldId id="420" r:id="rId54"/>
    <p:sldId id="418" r:id="rId55"/>
    <p:sldId id="288" r:id="rId56"/>
    <p:sldId id="380" r:id="rId57"/>
    <p:sldId id="34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F"/>
    <a:srgbClr val="A4A2B0"/>
    <a:srgbClr val="5C5B6B"/>
    <a:srgbClr val="B71E42"/>
    <a:srgbClr val="954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2" autoAdjust="0"/>
    <p:restoredTop sz="94660"/>
  </p:normalViewPr>
  <p:slideViewPr>
    <p:cSldViewPr snapToGrid="0">
      <p:cViewPr varScale="1">
        <p:scale>
          <a:sx n="112" d="100"/>
          <a:sy n="11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84CAB-3EF5-443A-A483-AB77D9739C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7DF89C-33BE-4E09-A7C4-E83FF72B9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E618591-FFE9-42D1-BC3A-AD6456AC94BE}"/>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6C48F4CF-DB0A-47B4-86FB-45BAED9AD5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298F6CE-C18F-4CF0-AA89-D0AFEE1B609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78582171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DC753-2CA7-4AC7-B383-8291A5231E6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6B3D72B-1FCA-417C-9789-143FC2A708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64A26B-77CF-42D6-A3C7-FEC2DA8EF5D9}"/>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7265B6DD-8C27-4EF0-BF7E-71D6AC86EE4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52EFA8-E709-49B5-A9C6-7B27027E867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73820330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6EBC21-8090-4BA9-9B07-41D881A9A3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C8CFA0A-6799-4FAF-AAF3-2E6BE528AF1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C81F828-D3C1-4EDA-9422-FA2ADC2934F0}"/>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B0B13F6C-F617-4A65-AC01-C60AF4AFBD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C5A5081-FAA2-4165-87EF-8C204A46F2E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687480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02D66-B312-4CD5-82BD-3D917FEB2D1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B7AB309-930A-450D-A765-EF54247D0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A80A31-A314-43E5-954C-3609A6D8465F}"/>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B24EDCC8-FE39-48D0-AB50-BC9B19DE8E1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D035D2F-B63A-40A5-9F95-86548079017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6079231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05D5-07C2-4937-AC64-696C48F3D3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9D0C62D-C3A5-4546-B67C-E0CD9D91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B59EB9-12AF-4380-B36B-AAF7E8FF8E1B}"/>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F2D36733-E500-4678-9E27-ED224FD091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629365D-3013-4409-975F-57F6CB29721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3996701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03D01-7E5E-4DBA-8620-92A07FE1423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CB37C9A-DD99-4F53-B8D0-30AA98F09D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A2145E6C-8BAC-4673-9319-F360CFCECA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0B6DF5C-066F-4AF3-B27F-540FD08AD179}"/>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6" name="Fußzeilenplatzhalter 5">
            <a:extLst>
              <a:ext uri="{FF2B5EF4-FFF2-40B4-BE49-F238E27FC236}">
                <a16:creationId xmlns:a16="http://schemas.microsoft.com/office/drawing/2014/main" id="{2C1B8149-E15D-4DBE-96BC-123EE6F88F7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F49C57E-49D8-4B9F-95F3-819AC207BE8F}"/>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1131140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0F230-542A-49A5-A4E4-321D9D7EC62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2F18695-4C6B-440A-89C7-10724031C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A7AA64-1050-4E93-9AA3-0E59A22678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F583023-9D22-4861-B988-FC001669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591AA5-5578-476A-A2E9-F12352BE57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8E990E5-DFC9-4A6A-9E13-DD9F17350CB2}"/>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8" name="Fußzeilenplatzhalter 7">
            <a:extLst>
              <a:ext uri="{FF2B5EF4-FFF2-40B4-BE49-F238E27FC236}">
                <a16:creationId xmlns:a16="http://schemas.microsoft.com/office/drawing/2014/main" id="{727AA9C4-B39A-40D8-B559-2A342ED635F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AFD99539-F78F-4EDF-BE27-C37D1681546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8509501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4DA2-12CE-4BC5-827B-A060D30ABF8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A713724-0576-4ECA-AA5C-DC48181A94B1}"/>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4" name="Fußzeilenplatzhalter 3">
            <a:extLst>
              <a:ext uri="{FF2B5EF4-FFF2-40B4-BE49-F238E27FC236}">
                <a16:creationId xmlns:a16="http://schemas.microsoft.com/office/drawing/2014/main" id="{C9AAA9E0-4768-49C0-80E3-0AB5060E1C8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C915C68B-9080-4C6E-B8FB-D91456780E4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011903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4187A3-FB42-435B-9EB1-11966F24E3EB}"/>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3" name="Fußzeilenplatzhalter 2">
            <a:extLst>
              <a:ext uri="{FF2B5EF4-FFF2-40B4-BE49-F238E27FC236}">
                <a16:creationId xmlns:a16="http://schemas.microsoft.com/office/drawing/2014/main" id="{14EE4C27-806E-44EF-83C2-97F82A3D12A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2966C02-75E8-408B-8826-60C07849BC0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931073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F1F27-A40D-4F66-9404-EB4E7BD5E0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B08EA3E-CE0C-47EF-8F52-86D45BA9D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37F1AA5-25BB-4483-8588-785FEE26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BBBDCF-BB1E-490C-93F6-681EA4D8618B}"/>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6" name="Fußzeilenplatzhalter 5">
            <a:extLst>
              <a:ext uri="{FF2B5EF4-FFF2-40B4-BE49-F238E27FC236}">
                <a16:creationId xmlns:a16="http://schemas.microsoft.com/office/drawing/2014/main" id="{1377F8E8-C3E6-44B0-A152-F4DAEA2595E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6A9A9D2-3C40-4A9A-BDAF-797576CDEF2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654278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E644B-791F-45DB-BD4F-B5D212BD16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B95207D-CAF9-44EC-93B3-A6E31D18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31EDF17-69EF-4FCF-A35D-A28FD52C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F34441-13B9-4C77-A656-AA9B4C8F63D9}"/>
              </a:ext>
            </a:extLst>
          </p:cNvPr>
          <p:cNvSpPr>
            <a:spLocks noGrp="1"/>
          </p:cNvSpPr>
          <p:nvPr>
            <p:ph type="dt" sz="half" idx="10"/>
          </p:nvPr>
        </p:nvSpPr>
        <p:spPr/>
        <p:txBody>
          <a:bodyPr/>
          <a:lstStyle/>
          <a:p>
            <a:fld id="{B41B4CBD-4BC2-4F0F-9F77-A0DB24F0BCA1}" type="datetimeFigureOut">
              <a:rPr lang="en-US" smtClean="0"/>
              <a:t>12/9/2020</a:t>
            </a:fld>
            <a:endParaRPr lang="en-US"/>
          </a:p>
        </p:txBody>
      </p:sp>
      <p:sp>
        <p:nvSpPr>
          <p:cNvPr id="6" name="Fußzeilenplatzhalter 5">
            <a:extLst>
              <a:ext uri="{FF2B5EF4-FFF2-40B4-BE49-F238E27FC236}">
                <a16:creationId xmlns:a16="http://schemas.microsoft.com/office/drawing/2014/main" id="{507DD915-FC68-4B7D-A889-3CD4152D75A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90F1C8-AE97-48D7-8D6E-71935A7D81F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489457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E7AD32-C05D-4752-8973-5BE99FB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87528B33-C1AF-40D9-8395-CEDA70C82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510EAEA-0D5F-441C-B20F-211D0EE1C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4CBD-4BC2-4F0F-9F77-A0DB24F0BCA1}" type="datetimeFigureOut">
              <a:rPr lang="en-US" smtClean="0"/>
              <a:t>12/9/2020</a:t>
            </a:fld>
            <a:endParaRPr lang="en-US"/>
          </a:p>
        </p:txBody>
      </p:sp>
      <p:sp>
        <p:nvSpPr>
          <p:cNvPr id="5" name="Fußzeilenplatzhalter 4">
            <a:extLst>
              <a:ext uri="{FF2B5EF4-FFF2-40B4-BE49-F238E27FC236}">
                <a16:creationId xmlns:a16="http://schemas.microsoft.com/office/drawing/2014/main" id="{1FEA96E0-B3EA-471E-9073-E7C7BA3D5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2C4E9F9-E451-4535-9583-049E4FA1C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A8585-0991-4F45-87F5-497435F40816}" type="slidenum">
              <a:rPr lang="en-US" smtClean="0"/>
              <a:t>‹#›</a:t>
            </a:fld>
            <a:endParaRPr lang="en-US"/>
          </a:p>
        </p:txBody>
      </p:sp>
    </p:spTree>
    <p:extLst>
      <p:ext uri="{BB962C8B-B14F-4D97-AF65-F5344CB8AC3E}">
        <p14:creationId xmlns:p14="http://schemas.microsoft.com/office/powerpoint/2010/main" val="15562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zone.com/articles/covariance-and-contravarian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jot.fm/issues/issue_2020_03/article11.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Abstract_data_typ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ibm.com/support/knowledgecenter/ssw_ibm_i_73/ilec/bindopt.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eckstyle.sourceforge.io/config_metrics.html#CyclomaticComplexit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rxiv.org/pdf/2010.12149.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ube.switch.ch/channels/e2ed4e5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B307-B066-4DC0-8932-4D87B57BDF9A}"/>
              </a:ext>
            </a:extLst>
          </p:cNvPr>
          <p:cNvSpPr>
            <a:spLocks noGrp="1"/>
          </p:cNvSpPr>
          <p:nvPr>
            <p:ph type="title"/>
          </p:nvPr>
        </p:nvSpPr>
        <p:spPr>
          <a:xfrm>
            <a:off x="838200" y="2236654"/>
            <a:ext cx="10515600" cy="1325563"/>
          </a:xfrm>
        </p:spPr>
        <p:txBody>
          <a:bodyPr/>
          <a:lstStyle/>
          <a:p>
            <a:pPr algn="ctr"/>
            <a:r>
              <a:rPr lang="en-US" dirty="0"/>
              <a:t>Zoom recording must be enabled now.</a:t>
            </a:r>
            <a:endParaRPr lang="LID4096" dirty="0"/>
          </a:p>
        </p:txBody>
      </p:sp>
    </p:spTree>
    <p:extLst>
      <p:ext uri="{BB962C8B-B14F-4D97-AF65-F5344CB8AC3E}">
        <p14:creationId xmlns:p14="http://schemas.microsoft.com/office/powerpoint/2010/main" val="31246755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484094" y="365125"/>
            <a:ext cx="11707906" cy="1325563"/>
          </a:xfrm>
        </p:spPr>
        <p:txBody>
          <a:bodyPr/>
          <a:lstStyle/>
          <a:p>
            <a:r>
              <a:rPr lang="en-US" dirty="0"/>
              <a:t>A13 - Exercises 01-03 | Multiple Choice </a:t>
            </a:r>
            <a:r>
              <a:rPr lang="en-US" sz="3200" dirty="0"/>
              <a:t>(5 pts BONUS)</a:t>
            </a:r>
            <a:endParaRPr lang="en-US" dirty="0"/>
          </a:p>
        </p:txBody>
      </p:sp>
      <p:sp>
        <p:nvSpPr>
          <p:cNvPr id="6" name="Inhaltsplatzhalter 2">
            <a:extLst>
              <a:ext uri="{FF2B5EF4-FFF2-40B4-BE49-F238E27FC236}">
                <a16:creationId xmlns:a16="http://schemas.microsoft.com/office/drawing/2014/main" id="{E46200AC-B978-4817-A875-D91037BBC104}"/>
              </a:ext>
            </a:extLst>
          </p:cNvPr>
          <p:cNvSpPr>
            <a:spLocks noGrp="1"/>
          </p:cNvSpPr>
          <p:nvPr>
            <p:ph idx="1"/>
          </p:nvPr>
        </p:nvSpPr>
        <p:spPr>
          <a:xfrm>
            <a:off x="838200" y="1624294"/>
            <a:ext cx="10515600" cy="4351338"/>
          </a:xfrm>
        </p:spPr>
        <p:txBody>
          <a:bodyPr>
            <a:noAutofit/>
          </a:bodyPr>
          <a:lstStyle/>
          <a:p>
            <a:pPr marL="0" indent="0">
              <a:buNone/>
            </a:pPr>
            <a:r>
              <a:rPr lang="de-CH" sz="3600" b="1" i="1" dirty="0">
                <a:solidFill>
                  <a:srgbClr val="FF0000"/>
                </a:solidFill>
              </a:rPr>
              <a:t>- Read </a:t>
            </a:r>
            <a:r>
              <a:rPr lang="de-CH" sz="3600" b="1" i="1" dirty="0" err="1">
                <a:solidFill>
                  <a:srgbClr val="FF0000"/>
                </a:solidFill>
              </a:rPr>
              <a:t>the</a:t>
            </a:r>
            <a:r>
              <a:rPr lang="de-CH" sz="3600" b="1" i="1" dirty="0">
                <a:solidFill>
                  <a:srgbClr val="FF0000"/>
                </a:solidFill>
              </a:rPr>
              <a:t> </a:t>
            </a:r>
            <a:r>
              <a:rPr lang="de-CH" sz="3600" b="1" i="1" dirty="0" err="1">
                <a:solidFill>
                  <a:srgbClr val="FF0000"/>
                </a:solidFill>
              </a:rPr>
              <a:t>rules</a:t>
            </a:r>
            <a:r>
              <a:rPr lang="de-CH" sz="3600" b="1" i="1" dirty="0">
                <a:solidFill>
                  <a:srgbClr val="FF0000"/>
                </a:solidFill>
              </a:rPr>
              <a:t> in </a:t>
            </a:r>
            <a:r>
              <a:rPr lang="de-CH" sz="3600" b="1" i="1" dirty="0" err="1">
                <a:solidFill>
                  <a:srgbClr val="FF0000"/>
                </a:solidFill>
              </a:rPr>
              <a:t>the</a:t>
            </a:r>
            <a:r>
              <a:rPr lang="de-CH" sz="3600" b="1" i="1" dirty="0">
                <a:solidFill>
                  <a:srgbClr val="FF0000"/>
                </a:solidFill>
              </a:rPr>
              <a:t> </a:t>
            </a:r>
            <a:r>
              <a:rPr lang="de-CH" sz="3600" b="1" i="1" dirty="0" err="1">
                <a:solidFill>
                  <a:srgbClr val="FF0000"/>
                </a:solidFill>
              </a:rPr>
              <a:t>assignment</a:t>
            </a:r>
            <a:r>
              <a:rPr lang="de-CH" sz="3600" b="1" i="1" dirty="0">
                <a:solidFill>
                  <a:srgbClr val="FF0000"/>
                </a:solidFill>
              </a:rPr>
              <a:t> </a:t>
            </a:r>
            <a:r>
              <a:rPr lang="de-CH" sz="3600" b="1" i="1" dirty="0" err="1">
                <a:solidFill>
                  <a:srgbClr val="FF0000"/>
                </a:solidFill>
              </a:rPr>
              <a:t>sheet</a:t>
            </a:r>
            <a:r>
              <a:rPr lang="de-CH" sz="3600" b="1" i="1" dirty="0">
                <a:solidFill>
                  <a:srgbClr val="FF0000"/>
                </a:solidFill>
              </a:rPr>
              <a:t>!</a:t>
            </a:r>
          </a:p>
          <a:p>
            <a:pPr marL="0" indent="0">
              <a:buNone/>
            </a:pPr>
            <a:r>
              <a:rPr lang="de-CH" sz="3600" b="1" i="1" dirty="0">
                <a:solidFill>
                  <a:srgbClr val="FF0000"/>
                </a:solidFill>
              </a:rPr>
              <a:t>- 19 </a:t>
            </a:r>
            <a:r>
              <a:rPr lang="de-CH" sz="3600" b="1" i="1" dirty="0" err="1">
                <a:solidFill>
                  <a:srgbClr val="FF0000"/>
                </a:solidFill>
              </a:rPr>
              <a:t>crosses</a:t>
            </a:r>
            <a:r>
              <a:rPr lang="de-CH" sz="3600" b="1" i="1" dirty="0">
                <a:solidFill>
                  <a:srgbClr val="FF0000"/>
                </a:solidFill>
              </a:rPr>
              <a:t> </a:t>
            </a:r>
            <a:r>
              <a:rPr lang="de-CH" sz="3600" b="1" i="1" dirty="0" err="1">
                <a:solidFill>
                  <a:srgbClr val="FF0000"/>
                </a:solidFill>
              </a:rPr>
              <a:t>required</a:t>
            </a:r>
            <a:r>
              <a:rPr lang="de-CH" sz="3600" b="1" i="1" dirty="0">
                <a:solidFill>
                  <a:srgbClr val="FF0000"/>
                </a:solidFill>
              </a:rPr>
              <a:t> </a:t>
            </a:r>
            <a:r>
              <a:rPr lang="de-CH" sz="3600" b="1" i="1" dirty="0" err="1">
                <a:solidFill>
                  <a:srgbClr val="FF0000"/>
                </a:solidFill>
              </a:rPr>
              <a:t>for</a:t>
            </a:r>
            <a:r>
              <a:rPr lang="de-CH" sz="3600" b="1" i="1" dirty="0">
                <a:solidFill>
                  <a:srgbClr val="FF0000"/>
                </a:solidFill>
              </a:rPr>
              <a:t> </a:t>
            </a:r>
            <a:r>
              <a:rPr lang="de-CH" sz="3600" b="1" i="1" dirty="0" err="1">
                <a:solidFill>
                  <a:srgbClr val="FF0000"/>
                </a:solidFill>
              </a:rPr>
              <a:t>the</a:t>
            </a:r>
            <a:r>
              <a:rPr lang="de-CH" sz="3600" b="1" i="1" dirty="0">
                <a:solidFill>
                  <a:srgbClr val="FF0000"/>
                </a:solidFill>
              </a:rPr>
              <a:t> </a:t>
            </a:r>
            <a:r>
              <a:rPr lang="de-CH" sz="3600" b="1" i="1" dirty="0" err="1">
                <a:solidFill>
                  <a:srgbClr val="FF0000"/>
                </a:solidFill>
              </a:rPr>
              <a:t>entire</a:t>
            </a:r>
            <a:r>
              <a:rPr lang="de-CH" sz="3600" b="1" i="1" dirty="0">
                <a:solidFill>
                  <a:srgbClr val="FF0000"/>
                </a:solidFill>
              </a:rPr>
              <a:t> </a:t>
            </a:r>
            <a:r>
              <a:rPr lang="de-CH" sz="3600" b="1" i="1" dirty="0" err="1">
                <a:solidFill>
                  <a:srgbClr val="FF0000"/>
                </a:solidFill>
              </a:rPr>
              <a:t>assignment</a:t>
            </a:r>
            <a:endParaRPr lang="de-CH" sz="3600" b="1" i="1" dirty="0">
              <a:solidFill>
                <a:srgbClr val="FF0000"/>
              </a:solidFill>
            </a:endParaRPr>
          </a:p>
          <a:p>
            <a:pPr marL="0" indent="0">
              <a:buNone/>
            </a:pPr>
            <a:endParaRPr lang="de-CH" sz="3600" b="1" i="1" dirty="0">
              <a:solidFill>
                <a:srgbClr val="FF0000"/>
              </a:solidFill>
            </a:endParaRPr>
          </a:p>
          <a:p>
            <a:pPr marL="0" indent="0">
              <a:buNone/>
            </a:pPr>
            <a:endParaRPr lang="de-CH" sz="3600" b="1" i="1" dirty="0">
              <a:solidFill>
                <a:srgbClr val="FF0000"/>
              </a:solidFill>
            </a:endParaRPr>
          </a:p>
          <a:p>
            <a:pPr marL="0" indent="0">
              <a:buNone/>
            </a:pPr>
            <a:r>
              <a:rPr lang="de-CH" sz="3600" b="1" i="1" dirty="0">
                <a:solidFill>
                  <a:srgbClr val="FF0000"/>
                </a:solidFill>
              </a:rPr>
              <a:t>	</a:t>
            </a:r>
            <a:r>
              <a:rPr lang="de-CH" sz="3600" b="1" i="1" dirty="0" err="1">
                <a:solidFill>
                  <a:srgbClr val="FF0000"/>
                </a:solidFill>
              </a:rPr>
              <a:t>Example</a:t>
            </a:r>
            <a:r>
              <a:rPr lang="de-CH" sz="3600" b="1" i="1" dirty="0">
                <a:solidFill>
                  <a:srgbClr val="FF0000"/>
                </a:solidFill>
              </a:rPr>
              <a:t>: </a:t>
            </a:r>
          </a:p>
          <a:p>
            <a:pPr marL="0" indent="0">
              <a:buNone/>
            </a:pPr>
            <a:endParaRPr lang="de-CH" sz="3600" b="1" i="1" dirty="0">
              <a:solidFill>
                <a:srgbClr val="FF0000"/>
              </a:solidFill>
            </a:endParaRPr>
          </a:p>
          <a:p>
            <a:pPr marL="0" indent="0">
              <a:buNone/>
            </a:pPr>
            <a:endParaRPr lang="de-CH" sz="3600" b="1" i="1" dirty="0">
              <a:solidFill>
                <a:srgbClr val="FF0000"/>
              </a:solidFill>
            </a:endParaRPr>
          </a:p>
        </p:txBody>
      </p:sp>
      <p:pic>
        <p:nvPicPr>
          <p:cNvPr id="7" name="Picture 6">
            <a:extLst>
              <a:ext uri="{FF2B5EF4-FFF2-40B4-BE49-F238E27FC236}">
                <a16:creationId xmlns:a16="http://schemas.microsoft.com/office/drawing/2014/main" id="{4277996F-A947-47DE-8988-F352726115F6}"/>
              </a:ext>
            </a:extLst>
          </p:cNvPr>
          <p:cNvPicPr>
            <a:picLocks noChangeAspect="1"/>
          </p:cNvPicPr>
          <p:nvPr/>
        </p:nvPicPr>
        <p:blipFill>
          <a:blip r:embed="rId2"/>
          <a:stretch>
            <a:fillRect/>
          </a:stretch>
        </p:blipFill>
        <p:spPr>
          <a:xfrm>
            <a:off x="4135531" y="3057525"/>
            <a:ext cx="7572375" cy="3800475"/>
          </a:xfrm>
          <a:prstGeom prst="rect">
            <a:avLst/>
          </a:prstGeom>
        </p:spPr>
      </p:pic>
    </p:spTree>
    <p:extLst>
      <p:ext uri="{BB962C8B-B14F-4D97-AF65-F5344CB8AC3E}">
        <p14:creationId xmlns:p14="http://schemas.microsoft.com/office/powerpoint/2010/main" val="15780137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normAutofit fontScale="90000"/>
          </a:bodyPr>
          <a:lstStyle/>
          <a:p>
            <a:r>
              <a:rPr lang="en-US" dirty="0"/>
              <a:t>SMA: </a:t>
            </a:r>
            <a:br>
              <a:rPr lang="en-US" dirty="0"/>
            </a:br>
            <a:r>
              <a:rPr lang="en-US" dirty="0"/>
              <a:t>Software Modeling and Architecture</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a:bodyPr>
          <a:lstStyle/>
          <a:p>
            <a:endParaRPr lang="de-CH" dirty="0"/>
          </a:p>
          <a:p>
            <a:endParaRPr lang="en-US" dirty="0"/>
          </a:p>
          <a:p>
            <a:r>
              <a:rPr lang="en-US" sz="4000" b="1" i="1" dirty="0"/>
              <a:t>Q&amp;A Session</a:t>
            </a:r>
          </a:p>
        </p:txBody>
      </p:sp>
    </p:spTree>
    <p:extLst>
      <p:ext uri="{BB962C8B-B14F-4D97-AF65-F5344CB8AC3E}">
        <p14:creationId xmlns:p14="http://schemas.microsoft.com/office/powerpoint/2010/main" val="13685490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r>
              <a:rPr lang="en-US" b="1" dirty="0"/>
              <a:t>Categories</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tabLst>
                <a:tab pos="358775" algn="dec"/>
                <a:tab pos="1971675" algn="l"/>
                <a:tab pos="2420938" algn="l"/>
              </a:tabLst>
            </a:pPr>
            <a:r>
              <a:rPr lang="en-US" dirty="0"/>
              <a:t>	8 questions	in	“</a:t>
            </a:r>
            <a:r>
              <a:rPr lang="en-US" b="1" dirty="0"/>
              <a:t>GT / </a:t>
            </a:r>
            <a:r>
              <a:rPr lang="en-US" b="1" dirty="0" err="1"/>
              <a:t>Pharo</a:t>
            </a:r>
            <a:r>
              <a:rPr lang="en-US" b="1" dirty="0"/>
              <a:t> / Smalltalk</a:t>
            </a:r>
            <a:r>
              <a:rPr lang="en-US" dirty="0"/>
              <a:t>” </a:t>
            </a:r>
          </a:p>
          <a:p>
            <a:pPr marL="0" indent="0" algn="just">
              <a:buNone/>
              <a:tabLst>
                <a:tab pos="358775" algn="dec"/>
                <a:tab pos="1971675" algn="l"/>
                <a:tab pos="2420938" algn="l"/>
              </a:tabLst>
            </a:pPr>
            <a:r>
              <a:rPr lang="en-US" dirty="0"/>
              <a:t>	1 question	in	“</a:t>
            </a:r>
            <a:r>
              <a:rPr lang="en-US" b="1" dirty="0"/>
              <a:t>Reflection</a:t>
            </a:r>
            <a:r>
              <a:rPr lang="en-US" dirty="0"/>
              <a:t>” </a:t>
            </a:r>
          </a:p>
          <a:p>
            <a:pPr marL="0" indent="0" algn="just">
              <a:buNone/>
              <a:tabLst>
                <a:tab pos="358775" algn="dec"/>
                <a:tab pos="1971675" algn="l"/>
                <a:tab pos="2420938" algn="l"/>
              </a:tabLst>
            </a:pPr>
            <a:r>
              <a:rPr lang="en-US" dirty="0"/>
              <a:t>	7 questions	in	“</a:t>
            </a:r>
            <a:r>
              <a:rPr lang="en-US" b="1" dirty="0"/>
              <a:t>Static &amp; Dynamic Analysis</a:t>
            </a:r>
            <a:r>
              <a:rPr lang="en-US" dirty="0"/>
              <a:t>”</a:t>
            </a:r>
          </a:p>
          <a:p>
            <a:pPr marL="0" indent="0" algn="just">
              <a:buNone/>
              <a:tabLst>
                <a:tab pos="358775" algn="dec"/>
                <a:tab pos="1971675" algn="l"/>
                <a:tab pos="2420938" algn="l"/>
              </a:tabLst>
            </a:pPr>
            <a:r>
              <a:rPr lang="en-US" dirty="0"/>
              <a:t>	2 questions	in	“</a:t>
            </a:r>
            <a:r>
              <a:rPr lang="en-US" b="1" dirty="0"/>
              <a:t>Software Metrics</a:t>
            </a:r>
            <a:r>
              <a:rPr lang="en-US" dirty="0"/>
              <a:t>”</a:t>
            </a:r>
          </a:p>
          <a:p>
            <a:pPr marL="0" indent="0" algn="just">
              <a:buNone/>
              <a:tabLst>
                <a:tab pos="358775" algn="dec"/>
                <a:tab pos="1971675" algn="l"/>
                <a:tab pos="2420938" algn="l"/>
              </a:tabLst>
            </a:pPr>
            <a:r>
              <a:rPr lang="en-US" dirty="0"/>
              <a:t>	1 question	in	“</a:t>
            </a:r>
            <a:r>
              <a:rPr lang="en-US" b="1" dirty="0"/>
              <a:t>Visualizations</a:t>
            </a:r>
            <a:r>
              <a:rPr lang="en-US" dirty="0"/>
              <a:t>”</a:t>
            </a:r>
          </a:p>
          <a:p>
            <a:pPr marL="0" indent="0" algn="just">
              <a:buNone/>
              <a:tabLst>
                <a:tab pos="358775" algn="dec"/>
                <a:tab pos="1971675" algn="l"/>
                <a:tab pos="2420938" algn="l"/>
              </a:tabLst>
            </a:pPr>
            <a:r>
              <a:rPr lang="en-US" dirty="0"/>
              <a:t>	2 questions	in	“</a:t>
            </a:r>
            <a:r>
              <a:rPr lang="en-US" b="1" dirty="0"/>
              <a:t>Code and Test Smells</a:t>
            </a:r>
            <a:r>
              <a:rPr lang="en-US" dirty="0"/>
              <a:t>”</a:t>
            </a:r>
          </a:p>
          <a:p>
            <a:pPr marL="0" indent="0" algn="just">
              <a:buNone/>
              <a:tabLst>
                <a:tab pos="358775" algn="dec"/>
                <a:tab pos="1971675" algn="l"/>
                <a:tab pos="2420938" algn="l"/>
              </a:tabLst>
            </a:pPr>
            <a:r>
              <a:rPr lang="en-US" dirty="0"/>
              <a:t>	8 questions	in	“</a:t>
            </a:r>
            <a:r>
              <a:rPr lang="en-US" b="1" dirty="0"/>
              <a:t>Fuzzing</a:t>
            </a:r>
            <a:r>
              <a:rPr lang="en-US" dirty="0"/>
              <a:t>”</a:t>
            </a:r>
          </a:p>
          <a:p>
            <a:pPr marL="0" indent="0" algn="just">
              <a:buNone/>
              <a:tabLst>
                <a:tab pos="358775" algn="dec"/>
                <a:tab pos="1971675" algn="l"/>
                <a:tab pos="2420938" algn="l"/>
              </a:tabLst>
            </a:pPr>
            <a:r>
              <a:rPr lang="en-US" dirty="0"/>
              <a:t>	1 question	in	“</a:t>
            </a:r>
            <a:r>
              <a:rPr lang="en-US" b="1" dirty="0"/>
              <a:t>Organizational Affairs</a:t>
            </a:r>
            <a:r>
              <a:rPr lang="en-US" dirty="0"/>
              <a:t>”</a:t>
            </a:r>
          </a:p>
          <a:p>
            <a:pPr marL="0" indent="0" algn="just">
              <a:buNone/>
              <a:tabLst>
                <a:tab pos="358775" algn="dec"/>
                <a:tab pos="1971675" algn="l"/>
                <a:tab pos="2420938" algn="l"/>
              </a:tabLst>
            </a:pPr>
            <a:endParaRPr lang="en-US" dirty="0">
              <a:solidFill>
                <a:srgbClr val="FF0000"/>
              </a:solidFill>
            </a:endParaRPr>
          </a:p>
          <a:p>
            <a:pPr marL="0" indent="0" algn="just">
              <a:buNone/>
            </a:pPr>
            <a:r>
              <a:rPr lang="en-US" b="1" dirty="0"/>
              <a:t>In total 30 questions in 8 categories</a:t>
            </a:r>
          </a:p>
        </p:txBody>
      </p:sp>
    </p:spTree>
    <p:extLst>
      <p:ext uri="{BB962C8B-B14F-4D97-AF65-F5344CB8AC3E}">
        <p14:creationId xmlns:p14="http://schemas.microsoft.com/office/powerpoint/2010/main" val="20145881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GT / </a:t>
            </a:r>
            <a:r>
              <a:rPr lang="en-US" sz="4800" b="1" i="1" dirty="0" err="1"/>
              <a:t>Pharo</a:t>
            </a:r>
            <a:r>
              <a:rPr lang="en-US" sz="4800" b="1" i="1" dirty="0"/>
              <a:t> / Smalltalk</a:t>
            </a:r>
          </a:p>
        </p:txBody>
      </p:sp>
    </p:spTree>
    <p:extLst>
      <p:ext uri="{BB962C8B-B14F-4D97-AF65-F5344CB8AC3E}">
        <p14:creationId xmlns:p14="http://schemas.microsoft.com/office/powerpoint/2010/main" val="267142188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the difference between |x| and x := nil in </a:t>
            </a:r>
            <a:r>
              <a:rPr lang="en-US" b="1" dirty="0" err="1"/>
              <a:t>Pharo</a:t>
            </a:r>
            <a:r>
              <a:rPr lang="en-US" b="1" dirty="0"/>
              <a:t> and why does the first seem to be commonly done, rather than directly instantiating the variable (</a:t>
            </a:r>
            <a:r>
              <a:rPr lang="en-US" b="1" dirty="0" err="1"/>
              <a:t>i</a:t>
            </a:r>
            <a:r>
              <a:rPr lang="en-US" b="1" dirty="0"/>
              <a:t>. e. x := 1).</a:t>
            </a:r>
            <a:endParaRPr lang="en-US" b="1" dirty="0">
              <a:solidFill>
                <a:srgbClr val="FF0000"/>
              </a:solidFill>
            </a:endParaRPr>
          </a:p>
          <a:p>
            <a:pPr marL="0" indent="0" algn="just">
              <a:buNone/>
            </a:pPr>
            <a:r>
              <a:rPr lang="en-US" b="1" dirty="0">
                <a:solidFill>
                  <a:srgbClr val="FF0000"/>
                </a:solidFill>
              </a:rPr>
              <a:t>A: </a:t>
            </a:r>
          </a:p>
          <a:p>
            <a:pPr marL="0" indent="0" algn="just">
              <a:buNone/>
            </a:pPr>
            <a:r>
              <a:rPr lang="en-US" sz="2400" b="1" dirty="0">
                <a:solidFill>
                  <a:srgbClr val="FF0000"/>
                </a:solidFill>
              </a:rPr>
              <a:t>1) These are different things. |x| is the variable declaration like </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	int number;</a:t>
            </a:r>
          </a:p>
          <a:p>
            <a:pPr marL="0" indent="0" algn="just">
              <a:buNone/>
            </a:pPr>
            <a:r>
              <a:rPr lang="en-US" sz="2400" b="1" dirty="0">
                <a:solidFill>
                  <a:srgbClr val="FF0000"/>
                </a:solidFill>
              </a:rPr>
              <a:t>in Java or C. It is required, but only when you write code within methods. The playground does the declaration for you in the background in most cases. That’s why you don’t find many playground snippets with those declarations. On the other hand, those declarations are very prevalent in method implementations.</a:t>
            </a:r>
          </a:p>
          <a:p>
            <a:pPr marL="0" indent="0" algn="just">
              <a:buNone/>
            </a:pPr>
            <a:endParaRPr lang="en-US" sz="2400" b="1" dirty="0">
              <a:solidFill>
                <a:srgbClr val="FF0000"/>
              </a:solidFill>
            </a:endParaRPr>
          </a:p>
          <a:p>
            <a:pPr marL="0" indent="0" algn="just">
              <a:buNone/>
            </a:pPr>
            <a:r>
              <a:rPr lang="en-US" sz="2400" b="1" dirty="0">
                <a:solidFill>
                  <a:srgbClr val="FF0000"/>
                </a:solidFill>
              </a:rPr>
              <a:t>2) nil assignments (</a:t>
            </a:r>
            <a:r>
              <a:rPr lang="en-US" sz="2400" b="1" dirty="0">
                <a:solidFill>
                  <a:srgbClr val="FF0000"/>
                </a:solidFill>
                <a:latin typeface="Courier New" panose="02070309020205020404" pitchFamily="49" charset="0"/>
                <a:cs typeface="Courier New" panose="02070309020205020404" pitchFamily="49" charset="0"/>
              </a:rPr>
              <a:t>x := nil</a:t>
            </a:r>
            <a:r>
              <a:rPr lang="en-US" sz="2400" b="1" dirty="0">
                <a:solidFill>
                  <a:srgbClr val="FF0000"/>
                </a:solidFill>
              </a:rPr>
              <a:t>) are a good practice to emphasize that a variable has not yet been initialized. Same for Java, e.g.,</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Integer </a:t>
            </a:r>
            <a:r>
              <a:rPr lang="en-US" sz="2400" b="1" dirty="0" err="1">
                <a:solidFill>
                  <a:srgbClr val="FF0000"/>
                </a:solidFill>
                <a:latin typeface="Courier New" panose="02070309020205020404" pitchFamily="49" charset="0"/>
                <a:cs typeface="Courier New" panose="02070309020205020404" pitchFamily="49" charset="0"/>
              </a:rPr>
              <a:t>currentValue</a:t>
            </a:r>
            <a:r>
              <a:rPr lang="en-US" sz="2400" b="1" dirty="0">
                <a:solidFill>
                  <a:srgbClr val="FF0000"/>
                </a:solidFill>
                <a:latin typeface="Courier New" panose="02070309020205020404" pitchFamily="49" charset="0"/>
                <a:cs typeface="Courier New" panose="02070309020205020404" pitchFamily="49" charset="0"/>
              </a:rPr>
              <a:t> = null;</a:t>
            </a:r>
          </a:p>
        </p:txBody>
      </p:sp>
    </p:spTree>
    <p:extLst>
      <p:ext uri="{BB962C8B-B14F-4D97-AF65-F5344CB8AC3E}">
        <p14:creationId xmlns:p14="http://schemas.microsoft.com/office/powerpoint/2010/main" val="16592302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kind of Smalltalk code do we need to know and what do we not need to know by heart. For example, do we need to know the rather long code to make a </a:t>
            </a:r>
            <a:r>
              <a:rPr lang="en-US" b="1" dirty="0" err="1"/>
              <a:t>Roassal</a:t>
            </a:r>
            <a:r>
              <a:rPr lang="en-US" b="1" dirty="0"/>
              <a:t> </a:t>
            </a:r>
            <a:r>
              <a:rPr lang="en-US" b="1" dirty="0" err="1"/>
              <a:t>visualisation</a:t>
            </a:r>
            <a:r>
              <a:rPr lang="en-US" b="1" dirty="0"/>
              <a:t>, which has been used in the exercises? How about Live Document code, which is not very complex but we have hardly used?</a:t>
            </a:r>
          </a:p>
          <a:p>
            <a:pPr marL="0" indent="0" algn="just">
              <a:buNone/>
            </a:pPr>
            <a:r>
              <a:rPr lang="en-US" b="1" dirty="0">
                <a:solidFill>
                  <a:srgbClr val="FF0000"/>
                </a:solidFill>
              </a:rPr>
              <a:t>A: You do need to know the basic structure and concepts of Smalltalk code. For example, you should know how to use blocks ([ ... ]) , conditions (</a:t>
            </a:r>
            <a:r>
              <a:rPr lang="en-US" b="1" dirty="0" err="1">
                <a:solidFill>
                  <a:srgbClr val="FF0000"/>
                </a:solidFill>
              </a:rPr>
              <a:t>ifTrue</a:t>
            </a:r>
            <a:r>
              <a:rPr lang="en-US" b="1" dirty="0">
                <a:solidFill>
                  <a:srgbClr val="FF0000"/>
                </a:solidFill>
              </a:rPr>
              <a:t>: ...), iterate over collections (collect, do, ...), how to use </a:t>
            </a:r>
            <a:r>
              <a:rPr lang="en-US" b="1" dirty="0">
                <a:solidFill>
                  <a:srgbClr val="FF0000"/>
                </a:solidFill>
                <a:latin typeface="Courier New" panose="02070309020205020404" pitchFamily="49" charset="0"/>
                <a:cs typeface="Courier New" panose="02070309020205020404" pitchFamily="49" charset="0"/>
              </a:rPr>
              <a:t>compile: </a:t>
            </a:r>
            <a:r>
              <a:rPr lang="en-US" b="1" dirty="0" err="1">
                <a:solidFill>
                  <a:srgbClr val="FF0000"/>
                </a:solidFill>
                <a:latin typeface="Courier New" panose="02070309020205020404" pitchFamily="49" charset="0"/>
                <a:cs typeface="Courier New" panose="02070309020205020404" pitchFamily="49" charset="0"/>
              </a:rPr>
              <a:t>aString</a:t>
            </a:r>
            <a:r>
              <a:rPr lang="en-US" b="1" dirty="0">
                <a:solidFill>
                  <a:srgbClr val="FF0000"/>
                </a:solidFill>
              </a:rPr>
              <a:t>. You also should be able to understand the code snippets in the assignments.</a:t>
            </a:r>
          </a:p>
          <a:p>
            <a:pPr marL="0" indent="0" algn="just">
              <a:buNone/>
            </a:pPr>
            <a:r>
              <a:rPr lang="en-US" b="1" dirty="0">
                <a:solidFill>
                  <a:srgbClr val="FF0000"/>
                </a:solidFill>
              </a:rPr>
              <a:t>Moreover, you should be familiar with GT. For example, you should know what the purpose of a pragma or a live document is and how to use it.</a:t>
            </a:r>
          </a:p>
          <a:p>
            <a:pPr marL="0" indent="0" algn="just">
              <a:buNone/>
            </a:pPr>
            <a:r>
              <a:rPr lang="en-US" b="1" dirty="0">
                <a:solidFill>
                  <a:srgbClr val="FF0000"/>
                </a:solidFill>
              </a:rPr>
              <a:t>You do </a:t>
            </a:r>
            <a:r>
              <a:rPr lang="en-US" b="1" u="sng" dirty="0">
                <a:solidFill>
                  <a:srgbClr val="FF0000"/>
                </a:solidFill>
              </a:rPr>
              <a:t>not</a:t>
            </a:r>
            <a:r>
              <a:rPr lang="en-US" b="1" dirty="0">
                <a:solidFill>
                  <a:srgbClr val="FF0000"/>
                </a:solidFill>
              </a:rPr>
              <a:t> need to know in detail the APIs of libraries such as </a:t>
            </a:r>
            <a:r>
              <a:rPr lang="en-US" b="1" dirty="0" err="1">
                <a:solidFill>
                  <a:srgbClr val="FF0000"/>
                </a:solidFill>
              </a:rPr>
              <a:t>Roassal</a:t>
            </a:r>
            <a:r>
              <a:rPr lang="en-US" b="1" dirty="0">
                <a:solidFill>
                  <a:srgbClr val="FF0000"/>
                </a:solidFill>
              </a:rPr>
              <a:t> or Moose.</a:t>
            </a:r>
          </a:p>
        </p:txBody>
      </p:sp>
    </p:spTree>
    <p:extLst>
      <p:ext uri="{BB962C8B-B14F-4D97-AF65-F5344CB8AC3E}">
        <p14:creationId xmlns:p14="http://schemas.microsoft.com/office/powerpoint/2010/main" val="23730822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are advantages of Smalltalk/</a:t>
            </a:r>
            <a:r>
              <a:rPr lang="en-US" b="1" dirty="0" err="1"/>
              <a:t>Pharo</a:t>
            </a:r>
            <a:r>
              <a:rPr lang="en-US" b="1" dirty="0"/>
              <a:t>/GT when analyzing a software system versus other tools/languages?</a:t>
            </a:r>
          </a:p>
          <a:p>
            <a:pPr marL="0" indent="0" algn="just">
              <a:buNone/>
            </a:pPr>
            <a:r>
              <a:rPr lang="en-US" b="1" dirty="0">
                <a:solidFill>
                  <a:srgbClr val="FF0000"/>
                </a:solidFill>
              </a:rPr>
              <a:t>A: </a:t>
            </a:r>
          </a:p>
          <a:p>
            <a:pPr marL="0" indent="0" algn="just">
              <a:buNone/>
            </a:pPr>
            <a:r>
              <a:rPr lang="en-US" b="1" dirty="0">
                <a:solidFill>
                  <a:srgbClr val="FF0000"/>
                </a:solidFill>
              </a:rPr>
              <a:t>It has a very nice plotting features and can create vectorized graphs. This is awesome for publications.</a:t>
            </a:r>
          </a:p>
          <a:p>
            <a:pPr marL="0" indent="0" algn="just">
              <a:buNone/>
            </a:pPr>
            <a:endParaRPr lang="en-US" b="1" dirty="0">
              <a:solidFill>
                <a:srgbClr val="FF0000"/>
              </a:solidFill>
            </a:endParaRPr>
          </a:p>
          <a:p>
            <a:pPr marL="0" indent="0" algn="just">
              <a:buNone/>
            </a:pPr>
            <a:r>
              <a:rPr lang="en-US" b="1" dirty="0">
                <a:solidFill>
                  <a:srgbClr val="FF0000"/>
                </a:solidFill>
              </a:rPr>
              <a:t>It is very interactive and the tool can also be used by stakeholders. For example, a stakeholder can click in the plot to see more details for a specific pie chart section.</a:t>
            </a:r>
          </a:p>
        </p:txBody>
      </p:sp>
    </p:spTree>
    <p:extLst>
      <p:ext uri="{BB962C8B-B14F-4D97-AF65-F5344CB8AC3E}">
        <p14:creationId xmlns:p14="http://schemas.microsoft.com/office/powerpoint/2010/main" val="25304774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Why is it hard to calculate CYCLO for Smalltalk methods?</a:t>
            </a:r>
          </a:p>
          <a:p>
            <a:pPr marL="0" indent="0" algn="just">
              <a:buNone/>
            </a:pPr>
            <a:r>
              <a:rPr lang="en-US" b="1" dirty="0">
                <a:solidFill>
                  <a:srgbClr val="FF0000"/>
                </a:solidFill>
              </a:rPr>
              <a:t>A: To my knowledge, it has not been added to the base system. So you would need to add the logic to the </a:t>
            </a:r>
            <a:r>
              <a:rPr lang="en-US" b="1" dirty="0">
                <a:solidFill>
                  <a:srgbClr val="FF0000"/>
                </a:solidFill>
                <a:latin typeface="Courier New" panose="02070309020205020404" pitchFamily="49" charset="0"/>
                <a:cs typeface="Courier New" panose="02070309020205020404" pitchFamily="49" charset="0"/>
              </a:rPr>
              <a:t>Class</a:t>
            </a:r>
            <a:r>
              <a:rPr lang="en-US" b="1" dirty="0">
                <a:solidFill>
                  <a:srgbClr val="FF0000"/>
                </a:solidFill>
              </a:rPr>
              <a:t> </a:t>
            </a:r>
            <a:r>
              <a:rPr lang="en-US" b="1" dirty="0" err="1">
                <a:solidFill>
                  <a:srgbClr val="FF0000"/>
                </a:solidFill>
              </a:rPr>
              <a:t>class</a:t>
            </a:r>
            <a:r>
              <a:rPr lang="en-US" b="1" dirty="0">
                <a:solidFill>
                  <a:srgbClr val="FF0000"/>
                </a:solidFill>
              </a:rPr>
              <a:t>. </a:t>
            </a:r>
          </a:p>
          <a:p>
            <a:pPr marL="0" indent="0" algn="just">
              <a:buNone/>
            </a:pPr>
            <a:r>
              <a:rPr lang="en-US" b="1" dirty="0">
                <a:solidFill>
                  <a:srgbClr val="FF0000"/>
                </a:solidFill>
              </a:rPr>
              <a:t>The problem comes from the fact, that instances might have different methods compared to their classes. Even more, traits and extension methods inject code defined in other places. Those features could be used in many classes and introduce additional complexity in each class that uses them, although the implementation resides only in one place.</a:t>
            </a:r>
          </a:p>
          <a:p>
            <a:pPr marL="0" indent="0" algn="just">
              <a:buNone/>
            </a:pPr>
            <a:endParaRPr lang="en-US" b="1" dirty="0">
              <a:solidFill>
                <a:srgbClr val="FF0000"/>
              </a:solidFill>
            </a:endParaRPr>
          </a:p>
          <a:p>
            <a:pPr marL="0" indent="0" algn="just">
              <a:buNone/>
            </a:pPr>
            <a:r>
              <a:rPr lang="en-US" b="1" dirty="0">
                <a:solidFill>
                  <a:srgbClr val="FF0000"/>
                </a:solidFill>
              </a:rPr>
              <a:t>So the outcome would be heavily biased without complex preprocessing.</a:t>
            </a:r>
          </a:p>
          <a:p>
            <a:pPr marL="0" indent="0" algn="just">
              <a:buNone/>
            </a:pPr>
            <a:endParaRPr lang="en-US" b="1" dirty="0">
              <a:solidFill>
                <a:srgbClr val="FF0000"/>
              </a:solidFill>
            </a:endParaRPr>
          </a:p>
          <a:p>
            <a:pPr marL="0" indent="0" algn="just">
              <a:buNone/>
            </a:pPr>
            <a:r>
              <a:rPr lang="en-US" b="1" dirty="0">
                <a:solidFill>
                  <a:srgbClr val="FF0000"/>
                </a:solidFill>
              </a:rPr>
              <a:t>NB: What we had is the cyclomatic complexity for Moose models. Moose has support for </a:t>
            </a:r>
            <a:r>
              <a:rPr lang="en-US" b="1" dirty="0" err="1">
                <a:solidFill>
                  <a:srgbClr val="FF0000"/>
                </a:solidFill>
              </a:rPr>
              <a:t>cyclo</a:t>
            </a:r>
            <a:r>
              <a:rPr lang="en-US" b="1" dirty="0">
                <a:solidFill>
                  <a:srgbClr val="FF0000"/>
                </a:solidFill>
              </a:rPr>
              <a:t> built-in.</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53881989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Can a type system reject only programs that lead to type errors?</a:t>
            </a:r>
          </a:p>
          <a:p>
            <a:pPr marL="0" indent="0" algn="just">
              <a:buFont typeface="Arial" panose="020B0604020202020204" pitchFamily="34" charset="0"/>
              <a:buNone/>
            </a:pPr>
            <a:r>
              <a:rPr lang="en-US" b="1" dirty="0">
                <a:solidFill>
                  <a:srgbClr val="FF0000"/>
                </a:solidFill>
              </a:rPr>
              <a:t>A: A typed system is these days intrinsic (embedded into the language) and does not necessarily detect other types of errors (imagine I/O related errors). Moreover, sometimes the type system is unsafe and it does not detect all the type errors.</a:t>
            </a:r>
          </a:p>
          <a:p>
            <a:pPr marL="0" indent="0" algn="just">
              <a:buFont typeface="Arial" panose="020B0604020202020204" pitchFamily="34" charset="0"/>
              <a:buNone/>
            </a:pPr>
            <a:r>
              <a:rPr lang="en-US" b="1" dirty="0">
                <a:solidFill>
                  <a:srgbClr val="FF0000"/>
                </a:solidFill>
              </a:rPr>
              <a:t>See example with Java:</a:t>
            </a:r>
          </a:p>
        </p:txBody>
      </p:sp>
      <p:pic>
        <p:nvPicPr>
          <p:cNvPr id="4" name="Picture 3">
            <a:extLst>
              <a:ext uri="{FF2B5EF4-FFF2-40B4-BE49-F238E27FC236}">
                <a16:creationId xmlns:a16="http://schemas.microsoft.com/office/drawing/2014/main" id="{73593EF1-209C-40F4-9B92-83CA4E97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61" y="3660944"/>
            <a:ext cx="3787471" cy="2485985"/>
          </a:xfrm>
          <a:prstGeom prst="rect">
            <a:avLst/>
          </a:prstGeom>
        </p:spPr>
      </p:pic>
      <p:sp>
        <p:nvSpPr>
          <p:cNvPr id="5" name="Inhaltsplatzhalter 2">
            <a:extLst>
              <a:ext uri="{FF2B5EF4-FFF2-40B4-BE49-F238E27FC236}">
                <a16:creationId xmlns:a16="http://schemas.microsoft.com/office/drawing/2014/main" id="{5F55C059-02DD-434B-8FD2-E880FB7D49EF}"/>
              </a:ext>
            </a:extLst>
          </p:cNvPr>
          <p:cNvSpPr txBox="1">
            <a:spLocks/>
          </p:cNvSpPr>
          <p:nvPr/>
        </p:nvSpPr>
        <p:spPr>
          <a:xfrm>
            <a:off x="0" y="1422141"/>
            <a:ext cx="10937905" cy="3640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b="1" dirty="0">
              <a:solidFill>
                <a:srgbClr val="FF0000"/>
              </a:solidFill>
            </a:endParaRPr>
          </a:p>
        </p:txBody>
      </p:sp>
      <p:pic>
        <p:nvPicPr>
          <p:cNvPr id="6" name="Picture 5">
            <a:extLst>
              <a:ext uri="{FF2B5EF4-FFF2-40B4-BE49-F238E27FC236}">
                <a16:creationId xmlns:a16="http://schemas.microsoft.com/office/drawing/2014/main" id="{71A9D9A7-885F-4335-9F32-58E622EF8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067" y="3621914"/>
            <a:ext cx="3672888" cy="2648114"/>
          </a:xfrm>
          <a:prstGeom prst="rect">
            <a:avLst/>
          </a:prstGeom>
        </p:spPr>
      </p:pic>
      <p:sp>
        <p:nvSpPr>
          <p:cNvPr id="7" name="TextBox 6">
            <a:extLst>
              <a:ext uri="{FF2B5EF4-FFF2-40B4-BE49-F238E27FC236}">
                <a16:creationId xmlns:a16="http://schemas.microsoft.com/office/drawing/2014/main" id="{DBCE7D02-A09F-4FCA-9B52-BE6717BA1F95}"/>
              </a:ext>
            </a:extLst>
          </p:cNvPr>
          <p:cNvSpPr txBox="1"/>
          <p:nvPr/>
        </p:nvSpPr>
        <p:spPr>
          <a:xfrm>
            <a:off x="1305532" y="6270028"/>
            <a:ext cx="2065437" cy="369332"/>
          </a:xfrm>
          <a:prstGeom prst="rect">
            <a:avLst/>
          </a:prstGeom>
          <a:noFill/>
        </p:spPr>
        <p:txBody>
          <a:bodyPr wrap="none" rtlCol="0">
            <a:spAutoFit/>
          </a:bodyPr>
          <a:lstStyle/>
          <a:p>
            <a:r>
              <a:rPr lang="de-CH" dirty="0"/>
              <a:t>Type </a:t>
            </a:r>
            <a:r>
              <a:rPr lang="de-CH" dirty="0" err="1"/>
              <a:t>safety</a:t>
            </a:r>
            <a:r>
              <a:rPr lang="de-CH" dirty="0"/>
              <a:t> </a:t>
            </a:r>
            <a:r>
              <a:rPr lang="de-CH" dirty="0" err="1"/>
              <a:t>is</a:t>
            </a:r>
            <a:r>
              <a:rPr lang="de-CH" dirty="0"/>
              <a:t> </a:t>
            </a:r>
            <a:r>
              <a:rPr lang="de-CH" dirty="0" err="1"/>
              <a:t>sound</a:t>
            </a:r>
            <a:endParaRPr lang="en-US" dirty="0"/>
          </a:p>
        </p:txBody>
      </p:sp>
      <p:sp>
        <p:nvSpPr>
          <p:cNvPr id="8" name="TextBox 7">
            <a:extLst>
              <a:ext uri="{FF2B5EF4-FFF2-40B4-BE49-F238E27FC236}">
                <a16:creationId xmlns:a16="http://schemas.microsoft.com/office/drawing/2014/main" id="{90C45E93-7CE6-4669-A8E5-576BCC9735C7}"/>
              </a:ext>
            </a:extLst>
          </p:cNvPr>
          <p:cNvSpPr txBox="1"/>
          <p:nvPr/>
        </p:nvSpPr>
        <p:spPr>
          <a:xfrm>
            <a:off x="6355964" y="6270028"/>
            <a:ext cx="2309094" cy="369332"/>
          </a:xfrm>
          <a:prstGeom prst="rect">
            <a:avLst/>
          </a:prstGeom>
          <a:noFill/>
        </p:spPr>
        <p:txBody>
          <a:bodyPr wrap="none" rtlCol="0">
            <a:spAutoFit/>
          </a:bodyPr>
          <a:lstStyle/>
          <a:p>
            <a:r>
              <a:rPr lang="de-CH" dirty="0"/>
              <a:t>Type </a:t>
            </a:r>
            <a:r>
              <a:rPr lang="de-CH" dirty="0" err="1"/>
              <a:t>safety</a:t>
            </a:r>
            <a:r>
              <a:rPr lang="de-CH" dirty="0"/>
              <a:t> </a:t>
            </a:r>
            <a:r>
              <a:rPr lang="de-CH" dirty="0" err="1"/>
              <a:t>is</a:t>
            </a:r>
            <a:r>
              <a:rPr lang="de-CH" dirty="0"/>
              <a:t> </a:t>
            </a:r>
            <a:r>
              <a:rPr lang="de-CH" b="1" dirty="0" err="1"/>
              <a:t>un</a:t>
            </a:r>
            <a:r>
              <a:rPr lang="de-CH" dirty="0" err="1"/>
              <a:t>sound</a:t>
            </a:r>
            <a:endParaRPr lang="en-US" dirty="0"/>
          </a:p>
        </p:txBody>
      </p:sp>
      <p:sp>
        <p:nvSpPr>
          <p:cNvPr id="9" name="TextBox 8">
            <a:extLst>
              <a:ext uri="{FF2B5EF4-FFF2-40B4-BE49-F238E27FC236}">
                <a16:creationId xmlns:a16="http://schemas.microsoft.com/office/drawing/2014/main" id="{55CD49B6-275C-4E61-99DD-3FBDE73AFE84}"/>
              </a:ext>
            </a:extLst>
          </p:cNvPr>
          <p:cNvSpPr txBox="1"/>
          <p:nvPr/>
        </p:nvSpPr>
        <p:spPr>
          <a:xfrm>
            <a:off x="9408277" y="3735710"/>
            <a:ext cx="2499161" cy="2923877"/>
          </a:xfrm>
          <a:prstGeom prst="rect">
            <a:avLst/>
          </a:prstGeom>
          <a:noFill/>
        </p:spPr>
        <p:txBody>
          <a:bodyPr wrap="square" rtlCol="0">
            <a:spAutoFit/>
          </a:bodyPr>
          <a:lstStyle/>
          <a:p>
            <a:r>
              <a:rPr lang="en-US" dirty="0"/>
              <a:t>An unsound type system can accept </a:t>
            </a:r>
          </a:p>
          <a:p>
            <a:r>
              <a:rPr lang="en-US" dirty="0"/>
              <a:t>code that may lead to </a:t>
            </a:r>
          </a:p>
          <a:p>
            <a:r>
              <a:rPr lang="en-US" dirty="0"/>
              <a:t>run-time errors.</a:t>
            </a:r>
          </a:p>
          <a:p>
            <a:br>
              <a:rPr lang="de-CH" dirty="0"/>
            </a:br>
            <a:r>
              <a:rPr lang="de-CH" dirty="0" err="1"/>
              <a:t>Example</a:t>
            </a:r>
            <a:r>
              <a:rPr lang="de-CH" dirty="0"/>
              <a:t>: </a:t>
            </a:r>
            <a:br>
              <a:rPr lang="de-CH" dirty="0"/>
            </a:br>
            <a:r>
              <a:rPr lang="en-US" dirty="0"/>
              <a:t>co-variant arrays in Java</a:t>
            </a:r>
            <a:br>
              <a:rPr lang="en-US" dirty="0"/>
            </a:br>
            <a:br>
              <a:rPr lang="en-US" dirty="0"/>
            </a:br>
            <a:r>
              <a:rPr lang="en-US" sz="1100" dirty="0">
                <a:hlinkClick r:id="rId4"/>
              </a:rPr>
              <a:t>https://dzone.com/articles/covariance-and-contravariance</a:t>
            </a:r>
            <a:endParaRPr lang="en-US" dirty="0"/>
          </a:p>
          <a:p>
            <a:endParaRPr lang="en-US" dirty="0"/>
          </a:p>
        </p:txBody>
      </p:sp>
    </p:spTree>
    <p:extLst>
      <p:ext uri="{BB962C8B-B14F-4D97-AF65-F5344CB8AC3E}">
        <p14:creationId xmlns:p14="http://schemas.microsoft.com/office/powerpoint/2010/main" val="28215327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1) Why are Behavior, </a:t>
            </a:r>
            <a:r>
              <a:rPr lang="en-US" b="1" dirty="0" err="1"/>
              <a:t>ClassDescription</a:t>
            </a:r>
            <a:r>
              <a:rPr lang="en-US" b="1" dirty="0"/>
              <a:t> and Class implemented in separate classes?</a:t>
            </a:r>
          </a:p>
          <a:p>
            <a:pPr marL="0" indent="0" algn="just">
              <a:buNone/>
            </a:pPr>
            <a:r>
              <a:rPr lang="en-US" b="1" dirty="0"/>
              <a:t>2) Why does </a:t>
            </a:r>
            <a:r>
              <a:rPr lang="en-US" b="1" dirty="0" err="1"/>
              <a:t>Metaclass</a:t>
            </a:r>
            <a:r>
              <a:rPr lang="en-US" b="1" dirty="0"/>
              <a:t> not need the functionality of class? Is it because a </a:t>
            </a:r>
            <a:r>
              <a:rPr lang="en-US" b="1" dirty="0" err="1"/>
              <a:t>Metaclass</a:t>
            </a:r>
            <a:r>
              <a:rPr lang="en-US" b="1" dirty="0"/>
              <a:t> has only one single instance?</a:t>
            </a:r>
          </a:p>
          <a:p>
            <a:pPr marL="0" indent="0" algn="just">
              <a:buNone/>
            </a:pPr>
            <a:r>
              <a:rPr lang="en-US" b="1" dirty="0">
                <a:solidFill>
                  <a:srgbClr val="FF0000"/>
                </a:solidFill>
              </a:rPr>
              <a:t>A: </a:t>
            </a:r>
          </a:p>
          <a:p>
            <a:pPr marL="0" indent="0" algn="just">
              <a:buNone/>
            </a:pPr>
            <a:r>
              <a:rPr lang="en-US" b="1" dirty="0">
                <a:solidFill>
                  <a:srgbClr val="FF0000"/>
                </a:solidFill>
              </a:rPr>
              <a:t>1) It was a design decision to separate the concerns. As a result, it improves code reuse. This leads to better modularity, portability and maintainability.</a:t>
            </a:r>
          </a:p>
          <a:p>
            <a:pPr marL="0" indent="0" algn="just">
              <a:buNone/>
            </a:pPr>
            <a:endParaRPr lang="en-US" b="1" dirty="0">
              <a:solidFill>
                <a:srgbClr val="FF0000"/>
              </a:solidFill>
            </a:endParaRPr>
          </a:p>
          <a:p>
            <a:pPr marL="0" indent="0" algn="just">
              <a:buNone/>
            </a:pPr>
            <a:r>
              <a:rPr lang="en-US" b="1" dirty="0">
                <a:solidFill>
                  <a:srgbClr val="FF0000"/>
                </a:solidFill>
              </a:rPr>
              <a:t>2) No, it is due to the separation of concerns. A </a:t>
            </a:r>
            <a:r>
              <a:rPr lang="en-US" b="1" dirty="0" err="1">
                <a:solidFill>
                  <a:srgbClr val="FF0000"/>
                </a:solidFill>
              </a:rPr>
              <a:t>metaclass</a:t>
            </a:r>
            <a:r>
              <a:rPr lang="en-US" b="1" dirty="0">
                <a:solidFill>
                  <a:srgbClr val="FF0000"/>
                </a:solidFill>
              </a:rPr>
              <a:t> is a controller and does not care that much about the corresponding class logic.</a:t>
            </a:r>
          </a:p>
          <a:p>
            <a:pPr marL="0" indent="0" algn="just">
              <a:buNone/>
            </a:pPr>
            <a:r>
              <a:rPr lang="en-US" b="1" dirty="0">
                <a:solidFill>
                  <a:srgbClr val="FF0000"/>
                </a:solidFill>
              </a:rPr>
              <a:t>Each </a:t>
            </a:r>
            <a:r>
              <a:rPr lang="en-US" b="1" dirty="0" err="1">
                <a:solidFill>
                  <a:srgbClr val="FF0000"/>
                </a:solidFill>
              </a:rPr>
              <a:t>metaclass</a:t>
            </a:r>
            <a:r>
              <a:rPr lang="en-US" b="1" dirty="0">
                <a:solidFill>
                  <a:srgbClr val="FF0000"/>
                </a:solidFill>
              </a:rPr>
              <a:t> shares the class variables of its instances. Hence, it is mandatory to only have one instance that has control over all the shared variables for a specific class.</a:t>
            </a:r>
          </a:p>
        </p:txBody>
      </p:sp>
    </p:spTree>
    <p:extLst>
      <p:ext uri="{BB962C8B-B14F-4D97-AF65-F5344CB8AC3E}">
        <p14:creationId xmlns:p14="http://schemas.microsoft.com/office/powerpoint/2010/main" val="24246490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SMA: </a:t>
            </a:r>
            <a:br>
              <a:rPr lang="en-US" dirty="0"/>
            </a:br>
            <a:r>
              <a:rPr lang="en-US" dirty="0"/>
              <a:t>Software Modeling and Analysis</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lnSpcReduction="10000"/>
          </a:bodyPr>
          <a:lstStyle/>
          <a:p>
            <a:endParaRPr lang="en-US" dirty="0"/>
          </a:p>
          <a:p>
            <a:r>
              <a:rPr lang="en-US" sz="4000" i="1" dirty="0"/>
              <a:t>Practical Session</a:t>
            </a:r>
          </a:p>
          <a:p>
            <a:r>
              <a:rPr lang="en-US" sz="4000" b="1" i="1" dirty="0"/>
              <a:t>Week 13</a:t>
            </a:r>
          </a:p>
        </p:txBody>
      </p:sp>
    </p:spTree>
    <p:extLst>
      <p:ext uri="{BB962C8B-B14F-4D97-AF65-F5344CB8AC3E}">
        <p14:creationId xmlns:p14="http://schemas.microsoft.com/office/powerpoint/2010/main" val="36704434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an example of a non-meta-circular language?</a:t>
            </a:r>
          </a:p>
          <a:p>
            <a:pPr marL="0" indent="0" algn="just">
              <a:buNone/>
            </a:pPr>
            <a:r>
              <a:rPr lang="en-US" sz="2400" b="1" dirty="0">
                <a:solidFill>
                  <a:srgbClr val="FF0000"/>
                </a:solidFill>
              </a:rPr>
              <a:t>A: The ability to support meta-circularity requires extremely high abstractions (you need objects that can represent every piece of the language and the environment). </a:t>
            </a:r>
          </a:p>
          <a:p>
            <a:pPr marL="0" indent="0" algn="just">
              <a:buNone/>
            </a:pPr>
            <a:r>
              <a:rPr lang="en-US" sz="2400" b="1" dirty="0">
                <a:solidFill>
                  <a:srgbClr val="FF0000"/>
                </a:solidFill>
              </a:rPr>
              <a:t>Hence, you can argue that rather primitive languages without any abstractions do not have any meta-circular abilities.</a:t>
            </a:r>
          </a:p>
          <a:p>
            <a:pPr marL="0" indent="0" algn="just">
              <a:buNone/>
            </a:pPr>
            <a:r>
              <a:rPr lang="en-US" sz="2400" b="1" dirty="0">
                <a:solidFill>
                  <a:srgbClr val="FF0000"/>
                </a:solidFill>
              </a:rPr>
              <a:t>A typical example would be assembly.</a:t>
            </a:r>
          </a:p>
          <a:p>
            <a:pPr marL="0" indent="0" algn="just">
              <a:buNone/>
            </a:pPr>
            <a:endParaRPr lang="en-US" sz="2400" b="1" dirty="0">
              <a:solidFill>
                <a:srgbClr val="FF0000"/>
              </a:solidFill>
            </a:endParaRPr>
          </a:p>
          <a:p>
            <a:pPr marL="0" indent="0" algn="just">
              <a:buNone/>
            </a:pPr>
            <a:r>
              <a:rPr lang="en-US" sz="2400" b="1" dirty="0">
                <a:solidFill>
                  <a:srgbClr val="FF0000"/>
                </a:solidFill>
              </a:rPr>
              <a:t>If you ask for a “not fully meta-circular language” you can use any language that has reflection abilities, but does not support access to all the features offered by the language itself. For example, in Java you can access methods with reflection, but you cannot modify variables without changing the environment.</a:t>
            </a:r>
          </a:p>
          <a:p>
            <a:pPr marL="0" indent="0" algn="just">
              <a:buNone/>
            </a:pPr>
            <a:endParaRPr lang="en-US" sz="2400" b="1" dirty="0">
              <a:solidFill>
                <a:srgbClr val="FF0000"/>
              </a:solidFill>
            </a:endParaRPr>
          </a:p>
          <a:p>
            <a:pPr marL="0" indent="0" algn="just">
              <a:buNone/>
            </a:pPr>
            <a:r>
              <a:rPr lang="en-US" sz="2400" b="1" dirty="0">
                <a:solidFill>
                  <a:srgbClr val="FF0000"/>
                </a:solidFill>
              </a:rPr>
              <a:t>More details: </a:t>
            </a:r>
            <a:r>
              <a:rPr lang="en-US" sz="2400" b="1" dirty="0">
                <a:solidFill>
                  <a:srgbClr val="FF0000"/>
                </a:solidFill>
                <a:hlinkClick r:id="rId2"/>
              </a:rPr>
              <a:t>http://www.jot.fm/issues/issue_2020_03/article11.pdf</a:t>
            </a:r>
            <a:endParaRPr lang="en-US" sz="2400" b="1" dirty="0">
              <a:solidFill>
                <a:srgbClr val="FF0000"/>
              </a:solidFill>
            </a:endParaRPr>
          </a:p>
          <a:p>
            <a:pPr marL="0" indent="0" algn="just">
              <a:buNone/>
            </a:pPr>
            <a:endParaRPr lang="en-US" b="1" dirty="0">
              <a:solidFill>
                <a:srgbClr val="FF0000"/>
              </a:solidFill>
            </a:endParaRPr>
          </a:p>
          <a:p>
            <a:pPr marL="0" indent="0" algn="just">
              <a:buNone/>
            </a:pPr>
            <a:endParaRPr lang="en-US" b="1" dirty="0">
              <a:solidFill>
                <a:srgbClr val="FF0000"/>
              </a:solidFill>
            </a:endParaRPr>
          </a:p>
        </p:txBody>
      </p:sp>
    </p:spTree>
    <p:extLst>
      <p:ext uri="{BB962C8B-B14F-4D97-AF65-F5344CB8AC3E}">
        <p14:creationId xmlns:p14="http://schemas.microsoft.com/office/powerpoint/2010/main" val="357786617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GT / </a:t>
            </a:r>
            <a:r>
              <a:rPr lang="en-US" dirty="0" err="1"/>
              <a:t>Pharo</a:t>
            </a:r>
            <a:r>
              <a:rPr lang="en-US" dirty="0"/>
              <a:t> / Smalltalk – Q08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How would you get all possible pragmas in GT?</a:t>
            </a:r>
          </a:p>
          <a:p>
            <a:pPr marL="0" indent="0" algn="just">
              <a:buNone/>
            </a:pPr>
            <a:r>
              <a:rPr lang="en-US" b="1" dirty="0"/>
              <a:t>What is exactly a pragma? Can it be compared with an annotation telling some clients that it is capable of doing certain things (e.g. search itself or display itself)?</a:t>
            </a:r>
          </a:p>
          <a:p>
            <a:pPr marL="0" indent="0" algn="just">
              <a:buNone/>
            </a:pPr>
            <a:r>
              <a:rPr lang="en-US" sz="2400" b="1" dirty="0">
                <a:solidFill>
                  <a:srgbClr val="FF0000"/>
                </a:solidFill>
              </a:rPr>
              <a:t>A: You could use the </a:t>
            </a:r>
            <a:r>
              <a:rPr lang="en-US" sz="2400" b="1" dirty="0" err="1">
                <a:solidFill>
                  <a:srgbClr val="FF0000"/>
                </a:solidFill>
                <a:latin typeface="Courier New" panose="02070309020205020404" pitchFamily="49" charset="0"/>
                <a:cs typeface="Courier New" panose="02070309020205020404" pitchFamily="49" charset="0"/>
              </a:rPr>
              <a:t>PragmaCollector</a:t>
            </a:r>
            <a:r>
              <a:rPr lang="en-US" sz="2400" b="1" dirty="0">
                <a:solidFill>
                  <a:srgbClr val="FF0000"/>
                </a:solidFill>
              </a:rPr>
              <a:t> to get all pragmas in GT. It essentially collects all methods that contain a certain pragma. Every time you add a pragma it gets notified and automatically adds/removes your pragma to/from its list.</a:t>
            </a:r>
          </a:p>
          <a:p>
            <a:pPr marL="0" indent="0" algn="just">
              <a:buNone/>
            </a:pPr>
            <a:endParaRPr lang="en-US" sz="2400" b="1" dirty="0">
              <a:solidFill>
                <a:srgbClr val="FF0000"/>
              </a:solidFill>
            </a:endParaRPr>
          </a:p>
          <a:p>
            <a:pPr marL="0" indent="0" algn="just">
              <a:buNone/>
            </a:pPr>
            <a:r>
              <a:rPr lang="en-US" sz="2400" b="1" dirty="0">
                <a:solidFill>
                  <a:srgbClr val="FF0000"/>
                </a:solidFill>
              </a:rPr>
              <a:t>A pragma is a text string enclosed with angle brackets, for example:</a:t>
            </a:r>
          </a:p>
          <a:p>
            <a:pPr marL="0" indent="0" algn="just">
              <a:buNone/>
            </a:pPr>
            <a:r>
              <a:rPr lang="en-US" sz="2400" b="1" dirty="0">
                <a:solidFill>
                  <a:srgbClr val="FF0000"/>
                </a:solidFill>
                <a:latin typeface="Courier New" panose="02070309020205020404" pitchFamily="49" charset="0"/>
                <a:cs typeface="Courier New" panose="02070309020205020404" pitchFamily="49" charset="0"/>
              </a:rPr>
              <a:t>&lt;</a:t>
            </a:r>
            <a:r>
              <a:rPr lang="en-US" sz="2400" b="1" dirty="0" err="1">
                <a:solidFill>
                  <a:srgbClr val="FF0000"/>
                </a:solidFill>
                <a:latin typeface="Courier New" panose="02070309020205020404" pitchFamily="49" charset="0"/>
                <a:cs typeface="Courier New" panose="02070309020205020404" pitchFamily="49" charset="0"/>
              </a:rPr>
              <a:t>samplePragma</a:t>
            </a:r>
            <a:r>
              <a:rPr lang="en-US" sz="2400" b="1" dirty="0">
                <a:solidFill>
                  <a:srgbClr val="FF0000"/>
                </a:solidFill>
                <a:latin typeface="Courier New" panose="02070309020205020404" pitchFamily="49" charset="0"/>
                <a:cs typeface="Courier New" panose="02070309020205020404" pitchFamily="49" charset="0"/>
              </a:rPr>
              <a:t>&gt;</a:t>
            </a:r>
          </a:p>
          <a:p>
            <a:pPr marL="0" indent="0" algn="just">
              <a:buNone/>
            </a:pPr>
            <a:endParaRPr lang="en-US" sz="2400" b="1" dirty="0">
              <a:solidFill>
                <a:srgbClr val="FF0000"/>
              </a:solidFill>
              <a:cs typeface="Arial" panose="020B0604020202020204" pitchFamily="34" charset="0"/>
            </a:endParaRPr>
          </a:p>
          <a:p>
            <a:pPr marL="0" indent="0" algn="just">
              <a:buNone/>
            </a:pPr>
            <a:r>
              <a:rPr lang="en-US" sz="2400" b="1" dirty="0">
                <a:solidFill>
                  <a:srgbClr val="FF0000"/>
                </a:solidFill>
                <a:cs typeface="Arial" panose="020B0604020202020204" pitchFamily="34" charset="0"/>
              </a:rPr>
              <a:t>The actual pragma itself is represented as class instance. It basically resembles the concept of annotations in Java.</a:t>
            </a:r>
          </a:p>
        </p:txBody>
      </p:sp>
    </p:spTree>
    <p:extLst>
      <p:ext uri="{BB962C8B-B14F-4D97-AF65-F5344CB8AC3E}">
        <p14:creationId xmlns:p14="http://schemas.microsoft.com/office/powerpoint/2010/main" val="382609500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Reflection</a:t>
            </a:r>
          </a:p>
        </p:txBody>
      </p:sp>
    </p:spTree>
    <p:extLst>
      <p:ext uri="{BB962C8B-B14F-4D97-AF65-F5344CB8AC3E}">
        <p14:creationId xmlns:p14="http://schemas.microsoft.com/office/powerpoint/2010/main" val="39134207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Reflection – Q09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Lecture 4, Slide 6 &amp; 7</a:t>
            </a:r>
          </a:p>
          <a:p>
            <a:pPr marL="0" indent="0" algn="just">
              <a:buNone/>
            </a:pPr>
            <a:r>
              <a:rPr lang="en-US" b="1" dirty="0"/>
              <a:t>We defined on slide 6 Introspection as structural reflection and Intercession as behavioral reflection. However on Slide 7, it is stated structural reflection could only reason about abstract data types. Why?</a:t>
            </a:r>
          </a:p>
          <a:p>
            <a:pPr marL="0" indent="0" algn="just">
              <a:buNone/>
            </a:pPr>
            <a:r>
              <a:rPr lang="en-US" b="1" dirty="0"/>
              <a:t>I mean Introspection is the ability of a program to observe and reason about it's own state. This means you can get during runtime the type of a variable, it's concrete data type. What do I understand wrong?</a:t>
            </a:r>
          </a:p>
          <a:p>
            <a:pPr marL="0" indent="0" algn="just">
              <a:buNone/>
            </a:pPr>
            <a:r>
              <a:rPr lang="en-US" b="1" dirty="0">
                <a:solidFill>
                  <a:srgbClr val="FF0000"/>
                </a:solidFill>
              </a:rPr>
              <a:t>A: The term “abstract data type” has been used from a language implementation point of view. </a:t>
            </a:r>
          </a:p>
          <a:p>
            <a:pPr marL="0" indent="0" algn="just">
              <a:buNone/>
            </a:pPr>
            <a:r>
              <a:rPr lang="en-US" dirty="0">
                <a:solidFill>
                  <a:srgbClr val="FF0000"/>
                </a:solidFill>
              </a:rPr>
              <a:t>abstract = something not based on any particular thing</a:t>
            </a:r>
          </a:p>
          <a:p>
            <a:pPr marL="0" indent="0" algn="just">
              <a:buNone/>
            </a:pPr>
            <a:endParaRPr lang="en-US" b="1" dirty="0">
              <a:solidFill>
                <a:srgbClr val="FF0000"/>
              </a:solidFill>
            </a:endParaRPr>
          </a:p>
        </p:txBody>
      </p:sp>
      <p:sp>
        <p:nvSpPr>
          <p:cNvPr id="5" name="Oval 4">
            <a:extLst>
              <a:ext uri="{FF2B5EF4-FFF2-40B4-BE49-F238E27FC236}">
                <a16:creationId xmlns:a16="http://schemas.microsoft.com/office/drawing/2014/main" id="{67DA4AA0-B712-4C9A-A2C4-918A1591B8C5}"/>
              </a:ext>
            </a:extLst>
          </p:cNvPr>
          <p:cNvSpPr/>
          <p:nvPr/>
        </p:nvSpPr>
        <p:spPr>
          <a:xfrm>
            <a:off x="5694948" y="4612105"/>
            <a:ext cx="2510590" cy="61762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6" name="Arrow: Right 5">
            <a:extLst>
              <a:ext uri="{FF2B5EF4-FFF2-40B4-BE49-F238E27FC236}">
                <a16:creationId xmlns:a16="http://schemas.microsoft.com/office/drawing/2014/main" id="{629C999E-23CB-4F8E-A107-16966C36F3C0}"/>
              </a:ext>
            </a:extLst>
          </p:cNvPr>
          <p:cNvSpPr/>
          <p:nvPr/>
        </p:nvSpPr>
        <p:spPr>
          <a:xfrm rot="5400000">
            <a:off x="6691785" y="5435418"/>
            <a:ext cx="436703" cy="375098"/>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7" name="TextBox 6">
            <a:extLst>
              <a:ext uri="{FF2B5EF4-FFF2-40B4-BE49-F238E27FC236}">
                <a16:creationId xmlns:a16="http://schemas.microsoft.com/office/drawing/2014/main" id="{B15B92CF-5493-4489-BEEF-2AC1AFF79BCB}"/>
              </a:ext>
            </a:extLst>
          </p:cNvPr>
          <p:cNvSpPr txBox="1"/>
          <p:nvPr/>
        </p:nvSpPr>
        <p:spPr>
          <a:xfrm>
            <a:off x="5314858" y="5841319"/>
            <a:ext cx="3565656" cy="369332"/>
          </a:xfrm>
          <a:prstGeom prst="rect">
            <a:avLst/>
          </a:prstGeom>
          <a:noFill/>
        </p:spPr>
        <p:txBody>
          <a:bodyPr wrap="none" rtlCol="0">
            <a:spAutoFit/>
          </a:bodyPr>
          <a:lstStyle/>
          <a:p>
            <a:r>
              <a:rPr lang="en-US" dirty="0"/>
              <a:t>= hardware implementation in CPUs</a:t>
            </a:r>
            <a:endParaRPr lang="LID4096" dirty="0"/>
          </a:p>
        </p:txBody>
      </p:sp>
      <p:sp>
        <p:nvSpPr>
          <p:cNvPr id="8" name="Arrow: Right 7">
            <a:extLst>
              <a:ext uri="{FF2B5EF4-FFF2-40B4-BE49-F238E27FC236}">
                <a16:creationId xmlns:a16="http://schemas.microsoft.com/office/drawing/2014/main" id="{A85031CB-CAA0-46A3-8CE2-FA4AAF3F30D2}"/>
              </a:ext>
            </a:extLst>
          </p:cNvPr>
          <p:cNvSpPr/>
          <p:nvPr/>
        </p:nvSpPr>
        <p:spPr>
          <a:xfrm>
            <a:off x="323069" y="6317734"/>
            <a:ext cx="436703" cy="375098"/>
          </a:xfrm>
          <a:prstGeom prst="righ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40B8A10D-A032-4F9E-AB3F-3364921CD807}"/>
              </a:ext>
            </a:extLst>
          </p:cNvPr>
          <p:cNvSpPr txBox="1"/>
          <p:nvPr/>
        </p:nvSpPr>
        <p:spPr>
          <a:xfrm>
            <a:off x="879215" y="6211669"/>
            <a:ext cx="11048090" cy="646331"/>
          </a:xfrm>
          <a:prstGeom prst="rect">
            <a:avLst/>
          </a:prstGeom>
          <a:noFill/>
        </p:spPr>
        <p:txBody>
          <a:bodyPr wrap="square" rtlCol="0">
            <a:spAutoFit/>
          </a:bodyPr>
          <a:lstStyle/>
          <a:p>
            <a:r>
              <a:rPr lang="en-US" dirty="0">
                <a:solidFill>
                  <a:srgbClr val="FF0000"/>
                </a:solidFill>
              </a:rPr>
              <a:t>abstract data type = data type offered by the programming language (that does not necessarily exist in hardware)</a:t>
            </a:r>
            <a:br>
              <a:rPr lang="en-US" dirty="0">
                <a:solidFill>
                  <a:srgbClr val="FF0000"/>
                </a:solidFill>
              </a:rPr>
            </a:br>
            <a:r>
              <a:rPr lang="en-US" dirty="0">
                <a:solidFill>
                  <a:srgbClr val="FF0000"/>
                </a:solidFill>
              </a:rPr>
              <a:t>more info: </a:t>
            </a:r>
            <a:r>
              <a:rPr lang="en-US" dirty="0">
                <a:solidFill>
                  <a:srgbClr val="FF0000"/>
                </a:solidFill>
                <a:hlinkClick r:id="rId2"/>
              </a:rPr>
              <a:t>https://en.wikipedia.org/wiki/Abstract_data_type</a:t>
            </a:r>
            <a:r>
              <a:rPr lang="en-US" dirty="0">
                <a:solidFill>
                  <a:srgbClr val="FF0000"/>
                </a:solidFill>
              </a:rPr>
              <a:t> </a:t>
            </a:r>
            <a:endParaRPr lang="LID4096" dirty="0">
              <a:solidFill>
                <a:srgbClr val="FF0000"/>
              </a:solidFill>
            </a:endParaRPr>
          </a:p>
        </p:txBody>
      </p:sp>
    </p:spTree>
    <p:extLst>
      <p:ext uri="{BB962C8B-B14F-4D97-AF65-F5344CB8AC3E}">
        <p14:creationId xmlns:p14="http://schemas.microsoft.com/office/powerpoint/2010/main" val="176846383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Static &amp; Dynamic Analysis</a:t>
            </a:r>
          </a:p>
        </p:txBody>
      </p:sp>
    </p:spTree>
    <p:extLst>
      <p:ext uri="{BB962C8B-B14F-4D97-AF65-F5344CB8AC3E}">
        <p14:creationId xmlns:p14="http://schemas.microsoft.com/office/powerpoint/2010/main" val="39637554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SMA-09-StaticAnalysis, Slide 10:</a:t>
            </a:r>
          </a:p>
          <a:p>
            <a:pPr marL="0" indent="0" algn="just">
              <a:buNone/>
            </a:pPr>
            <a:r>
              <a:rPr lang="en-US" sz="2000" b="1" dirty="0"/>
              <a:t>Here it states that dynamic analysis only leads to false negatives.</a:t>
            </a:r>
          </a:p>
          <a:p>
            <a:pPr marL="0" indent="0" algn="just">
              <a:buNone/>
            </a:pPr>
            <a:r>
              <a:rPr lang="en-US" sz="2000" b="1" dirty="0"/>
              <a:t>But can’t we just turn around the question to get false positives?</a:t>
            </a:r>
          </a:p>
          <a:p>
            <a:pPr marL="0" indent="0" algn="just">
              <a:buNone/>
            </a:pPr>
            <a:r>
              <a:rPr lang="en-US" sz="2000" b="1" dirty="0"/>
              <a:t>For example, if we want to check whether some parts of the code are live. Instead of asking the question “is the code x live?”, we could ask “is the code x dead?”. With this, we would get a false positive in dynamic code analysis. (In dynamic analysis, it may happen that we don’t execute all parts and classify them as dead. This would then be a false positive (classified as dead, but it is in fact live)).</a:t>
            </a:r>
          </a:p>
          <a:p>
            <a:pPr marL="0" indent="0" algn="just">
              <a:buNone/>
            </a:pPr>
            <a:r>
              <a:rPr lang="en-US" sz="2400" b="1" dirty="0">
                <a:solidFill>
                  <a:srgbClr val="FF0000"/>
                </a:solidFill>
              </a:rPr>
              <a:t>A: You are technically right about the inversion, but it is not the whole story:</a:t>
            </a:r>
          </a:p>
          <a:p>
            <a:pPr marL="0" indent="0" algn="just">
              <a:buNone/>
            </a:pPr>
            <a:r>
              <a:rPr lang="en-US" sz="2400" b="1" dirty="0">
                <a:solidFill>
                  <a:srgbClr val="FF0000"/>
                </a:solidFill>
              </a:rPr>
              <a:t>The idea was to illustrate that you can only </a:t>
            </a:r>
            <a:r>
              <a:rPr lang="en-US" sz="2400" b="1" dirty="0" err="1">
                <a:solidFill>
                  <a:srgbClr val="FF0000"/>
                </a:solidFill>
              </a:rPr>
              <a:t>analyse</a:t>
            </a:r>
            <a:r>
              <a:rPr lang="en-US" sz="2400" b="1" dirty="0">
                <a:solidFill>
                  <a:srgbClr val="FF0000"/>
                </a:solidFill>
              </a:rPr>
              <a:t> what you executed in a limited number of test runs. Hence, you will most certainly encounter missed code paths in more complex applications (= false negatives, you overlooked something).</a:t>
            </a:r>
          </a:p>
          <a:p>
            <a:pPr marL="0" indent="0" algn="just">
              <a:buNone/>
            </a:pPr>
            <a:r>
              <a:rPr lang="en-US" sz="2400" b="1" dirty="0">
                <a:solidFill>
                  <a:srgbClr val="FF0000"/>
                </a:solidFill>
              </a:rPr>
              <a:t>However, how these false negatives end up with your criteria (“is code x live”/”is code x dead”) is another story.</a:t>
            </a:r>
          </a:p>
          <a:p>
            <a:pPr marL="0" indent="0" algn="just">
              <a:buNone/>
            </a:pPr>
            <a:r>
              <a:rPr lang="en-US" sz="2400" b="1" dirty="0">
                <a:solidFill>
                  <a:srgbClr val="FF0000"/>
                </a:solidFill>
              </a:rPr>
              <a:t>In the end, it really depends what you refer to as “dynamic analysis”. Is it only the analysis of the system with the extraction of values, or is it also their evaluation?</a:t>
            </a:r>
          </a:p>
        </p:txBody>
      </p:sp>
    </p:spTree>
    <p:extLst>
      <p:ext uri="{BB962C8B-B14F-4D97-AF65-F5344CB8AC3E}">
        <p14:creationId xmlns:p14="http://schemas.microsoft.com/office/powerpoint/2010/main" val="229106784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1839074" cy="4351338"/>
          </a:xfrm>
        </p:spPr>
        <p:txBody>
          <a:bodyPr>
            <a:noAutofit/>
          </a:bodyPr>
          <a:lstStyle/>
          <a:p>
            <a:pPr marL="0" indent="0" algn="just">
              <a:buNone/>
            </a:pPr>
            <a:r>
              <a:rPr lang="en-US" b="1" dirty="0"/>
              <a:t>Q: SMA-01-Intro, Slide 40:</a:t>
            </a:r>
          </a:p>
          <a:p>
            <a:pPr marL="0" indent="0" algn="just">
              <a:buNone/>
            </a:pPr>
            <a:r>
              <a:rPr lang="en-US" b="1" dirty="0"/>
              <a:t>In the first lecture, test coverage is mentioned as a task of dynamic software analysis. 1) Does this mean that tests are also a form of dynamic program analysis? 2) Or are they rather part of the software itself?</a:t>
            </a:r>
          </a:p>
          <a:p>
            <a:pPr marL="0" indent="0" algn="just">
              <a:buNone/>
            </a:pPr>
            <a:r>
              <a:rPr lang="en-US" b="1" dirty="0">
                <a:solidFill>
                  <a:srgbClr val="FF0000"/>
                </a:solidFill>
              </a:rPr>
              <a:t>A: </a:t>
            </a:r>
          </a:p>
          <a:p>
            <a:pPr marL="0" indent="0" algn="just">
              <a:buNone/>
            </a:pPr>
            <a:r>
              <a:rPr lang="en-US" b="1" dirty="0">
                <a:solidFill>
                  <a:srgbClr val="FF0000"/>
                </a:solidFill>
              </a:rPr>
              <a:t>1) When talking about (coverage) tests, people usually refer to JUnit tests with </a:t>
            </a:r>
            <a:r>
              <a:rPr lang="en-US" b="1" dirty="0" err="1">
                <a:solidFill>
                  <a:srgbClr val="FF0000"/>
                </a:solidFill>
              </a:rPr>
              <a:t>EclEmma</a:t>
            </a:r>
            <a:r>
              <a:rPr lang="en-US" b="1" dirty="0">
                <a:solidFill>
                  <a:srgbClr val="FF0000"/>
                </a:solidFill>
              </a:rPr>
              <a:t> (or similar). These tests execute code, hence they are a form of dynamic program analysis. Nevertheless, coverage analysis can be performed statically or dynamically. However, dynamic analysis is usually preferred due to much higher execution speed.</a:t>
            </a:r>
          </a:p>
          <a:p>
            <a:pPr marL="0" indent="0" algn="just">
              <a:buNone/>
            </a:pPr>
            <a:r>
              <a:rPr lang="en-US" b="1" dirty="0">
                <a:solidFill>
                  <a:srgbClr val="FF0000"/>
                </a:solidFill>
              </a:rPr>
              <a:t>2) Such tests are exploiting dynamic analysis techniques and they are also part of the software/application (depending on what you consider to be an application). </a:t>
            </a:r>
          </a:p>
          <a:p>
            <a:pPr marL="0" indent="0" algn="just">
              <a:buNone/>
            </a:pPr>
            <a:r>
              <a:rPr lang="en-US" dirty="0"/>
              <a:t>application = a program designed to do a particular job; a piece of software</a:t>
            </a:r>
            <a:endParaRPr lang="en-US" b="1" dirty="0">
              <a:solidFill>
                <a:srgbClr val="FF0000"/>
              </a:solidFill>
            </a:endParaRPr>
          </a:p>
        </p:txBody>
      </p:sp>
    </p:spTree>
    <p:extLst>
      <p:ext uri="{BB962C8B-B14F-4D97-AF65-F5344CB8AC3E}">
        <p14:creationId xmlns:p14="http://schemas.microsoft.com/office/powerpoint/2010/main" val="389813226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There is a set of slides labeled "SMA-09-StaticAnalysis-ML.pdf". I don't think we have looked at these during the lecture. Do we need to study these?</a:t>
            </a:r>
          </a:p>
          <a:p>
            <a:pPr marL="0" indent="0" algn="just">
              <a:buNone/>
            </a:pPr>
            <a:r>
              <a:rPr lang="en-US" b="1" dirty="0">
                <a:solidFill>
                  <a:srgbClr val="FF0000"/>
                </a:solidFill>
              </a:rPr>
              <a:t>A: No.</a:t>
            </a:r>
          </a:p>
        </p:txBody>
      </p:sp>
    </p:spTree>
    <p:extLst>
      <p:ext uri="{BB962C8B-B14F-4D97-AF65-F5344CB8AC3E}">
        <p14:creationId xmlns:p14="http://schemas.microsoft.com/office/powerpoint/2010/main" val="305786653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t>
            </a:r>
            <a:r>
              <a:rPr lang="en-US" sz="2400" b="1" dirty="0"/>
              <a:t>When are class invariants executed </a:t>
            </a:r>
            <a:r>
              <a:rPr lang="en-US" sz="2400" b="1" dirty="0">
                <a:solidFill>
                  <a:srgbClr val="FF0000"/>
                </a:solidFill>
              </a:rPr>
              <a:t>(discovered/enforced?)</a:t>
            </a:r>
            <a:r>
              <a:rPr lang="en-US" sz="2400" b="1" dirty="0"/>
              <a:t> in the development flow? When the tests are running? During monkey testing?</a:t>
            </a:r>
          </a:p>
          <a:p>
            <a:pPr marL="0" indent="0" algn="just">
              <a:buNone/>
            </a:pPr>
            <a:r>
              <a:rPr lang="en-US" sz="2400" b="1" dirty="0"/>
              <a:t>It was stated that checking the invariants is usually turned off in the Test and Production environment for performance reasons. Also it would not make sense as the invariants could alter the program execution (or even crash).</a:t>
            </a:r>
          </a:p>
          <a:p>
            <a:pPr marL="0" indent="0" algn="just">
              <a:buNone/>
            </a:pPr>
            <a:r>
              <a:rPr lang="en-US" sz="2600" b="1" dirty="0">
                <a:solidFill>
                  <a:srgbClr val="FF0000"/>
                </a:solidFill>
              </a:rPr>
              <a:t>A: </a:t>
            </a:r>
            <a:r>
              <a:rPr lang="en-US" sz="2400" b="1" dirty="0">
                <a:solidFill>
                  <a:srgbClr val="FF0000"/>
                </a:solidFill>
              </a:rPr>
              <a:t>There are two possibilities: either you know that a value must be within certain bounds and you specify the invariants manually during development (e.g., ambient temperature sensor -30°C &lt; x &lt; 60°C), or you let software automatically discover invariants in your application during execution. The former is usually done by adding constraints to improve the code reliability, while the latter is rather done to find outliers/issues (you are not sure whether the detected invariant is correct, it is just an observation). The latter also supports monkey testing.</a:t>
            </a:r>
          </a:p>
          <a:p>
            <a:pPr marL="0" indent="0" algn="just">
              <a:buNone/>
            </a:pPr>
            <a:r>
              <a:rPr lang="en-US" sz="2400" b="1" dirty="0">
                <a:solidFill>
                  <a:srgbClr val="FF0000"/>
                </a:solidFill>
              </a:rPr>
              <a:t>The invariants might be constantly verified in security-sensitive applications (software for money transactions, ...). This requires a special execution mode with additional privileges for the execution environment of the application, similar to the debug mode. Ordinary applications use this special mode only when under test, if at all.</a:t>
            </a:r>
          </a:p>
        </p:txBody>
      </p:sp>
    </p:spTree>
    <p:extLst>
      <p:ext uri="{BB962C8B-B14F-4D97-AF65-F5344CB8AC3E}">
        <p14:creationId xmlns:p14="http://schemas.microsoft.com/office/powerpoint/2010/main" val="374984940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Q: Are there any specific guidelines when doing a Hybrid analysis (Static + dynamic)? Such as steps to take: which analysis first, how both analyses iterate between each other?</a:t>
            </a:r>
          </a:p>
          <a:p>
            <a:pPr marL="0" indent="0" algn="just">
              <a:buNone/>
            </a:pPr>
            <a:r>
              <a:rPr lang="en-US" b="1" dirty="0">
                <a:solidFill>
                  <a:srgbClr val="FF0000"/>
                </a:solidFill>
              </a:rPr>
              <a:t>A: Not really; experience is the key. </a:t>
            </a:r>
          </a:p>
          <a:p>
            <a:pPr marL="0" indent="0" algn="just">
              <a:buNone/>
            </a:pPr>
            <a:r>
              <a:rPr lang="en-US" b="1" dirty="0">
                <a:solidFill>
                  <a:srgbClr val="FF0000"/>
                </a:solidFill>
              </a:rPr>
              <a:t>In most cases you can design an analysis using any of the three, but usually the two other have major drawbacks (speed, resource usage, ...). </a:t>
            </a:r>
          </a:p>
          <a:p>
            <a:pPr marL="0" indent="0" algn="just">
              <a:buNone/>
            </a:pPr>
            <a:r>
              <a:rPr lang="en-US" b="1" dirty="0">
                <a:solidFill>
                  <a:srgbClr val="FF0000"/>
                </a:solidFill>
              </a:rPr>
              <a:t>So you end up with one preferred analysis type for a specific task.</a:t>
            </a:r>
          </a:p>
          <a:p>
            <a:pPr marL="0" indent="0" algn="just">
              <a:buNone/>
            </a:pPr>
            <a:br>
              <a:rPr lang="en-US" sz="2000" b="1" dirty="0">
                <a:solidFill>
                  <a:srgbClr val="FF0000"/>
                </a:solidFill>
              </a:rPr>
            </a:br>
            <a:r>
              <a:rPr lang="en-US" sz="2000" b="1" dirty="0">
                <a:solidFill>
                  <a:srgbClr val="FF0000"/>
                </a:solidFill>
              </a:rPr>
              <a:t>Example:</a:t>
            </a:r>
          </a:p>
          <a:p>
            <a:pPr marL="0" indent="0" algn="just">
              <a:buNone/>
            </a:pPr>
            <a:r>
              <a:rPr lang="en-US" sz="2000" b="1" dirty="0">
                <a:solidFill>
                  <a:srgbClr val="FF0000"/>
                </a:solidFill>
              </a:rPr>
              <a:t>Imagine you want to find a method with the name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Static: 		iterate over all methods with the String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Dynamic:	collect all called methods with the name “</a:t>
            </a:r>
            <a:r>
              <a:rPr lang="en-US" sz="2000" b="1" dirty="0" err="1">
                <a:solidFill>
                  <a:srgbClr val="FF0000"/>
                </a:solidFill>
              </a:rPr>
              <a:t>helloWorld</a:t>
            </a:r>
            <a:r>
              <a:rPr lang="en-US" sz="2000" b="1" dirty="0">
                <a:solidFill>
                  <a:srgbClr val="FF0000"/>
                </a:solidFill>
              </a:rPr>
              <a:t>()”</a:t>
            </a:r>
          </a:p>
          <a:p>
            <a:pPr marL="0" indent="0" algn="just">
              <a:buNone/>
            </a:pPr>
            <a:r>
              <a:rPr lang="en-US" sz="2000" b="1" dirty="0">
                <a:solidFill>
                  <a:srgbClr val="FF0000"/>
                </a:solidFill>
              </a:rPr>
              <a:t>Hybrid:		use the static technique for source code, and the dynamic technique for compiled code</a:t>
            </a:r>
          </a:p>
          <a:p>
            <a:pPr marL="0" indent="0" algn="just">
              <a:buNone/>
            </a:pPr>
            <a:r>
              <a:rPr lang="en-US" sz="2000" b="1" dirty="0">
                <a:solidFill>
                  <a:srgbClr val="FF0000"/>
                </a:solidFill>
              </a:rPr>
              <a:t>Which one to select? Static is comprehensive, dynamic is easy to maintain and efficient over short-term, hybrid is even more comprehensive than static. The choice depends on several external factors.</a:t>
            </a:r>
          </a:p>
        </p:txBody>
      </p:sp>
    </p:spTree>
    <p:extLst>
      <p:ext uri="{BB962C8B-B14F-4D97-AF65-F5344CB8AC3E}">
        <p14:creationId xmlns:p14="http://schemas.microsoft.com/office/powerpoint/2010/main" val="39266886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12</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Discussion</a:t>
            </a:r>
          </a:p>
        </p:txBody>
      </p:sp>
    </p:spTree>
    <p:extLst>
      <p:ext uri="{BB962C8B-B14F-4D97-AF65-F5344CB8AC3E}">
        <p14:creationId xmlns:p14="http://schemas.microsoft.com/office/powerpoint/2010/main" val="295043362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Does Intraprocedural and </a:t>
            </a:r>
            <a:r>
              <a:rPr lang="en-US" b="1" dirty="0" err="1"/>
              <a:t>Interprocedural</a:t>
            </a:r>
            <a:r>
              <a:rPr lang="en-US" b="1" dirty="0"/>
              <a:t> analysis differ in a OOPL vs a procedural PL? If so how?</a:t>
            </a:r>
          </a:p>
          <a:p>
            <a:pPr marL="0" indent="0" algn="just">
              <a:buNone/>
            </a:pPr>
            <a:r>
              <a:rPr lang="en-US" b="1" dirty="0"/>
              <a:t>Reason reading up on the topic I found the definition here (IBM, </a:t>
            </a:r>
            <a:r>
              <a:rPr lang="en-US" b="1" dirty="0">
                <a:hlinkClick r:id="rId2"/>
              </a:rPr>
              <a:t>https://www.ibm.com/support/knowledgecenter/ssw_ibm_i_73/ilec/bindopt.htm</a:t>
            </a:r>
            <a:r>
              <a:rPr lang="en-US" b="1" dirty="0"/>
              <a:t>) of intraprocedural analysis and there the term depends on the definition of a compilation unit in the language.</a:t>
            </a:r>
          </a:p>
          <a:p>
            <a:pPr marL="0" indent="0" algn="just">
              <a:buNone/>
            </a:pPr>
            <a:r>
              <a:rPr lang="en-US" b="1" dirty="0">
                <a:solidFill>
                  <a:srgbClr val="FF0000"/>
                </a:solidFill>
              </a:rPr>
              <a:t>A: Intraprocedural and </a:t>
            </a:r>
            <a:r>
              <a:rPr lang="en-US" b="1" dirty="0" err="1">
                <a:solidFill>
                  <a:srgbClr val="FF0000"/>
                </a:solidFill>
              </a:rPr>
              <a:t>interprocedural</a:t>
            </a:r>
            <a:r>
              <a:rPr lang="en-US" b="1" dirty="0">
                <a:solidFill>
                  <a:srgbClr val="FF0000"/>
                </a:solidFill>
              </a:rPr>
              <a:t> analyses differ in their scope. Intraprocedural analyses happen within a function, </a:t>
            </a:r>
            <a:r>
              <a:rPr lang="en-US" b="1" dirty="0" err="1">
                <a:solidFill>
                  <a:srgbClr val="FF0000"/>
                </a:solidFill>
              </a:rPr>
              <a:t>interprocedural</a:t>
            </a:r>
            <a:r>
              <a:rPr lang="en-US" b="1" dirty="0">
                <a:solidFill>
                  <a:srgbClr val="FF0000"/>
                </a:solidFill>
              </a:rPr>
              <a:t> across functions. Now one question remains: what is a function?</a:t>
            </a:r>
          </a:p>
          <a:p>
            <a:pPr marL="0" indent="0" algn="just">
              <a:buNone/>
            </a:pPr>
            <a:r>
              <a:rPr lang="en-US" dirty="0"/>
              <a:t>function = 	a sequence of program instructions that performs a specific 		task, packaged as a unit.</a:t>
            </a:r>
          </a:p>
          <a:p>
            <a:pPr marL="0" indent="0" algn="just">
              <a:buNone/>
            </a:pPr>
            <a:r>
              <a:rPr lang="en-US" b="1" dirty="0">
                <a:solidFill>
                  <a:srgbClr val="FF0000"/>
                </a:solidFill>
              </a:rPr>
              <a:t>Back to OOPL and PPL, they might have different rule sets (classes vs modules) and “units” (functions vs submodules), but the general idea remains the same.</a:t>
            </a:r>
          </a:p>
        </p:txBody>
      </p:sp>
    </p:spTree>
    <p:extLst>
      <p:ext uri="{BB962C8B-B14F-4D97-AF65-F5344CB8AC3E}">
        <p14:creationId xmlns:p14="http://schemas.microsoft.com/office/powerpoint/2010/main" val="333664966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Static &amp; Dynamic Analysis – Q16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15537" cy="4351338"/>
          </a:xfrm>
        </p:spPr>
        <p:txBody>
          <a:bodyPr>
            <a:noAutofit/>
          </a:bodyPr>
          <a:lstStyle/>
          <a:p>
            <a:pPr marL="0" indent="0" algn="just">
              <a:buNone/>
            </a:pPr>
            <a:r>
              <a:rPr lang="en-US" b="1" dirty="0"/>
              <a:t>Q: </a:t>
            </a:r>
            <a:r>
              <a:rPr lang="en-US" sz="2400" b="1" dirty="0"/>
              <a:t>1) Is a class instantiation/ class method invocation of another class inside a class method intraprocedural? 2) What if it was a private class and thus in the same compilation unit as the observed class?</a:t>
            </a:r>
          </a:p>
          <a:p>
            <a:pPr marL="0" indent="0" algn="just">
              <a:buNone/>
            </a:pPr>
            <a:r>
              <a:rPr lang="en-US" sz="1600" b="1" dirty="0" err="1">
                <a:latin typeface="Courier New" panose="02070309020205020404" pitchFamily="49" charset="0"/>
                <a:cs typeface="Courier New" panose="02070309020205020404" pitchFamily="49" charset="0"/>
              </a:rPr>
              <a:t>fnc</a:t>
            </a:r>
            <a:r>
              <a:rPr lang="en-US" sz="1600" b="1" dirty="0">
                <a:latin typeface="Courier New" panose="02070309020205020404" pitchFamily="49" charset="0"/>
                <a:cs typeface="Courier New" panose="02070309020205020404" pitchFamily="49" charset="0"/>
              </a:rPr>
              <a:t> x() {</a:t>
            </a:r>
          </a:p>
          <a:p>
            <a:pPr marL="0" indent="0" algn="just">
              <a:buNone/>
            </a:pPr>
            <a:r>
              <a:rPr lang="en-US" sz="1600" b="1" dirty="0">
                <a:latin typeface="Courier New" panose="02070309020205020404" pitchFamily="49" charset="0"/>
                <a:cs typeface="Courier New" panose="02070309020205020404" pitchFamily="49" charset="0"/>
              </a:rPr>
              <a:t>	var y = new Class()</a:t>
            </a:r>
          </a:p>
          <a:p>
            <a:pPr marL="0" indent="0" algn="just">
              <a:buNone/>
            </a:pPr>
            <a:r>
              <a:rPr lang="en-US" sz="1600" b="1" dirty="0">
                <a:latin typeface="Courier New" panose="02070309020205020404" pitchFamily="49" charset="0"/>
                <a:cs typeface="Courier New" panose="02070309020205020404" pitchFamily="49" charset="0"/>
              </a:rPr>
              <a:t>	if y.t() {</a:t>
            </a:r>
          </a:p>
          <a:p>
            <a:pPr marL="0" indent="0" algn="just">
              <a:buNone/>
            </a:pPr>
            <a:r>
              <a:rPr lang="en-US" sz="1600" b="1" dirty="0">
                <a:latin typeface="Courier New" panose="02070309020205020404" pitchFamily="49" charset="0"/>
                <a:cs typeface="Courier New" panose="02070309020205020404" pitchFamily="49" charset="0"/>
              </a:rPr>
              <a:t>	} else {</a:t>
            </a:r>
          </a:p>
          <a:p>
            <a:pPr marL="0" indent="0" algn="just">
              <a:buNone/>
            </a:pPr>
            <a:r>
              <a:rPr lang="en-US" sz="1600" b="1" dirty="0">
                <a:latin typeface="Courier New" panose="02070309020205020404" pitchFamily="49" charset="0"/>
                <a:cs typeface="Courier New" panose="02070309020205020404" pitchFamily="49" charset="0"/>
              </a:rPr>
              <a:t>	}</a:t>
            </a:r>
          </a:p>
          <a:p>
            <a:pPr marL="0" indent="0" algn="just">
              <a:buNone/>
            </a:pPr>
            <a:r>
              <a:rPr lang="en-US" sz="1600" b="1" dirty="0">
                <a:latin typeface="Courier New" panose="02070309020205020404" pitchFamily="49" charset="0"/>
                <a:cs typeface="Courier New" panose="02070309020205020404" pitchFamily="49" charset="0"/>
              </a:rPr>
              <a:t>}</a:t>
            </a:r>
          </a:p>
          <a:p>
            <a:pPr marL="0" indent="0" algn="just">
              <a:buNone/>
            </a:pPr>
            <a:r>
              <a:rPr lang="en-US" sz="2100" b="1" dirty="0">
                <a:solidFill>
                  <a:srgbClr val="FF0000"/>
                </a:solidFill>
              </a:rPr>
              <a:t>A: 1) Think abstract syntax tree (AST): in your favorite IDE, every code snippet is represented as AST. Iterating over all AST nodes that belong to a specific method is intraprocedural (all nodes are attached to the method declaration node). However, if you resolve an “external call node”/”instantiation node” you will just turn your analysis into an </a:t>
            </a:r>
            <a:r>
              <a:rPr lang="en-US" sz="2100" b="1" dirty="0" err="1">
                <a:solidFill>
                  <a:srgbClr val="FF0000"/>
                </a:solidFill>
              </a:rPr>
              <a:t>interprocedural</a:t>
            </a:r>
            <a:r>
              <a:rPr lang="en-US" sz="2100" b="1" dirty="0">
                <a:solidFill>
                  <a:srgbClr val="FF0000"/>
                </a:solidFill>
              </a:rPr>
              <a:t> one, because you rely on information from another function.</a:t>
            </a:r>
          </a:p>
          <a:p>
            <a:pPr marL="0" indent="0" algn="just">
              <a:buNone/>
            </a:pPr>
            <a:r>
              <a:rPr lang="en-US" sz="2100" b="1" dirty="0">
                <a:solidFill>
                  <a:srgbClr val="FF0000"/>
                </a:solidFill>
              </a:rPr>
              <a:t>2) “private” does technically not change the function boundaries. However, there is an exception: private methods might become </a:t>
            </a:r>
            <a:r>
              <a:rPr lang="en-US" sz="2100" b="1" dirty="0" err="1">
                <a:solidFill>
                  <a:srgbClr val="FF0000"/>
                </a:solidFill>
              </a:rPr>
              <a:t>inlined</a:t>
            </a:r>
            <a:r>
              <a:rPr lang="en-US" sz="2100" b="1" dirty="0">
                <a:solidFill>
                  <a:srgbClr val="FF0000"/>
                </a:solidFill>
              </a:rPr>
              <a:t> by the compiler, therefore the function boundaries could change.</a:t>
            </a:r>
          </a:p>
          <a:p>
            <a:pPr marL="0" indent="0" algn="just">
              <a:buNone/>
            </a:pPr>
            <a:r>
              <a:rPr lang="en-US" sz="2100" b="1" dirty="0">
                <a:solidFill>
                  <a:srgbClr val="FF0000"/>
                </a:solidFill>
              </a:rPr>
              <a:t>We won’t go into more details here: this could be another entire lecture.</a:t>
            </a:r>
          </a:p>
        </p:txBody>
      </p:sp>
    </p:spTree>
    <p:extLst>
      <p:ext uri="{BB962C8B-B14F-4D97-AF65-F5344CB8AC3E}">
        <p14:creationId xmlns:p14="http://schemas.microsoft.com/office/powerpoint/2010/main" val="190023331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Software Metrics</a:t>
            </a:r>
          </a:p>
        </p:txBody>
      </p:sp>
    </p:spTree>
    <p:extLst>
      <p:ext uri="{BB962C8B-B14F-4D97-AF65-F5344CB8AC3E}">
        <p14:creationId xmlns:p14="http://schemas.microsoft.com/office/powerpoint/2010/main" val="58910059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Software Metrics – Q17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SMA-07-MetricAndProblemDetection, Slide 7:</a:t>
            </a:r>
          </a:p>
          <a:p>
            <a:pPr marL="0" indent="0" algn="just">
              <a:buNone/>
            </a:pPr>
            <a:r>
              <a:rPr lang="en-US" sz="2000" b="1" dirty="0"/>
              <a:t>Why does a “do-while” have a different cyclomatic complexity than a “while-do”? Does this have a special reason (e.g. the program runs faster), or is it just a Definition? Furthermore, what would be the cyclomatic complexity of a for-loop?</a:t>
            </a:r>
          </a:p>
          <a:p>
            <a:pPr marL="0" indent="0" algn="just">
              <a:buNone/>
            </a:pPr>
            <a:r>
              <a:rPr lang="en-US" sz="2000" b="1" dirty="0">
                <a:solidFill>
                  <a:srgbClr val="FF0000"/>
                </a:solidFill>
              </a:rPr>
              <a:t>A:	Do-while, while-do, for-loop</a:t>
            </a:r>
          </a:p>
          <a:p>
            <a:pPr marL="0" indent="0" algn="just">
              <a:buNone/>
            </a:pPr>
            <a:r>
              <a:rPr lang="en-US" sz="2000" b="1" dirty="0">
                <a:solidFill>
                  <a:srgbClr val="FF0000"/>
                </a:solidFill>
              </a:rPr>
              <a:t>	have the same </a:t>
            </a:r>
            <a:r>
              <a:rPr lang="en-US" sz="2000" b="1" dirty="0" err="1">
                <a:solidFill>
                  <a:srgbClr val="FF0000"/>
                </a:solidFill>
              </a:rPr>
              <a:t>cyclo</a:t>
            </a:r>
            <a:r>
              <a:rPr lang="en-US" sz="2000" b="1" dirty="0">
                <a:solidFill>
                  <a:srgbClr val="FF0000"/>
                </a:solidFill>
              </a:rPr>
              <a:t> value.</a:t>
            </a: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r>
              <a:rPr lang="en-US" sz="2000" b="1" dirty="0">
                <a:solidFill>
                  <a:srgbClr val="FF0000"/>
                </a:solidFill>
              </a:rPr>
              <a:t>This might clarify:</a:t>
            </a:r>
          </a:p>
          <a:p>
            <a:pPr marL="0" indent="0" algn="just">
              <a:buNone/>
            </a:pPr>
            <a:r>
              <a:rPr lang="en-US" sz="2000" b="1" dirty="0">
                <a:solidFill>
                  <a:srgbClr val="FF0000"/>
                </a:solidFill>
                <a:hlinkClick r:id="rId2"/>
              </a:rPr>
              <a:t>https://checkstyle.sourceforge.io/config_metrics.html#CyclomaticComplexity</a:t>
            </a:r>
            <a:endParaRPr lang="en-US" sz="2000" b="1" dirty="0">
              <a:solidFill>
                <a:srgbClr val="FF0000"/>
              </a:solidFill>
            </a:endParaRPr>
          </a:p>
        </p:txBody>
      </p:sp>
      <p:pic>
        <p:nvPicPr>
          <p:cNvPr id="5" name="Picture 4">
            <a:extLst>
              <a:ext uri="{FF2B5EF4-FFF2-40B4-BE49-F238E27FC236}">
                <a16:creationId xmlns:a16="http://schemas.microsoft.com/office/drawing/2014/main" id="{5860DA19-D0FA-4619-8A94-DD0CB86E7A21}"/>
              </a:ext>
            </a:extLst>
          </p:cNvPr>
          <p:cNvPicPr>
            <a:picLocks noChangeAspect="1"/>
          </p:cNvPicPr>
          <p:nvPr/>
        </p:nvPicPr>
        <p:blipFill>
          <a:blip r:embed="rId3"/>
          <a:stretch>
            <a:fillRect/>
          </a:stretch>
        </p:blipFill>
        <p:spPr>
          <a:xfrm>
            <a:off x="4507831" y="1847536"/>
            <a:ext cx="6344653" cy="2670296"/>
          </a:xfrm>
          <a:prstGeom prst="rect">
            <a:avLst/>
          </a:prstGeom>
        </p:spPr>
      </p:pic>
      <p:pic>
        <p:nvPicPr>
          <p:cNvPr id="7" name="Picture 6">
            <a:extLst>
              <a:ext uri="{FF2B5EF4-FFF2-40B4-BE49-F238E27FC236}">
                <a16:creationId xmlns:a16="http://schemas.microsoft.com/office/drawing/2014/main" id="{964E20A6-DB18-4F2D-BEBE-DE9421707E58}"/>
              </a:ext>
            </a:extLst>
          </p:cNvPr>
          <p:cNvPicPr>
            <a:picLocks noChangeAspect="1"/>
          </p:cNvPicPr>
          <p:nvPr/>
        </p:nvPicPr>
        <p:blipFill>
          <a:blip r:embed="rId4"/>
          <a:stretch>
            <a:fillRect/>
          </a:stretch>
        </p:blipFill>
        <p:spPr>
          <a:xfrm>
            <a:off x="127083" y="4873367"/>
            <a:ext cx="10125075" cy="1800225"/>
          </a:xfrm>
          <a:prstGeom prst="rect">
            <a:avLst/>
          </a:prstGeom>
        </p:spPr>
      </p:pic>
    </p:spTree>
    <p:extLst>
      <p:ext uri="{BB962C8B-B14F-4D97-AF65-F5344CB8AC3E}">
        <p14:creationId xmlns:p14="http://schemas.microsoft.com/office/powerpoint/2010/main" val="14655940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Software Metrics – Q18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192000" cy="4351338"/>
          </a:xfrm>
        </p:spPr>
        <p:txBody>
          <a:bodyPr>
            <a:noAutofit/>
          </a:bodyPr>
          <a:lstStyle/>
          <a:p>
            <a:pPr marL="0" indent="0" algn="just">
              <a:buNone/>
            </a:pPr>
            <a:r>
              <a:rPr lang="en-US" b="1" dirty="0"/>
              <a:t>Q: For cyclomatic complexity, what is and what is not a node?</a:t>
            </a:r>
          </a:p>
          <a:p>
            <a:pPr marL="0" indent="0" algn="just">
              <a:buNone/>
            </a:pPr>
            <a:r>
              <a:rPr lang="en-US" b="1" dirty="0">
                <a:solidFill>
                  <a:srgbClr val="FF0000"/>
                </a:solidFill>
              </a:rPr>
              <a:t>A:</a:t>
            </a:r>
          </a:p>
          <a:p>
            <a:pPr marL="0" indent="0" algn="just">
              <a:buNone/>
            </a:pPr>
            <a:r>
              <a:rPr lang="en-US" b="1" dirty="0">
                <a:solidFill>
                  <a:srgbClr val="FF0000"/>
                </a:solidFill>
              </a:rPr>
              <a:t>A node represents a statement that introduces a change in the control flow.</a:t>
            </a:r>
          </a:p>
          <a:p>
            <a:pPr marL="0" indent="0" algn="just">
              <a:buNone/>
            </a:pPr>
            <a:r>
              <a:rPr lang="en-US" dirty="0">
                <a:solidFill>
                  <a:srgbClr val="FF0000"/>
                </a:solidFill>
              </a:rPr>
              <a:t>Examples:</a:t>
            </a:r>
          </a:p>
          <a:p>
            <a:pPr marL="0" indent="0" algn="just">
              <a:buNone/>
            </a:pPr>
            <a:r>
              <a:rPr lang="en-US" dirty="0">
                <a:solidFill>
                  <a:srgbClr val="FF0000"/>
                </a:solidFill>
              </a:rPr>
              <a:t>conditions, loops, ...</a:t>
            </a:r>
          </a:p>
          <a:p>
            <a:pPr marL="0" indent="0" algn="just">
              <a:buNone/>
            </a:pPr>
            <a:endParaRPr lang="en-US" b="1" dirty="0">
              <a:solidFill>
                <a:srgbClr val="FF0000"/>
              </a:solidFill>
            </a:endParaRPr>
          </a:p>
          <a:p>
            <a:pPr marL="0" indent="0" algn="just">
              <a:buNone/>
            </a:pPr>
            <a:r>
              <a:rPr lang="en-US" b="1" dirty="0">
                <a:solidFill>
                  <a:srgbClr val="FF0000"/>
                </a:solidFill>
              </a:rPr>
              <a:t>What is not a node?</a:t>
            </a:r>
          </a:p>
          <a:p>
            <a:pPr marL="0" indent="0" algn="just">
              <a:buNone/>
            </a:pPr>
            <a:r>
              <a:rPr lang="en-US" b="1" dirty="0">
                <a:solidFill>
                  <a:srgbClr val="FF0000"/>
                </a:solidFill>
              </a:rPr>
              <a:t>All remaining elements that do not change the control flow.</a:t>
            </a:r>
          </a:p>
          <a:p>
            <a:pPr marL="0" indent="0" algn="just">
              <a:buNone/>
            </a:pPr>
            <a:r>
              <a:rPr lang="en-US" dirty="0">
                <a:solidFill>
                  <a:srgbClr val="FF0000"/>
                </a:solidFill>
              </a:rPr>
              <a:t>Examples:</a:t>
            </a:r>
          </a:p>
          <a:p>
            <a:pPr marL="0" indent="0" algn="just">
              <a:buNone/>
            </a:pPr>
            <a:r>
              <a:rPr lang="en-US" dirty="0">
                <a:solidFill>
                  <a:srgbClr val="FF0000"/>
                </a:solidFill>
              </a:rPr>
              <a:t>a = a + 2;</a:t>
            </a:r>
          </a:p>
          <a:p>
            <a:pPr marL="0" indent="0" algn="just">
              <a:buNone/>
            </a:pPr>
            <a:r>
              <a:rPr lang="en-US" dirty="0">
                <a:solidFill>
                  <a:srgbClr val="FF0000"/>
                </a:solidFill>
              </a:rPr>
              <a:t>int double = 2;</a:t>
            </a:r>
          </a:p>
          <a:p>
            <a:pPr marL="0" indent="0" algn="just">
              <a:buNone/>
            </a:pPr>
            <a:r>
              <a:rPr lang="en-US" dirty="0">
                <a:solidFill>
                  <a:srgbClr val="FF0000"/>
                </a:solidFill>
              </a:rPr>
              <a:t>...</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93586878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Visualizations</a:t>
            </a:r>
          </a:p>
        </p:txBody>
      </p:sp>
    </p:spTree>
    <p:extLst>
      <p:ext uri="{BB962C8B-B14F-4D97-AF65-F5344CB8AC3E}">
        <p14:creationId xmlns:p14="http://schemas.microsoft.com/office/powerpoint/2010/main" val="2974236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BD162E-EAB4-4073-8B7B-17085C19E826}"/>
              </a:ext>
            </a:extLst>
          </p:cNvPr>
          <p:cNvPicPr>
            <a:picLocks noChangeAspect="1"/>
          </p:cNvPicPr>
          <p:nvPr/>
        </p:nvPicPr>
        <p:blipFill>
          <a:blip r:embed="rId2"/>
          <a:stretch>
            <a:fillRect/>
          </a:stretch>
        </p:blipFill>
        <p:spPr>
          <a:xfrm>
            <a:off x="8541424" y="0"/>
            <a:ext cx="3650575" cy="3465096"/>
          </a:xfrm>
          <a:prstGeom prst="rect">
            <a:avLst/>
          </a:prstGeom>
        </p:spPr>
      </p:pic>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Visualizations – Q19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1066045"/>
            <a:ext cx="8734926" cy="4351338"/>
          </a:xfrm>
        </p:spPr>
        <p:txBody>
          <a:bodyPr>
            <a:noAutofit/>
          </a:bodyPr>
          <a:lstStyle/>
          <a:p>
            <a:pPr marL="0" indent="0" algn="just">
              <a:buNone/>
            </a:pPr>
            <a:r>
              <a:rPr lang="en-US" b="1" dirty="0"/>
              <a:t>Q: Exercise 3 – </a:t>
            </a:r>
            <a:r>
              <a:rPr lang="en-US" b="1" dirty="0" err="1"/>
              <a:t>Visualisations</a:t>
            </a:r>
            <a:r>
              <a:rPr lang="en-US" b="1" dirty="0"/>
              <a:t> - point a). This is one of the questions that I couldn't answer correctly during the mock exam. The explanation on the PDF it is still not clear for me. It is still hard for me to understand why this graphic is presenting this irregularity on one side.</a:t>
            </a:r>
          </a:p>
          <a:p>
            <a:pPr marL="0" indent="0" algn="just">
              <a:buNone/>
            </a:pPr>
            <a:endParaRPr lang="en-US" b="1" dirty="0">
              <a:solidFill>
                <a:srgbClr val="FF0000"/>
              </a:solidFill>
            </a:endParaRPr>
          </a:p>
        </p:txBody>
      </p:sp>
      <p:sp>
        <p:nvSpPr>
          <p:cNvPr id="6" name="Inhaltsplatzhalter 2">
            <a:extLst>
              <a:ext uri="{FF2B5EF4-FFF2-40B4-BE49-F238E27FC236}">
                <a16:creationId xmlns:a16="http://schemas.microsoft.com/office/drawing/2014/main" id="{0BBFC603-45CA-4311-A2BC-5D00987F9BAB}"/>
              </a:ext>
            </a:extLst>
          </p:cNvPr>
          <p:cNvSpPr txBox="1">
            <a:spLocks/>
          </p:cNvSpPr>
          <p:nvPr/>
        </p:nvSpPr>
        <p:spPr>
          <a:xfrm>
            <a:off x="0" y="4176167"/>
            <a:ext cx="12015537" cy="2482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solidFill>
                  <a:srgbClr val="FF0000"/>
                </a:solidFill>
              </a:rPr>
              <a:t>A: As written in the mock exam exercise description, the center represents the Object class. The ring which is closest to Object represents classes which directly inherit from Object. We can see that some small classes are on the same hierarchy level (= in the same ring), but because they are black they contain tests. Consequently, those classes do not inherit from Class (ring 3) and are rather </a:t>
            </a:r>
            <a:r>
              <a:rPr lang="en-US" b="1">
                <a:solidFill>
                  <a:srgbClr val="FF0000"/>
                </a:solidFill>
              </a:rPr>
              <a:t>alien-like.</a:t>
            </a:r>
            <a:endParaRPr lang="en-US" b="1" dirty="0">
              <a:solidFill>
                <a:srgbClr val="FF0000"/>
              </a:solidFill>
            </a:endParaRPr>
          </a:p>
          <a:p>
            <a:pPr marL="0" indent="0" algn="just">
              <a:buFont typeface="Arial" panose="020B0604020202020204" pitchFamily="34" charset="0"/>
              <a:buNone/>
            </a:pPr>
            <a:endParaRPr lang="en-US" b="1" dirty="0">
              <a:solidFill>
                <a:srgbClr val="FF0000"/>
              </a:solidFill>
            </a:endParaRPr>
          </a:p>
        </p:txBody>
      </p:sp>
    </p:spTree>
    <p:extLst>
      <p:ext uri="{BB962C8B-B14F-4D97-AF65-F5344CB8AC3E}">
        <p14:creationId xmlns:p14="http://schemas.microsoft.com/office/powerpoint/2010/main" val="253029828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Code and Test Smells</a:t>
            </a:r>
          </a:p>
        </p:txBody>
      </p:sp>
    </p:spTree>
    <p:extLst>
      <p:ext uri="{BB962C8B-B14F-4D97-AF65-F5344CB8AC3E}">
        <p14:creationId xmlns:p14="http://schemas.microsoft.com/office/powerpoint/2010/main" val="261433537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Code and Test Smells – Q20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t>
            </a:r>
            <a:r>
              <a:rPr lang="en-US" sz="2400" b="1" dirty="0"/>
              <a:t>The slides note that an eager test tests "more than one method". The solution to the exercise on eager tests however notes that "a single test should use a single assert statement". If a test uses multiple assert statements, but only on the same method (for example because that method increments a counter upon which the return is based), is this still considered an eager test? If yes, why is it considered a test smell to test the same method in one test multiple times?</a:t>
            </a:r>
          </a:p>
          <a:p>
            <a:pPr marL="0" indent="0" algn="just">
              <a:buNone/>
            </a:pPr>
            <a:r>
              <a:rPr lang="en-US" sz="2600" b="1" dirty="0">
                <a:solidFill>
                  <a:srgbClr val="FF0000"/>
                </a:solidFill>
              </a:rPr>
              <a:t>A: In the literature I found only the statement “more than one method”. However, I still argue that a single test should use a single assert statement (to be not eager).</a:t>
            </a:r>
          </a:p>
          <a:p>
            <a:pPr marL="0" indent="0" algn="just">
              <a:buNone/>
            </a:pPr>
            <a:endParaRPr lang="en-US" sz="2600" b="1" dirty="0">
              <a:solidFill>
                <a:srgbClr val="FF0000"/>
              </a:solidFill>
            </a:endParaRPr>
          </a:p>
          <a:p>
            <a:pPr marL="0" indent="0" algn="just">
              <a:buNone/>
            </a:pPr>
            <a:r>
              <a:rPr lang="en-US" sz="2600" b="1" dirty="0">
                <a:solidFill>
                  <a:srgbClr val="FF0000"/>
                </a:solidFill>
              </a:rPr>
              <a:t>IMHO: Your test example for the counter method should be implemented in a different way. Use </a:t>
            </a:r>
            <a:r>
              <a:rPr lang="en-US" sz="2600" b="1" dirty="0" err="1">
                <a:solidFill>
                  <a:srgbClr val="FF0000"/>
                </a:solidFill>
              </a:rPr>
              <a:t>setUp</a:t>
            </a:r>
            <a:r>
              <a:rPr lang="en-US" sz="2600" b="1" dirty="0">
                <a:solidFill>
                  <a:srgbClr val="FF0000"/>
                </a:solidFill>
              </a:rPr>
              <a:t>() and </a:t>
            </a:r>
            <a:r>
              <a:rPr lang="en-US" sz="2600" b="1" dirty="0" err="1">
                <a:solidFill>
                  <a:srgbClr val="FF0000"/>
                </a:solidFill>
              </a:rPr>
              <a:t>shutDown</a:t>
            </a:r>
            <a:r>
              <a:rPr lang="en-US" sz="2600" b="1" dirty="0">
                <a:solidFill>
                  <a:srgbClr val="FF0000"/>
                </a:solidFill>
              </a:rPr>
              <a:t>() methods to prepare the method under test. Then you will end up with only one assert statement in your test. As for every smell: sometimes it makes sense to just accept them as they are often a tradeoff between different properties.</a:t>
            </a:r>
          </a:p>
        </p:txBody>
      </p:sp>
    </p:spTree>
    <p:extLst>
      <p:ext uri="{BB962C8B-B14F-4D97-AF65-F5344CB8AC3E}">
        <p14:creationId xmlns:p14="http://schemas.microsoft.com/office/powerpoint/2010/main" val="408542750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Code and Test Smells – Q21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Generally, are God classes good approach or should they always be separated into modules?</a:t>
            </a:r>
          </a:p>
          <a:p>
            <a:pPr marL="0" indent="0" algn="just">
              <a:buNone/>
            </a:pPr>
            <a:r>
              <a:rPr lang="en-US" b="1" dirty="0">
                <a:solidFill>
                  <a:srgbClr val="FF0000"/>
                </a:solidFill>
              </a:rPr>
              <a:t>A: God class = class that knows too much = should know less.</a:t>
            </a:r>
          </a:p>
          <a:p>
            <a:pPr marL="0" indent="0" algn="just">
              <a:buNone/>
            </a:pPr>
            <a:r>
              <a:rPr lang="en-US" b="1" dirty="0">
                <a:solidFill>
                  <a:srgbClr val="FF0000"/>
                </a:solidFill>
              </a:rPr>
              <a:t>Consequently, you should try to divide the class into different parts and then see what you can optimize from there. </a:t>
            </a:r>
          </a:p>
          <a:p>
            <a:pPr marL="0" indent="0" algn="just">
              <a:buNone/>
            </a:pPr>
            <a:endParaRPr lang="en-US" b="1" dirty="0">
              <a:solidFill>
                <a:srgbClr val="FF0000"/>
              </a:solidFill>
            </a:endParaRPr>
          </a:p>
          <a:p>
            <a:pPr marL="0" indent="0" algn="just">
              <a:buNone/>
            </a:pPr>
            <a:r>
              <a:rPr lang="en-US" b="1" dirty="0"/>
              <a:t>Again: </a:t>
            </a:r>
            <a:r>
              <a:rPr lang="en-US" sz="2800" b="1" dirty="0"/>
              <a:t>Sometimes it makes sense to just accept the smell as it is.</a:t>
            </a:r>
          </a:p>
          <a:p>
            <a:pPr marL="0" indent="0" algn="just">
              <a:buNone/>
            </a:pPr>
            <a:endParaRPr lang="en-US" sz="2800" b="1" dirty="0"/>
          </a:p>
          <a:p>
            <a:pPr marL="0" indent="0" algn="just">
              <a:buNone/>
            </a:pPr>
            <a:r>
              <a:rPr lang="en-US" b="1" dirty="0">
                <a:solidFill>
                  <a:srgbClr val="FF0000"/>
                </a:solidFill>
              </a:rPr>
              <a:t>Example:</a:t>
            </a:r>
          </a:p>
          <a:p>
            <a:pPr marL="0" indent="0" algn="just">
              <a:buNone/>
            </a:pPr>
            <a:r>
              <a:rPr lang="en-US" b="1" dirty="0">
                <a:solidFill>
                  <a:srgbClr val="FF0000"/>
                </a:solidFill>
              </a:rPr>
              <a:t>A property class that stores many variables (localization, configuration, ...) used in many different parts of the program might be acceptable. </a:t>
            </a:r>
          </a:p>
        </p:txBody>
      </p:sp>
    </p:spTree>
    <p:extLst>
      <p:ext uri="{BB962C8B-B14F-4D97-AF65-F5344CB8AC3E}">
        <p14:creationId xmlns:p14="http://schemas.microsoft.com/office/powerpoint/2010/main" val="34895050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A12 - Exercise 01 | General questions (6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89364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Explain the term fuzz testing.</a:t>
            </a:r>
          </a:p>
          <a:p>
            <a:pPr>
              <a:tabLst>
                <a:tab pos="538163" algn="l"/>
              </a:tabLst>
            </a:pPr>
            <a:r>
              <a:rPr lang="en-US" sz="2400" dirty="0">
                <a:solidFill>
                  <a:srgbClr val="FF0000"/>
                </a:solidFill>
                <a:effectLst/>
                <a:latin typeface="Arial" panose="020B0604020202020204" pitchFamily="34" charset="0"/>
              </a:rPr>
              <a:t>	Fuzz testing is an approach to test software automatically by feeding 	randomized or pattern-based inputs to a target application.</a:t>
            </a:r>
            <a:br>
              <a:rPr lang="en-US" sz="2400" dirty="0">
                <a:effectLst/>
                <a:latin typeface="Arial" panose="020B0604020202020204" pitchFamily="34" charset="0"/>
              </a:rPr>
            </a:b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b)	Explain the term smart </a:t>
            </a:r>
            <a:r>
              <a:rPr lang="en-US" sz="2400" dirty="0" err="1">
                <a:effectLst/>
                <a:latin typeface="Arial" panose="020B0604020202020204" pitchFamily="34" charset="0"/>
              </a:rPr>
              <a:t>fuzzer</a:t>
            </a:r>
            <a:r>
              <a:rPr lang="en-US" sz="2400" dirty="0">
                <a:effectLst/>
                <a:latin typeface="Arial" panose="020B0604020202020204" pitchFamily="34" charset="0"/>
              </a:rPr>
              <a:t>.</a:t>
            </a:r>
          </a:p>
          <a:p>
            <a:pPr>
              <a:tabLst>
                <a:tab pos="538163" algn="l"/>
              </a:tabLst>
            </a:pPr>
            <a:r>
              <a:rPr lang="en-US" sz="2400" dirty="0">
                <a:solidFill>
                  <a:srgbClr val="FF0000"/>
                </a:solidFill>
                <a:effectLst/>
                <a:latin typeface="Arial" panose="020B0604020202020204" pitchFamily="34" charset="0"/>
              </a:rPr>
              <a:t>	Smart </a:t>
            </a:r>
            <a:r>
              <a:rPr lang="en-US" sz="2400" dirty="0" err="1">
                <a:solidFill>
                  <a:srgbClr val="FF0000"/>
                </a:solidFill>
                <a:effectLst/>
                <a:latin typeface="Arial" panose="020B0604020202020204" pitchFamily="34" charset="0"/>
              </a:rPr>
              <a:t>fuzzers</a:t>
            </a:r>
            <a:r>
              <a:rPr lang="en-US" sz="2400" dirty="0">
                <a:solidFill>
                  <a:srgbClr val="FF0000"/>
                </a:solidFill>
                <a:effectLst/>
                <a:latin typeface="Arial" panose="020B0604020202020204" pitchFamily="34" charset="0"/>
              </a:rPr>
              <a:t> have knowledge about the expected input format. A smart 	</a:t>
            </a:r>
            <a:r>
              <a:rPr lang="en-US" sz="2400" dirty="0" err="1">
                <a:solidFill>
                  <a:srgbClr val="FF0000"/>
                </a:solidFill>
                <a:effectLst/>
                <a:latin typeface="Arial" panose="020B0604020202020204" pitchFamily="34" charset="0"/>
              </a:rPr>
              <a:t>fuzzer</a:t>
            </a:r>
            <a:r>
              <a:rPr lang="en-US" sz="2400" dirty="0">
                <a:solidFill>
                  <a:srgbClr val="FF0000"/>
                </a:solidFill>
                <a:effectLst/>
                <a:latin typeface="Arial" panose="020B0604020202020204" pitchFamily="34" charset="0"/>
              </a:rPr>
              <a:t> might know exactly the structure of a protocol like http or a file format 	like jpg. This improves the quality of input generation.</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c)	What is the role of symbolic execution engines in white box </a:t>
            </a:r>
            <a:r>
              <a:rPr lang="en-US" sz="2400" dirty="0" err="1">
                <a:effectLst/>
                <a:latin typeface="Arial" panose="020B0604020202020204" pitchFamily="34" charset="0"/>
              </a:rPr>
              <a:t>fuzzers</a:t>
            </a:r>
            <a:r>
              <a:rPr lang="en-US" sz="2400" dirty="0">
                <a:effectLst/>
                <a:latin typeface="Arial" panose="020B0604020202020204" pitchFamily="34" charset="0"/>
              </a:rPr>
              <a:t>?</a:t>
            </a:r>
          </a:p>
          <a:p>
            <a:pPr>
              <a:tabLst>
                <a:tab pos="538163" algn="l"/>
              </a:tabLst>
            </a:pPr>
            <a:r>
              <a:rPr lang="en-US" sz="2400" dirty="0">
                <a:solidFill>
                  <a:srgbClr val="FF0000"/>
                </a:solidFill>
                <a:effectLst/>
                <a:latin typeface="Arial" panose="020B0604020202020204" pitchFamily="34" charset="0"/>
              </a:rPr>
              <a:t>	Symbolic execution tools accurately capture the computation of each value. 	Such generated input can increase the code coverage in the target 	application.</a:t>
            </a:r>
          </a:p>
        </p:txBody>
      </p:sp>
    </p:spTree>
    <p:extLst>
      <p:ext uri="{BB962C8B-B14F-4D97-AF65-F5344CB8AC3E}">
        <p14:creationId xmlns:p14="http://schemas.microsoft.com/office/powerpoint/2010/main" val="144425436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Fuzzing</a:t>
            </a:r>
          </a:p>
        </p:txBody>
      </p:sp>
    </p:spTree>
    <p:extLst>
      <p:ext uri="{BB962C8B-B14F-4D97-AF65-F5344CB8AC3E}">
        <p14:creationId xmlns:p14="http://schemas.microsoft.com/office/powerpoint/2010/main" val="132954698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Is monkey testing also a type of fuzzing?</a:t>
            </a:r>
          </a:p>
          <a:p>
            <a:pPr marL="0" indent="0" algn="just">
              <a:buNone/>
            </a:pPr>
            <a:r>
              <a:rPr lang="en-US" b="1" dirty="0">
                <a:solidFill>
                  <a:srgbClr val="FF0000"/>
                </a:solidFill>
              </a:rPr>
              <a:t>A: It depends. Fuzzing is an *automated* software testing technique. </a:t>
            </a:r>
          </a:p>
          <a:p>
            <a:pPr marL="0" indent="0" algn="just">
              <a:buNone/>
            </a:pPr>
            <a:r>
              <a:rPr lang="en-US" b="1" dirty="0">
                <a:solidFill>
                  <a:srgbClr val="FF0000"/>
                </a:solidFill>
              </a:rPr>
              <a:t>When you do manual monkey testing it is technically not fuzzing, but when you use some kind of automation to perform the monkey testing I guess you could call that fuzzing.</a:t>
            </a:r>
          </a:p>
        </p:txBody>
      </p:sp>
    </p:spTree>
    <p:extLst>
      <p:ext uri="{BB962C8B-B14F-4D97-AF65-F5344CB8AC3E}">
        <p14:creationId xmlns:p14="http://schemas.microsoft.com/office/powerpoint/2010/main" val="269417000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Q23</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1684" cy="4351338"/>
          </a:xfrm>
        </p:spPr>
        <p:txBody>
          <a:bodyPr>
            <a:noAutofit/>
          </a:bodyPr>
          <a:lstStyle/>
          <a:p>
            <a:pPr marL="0" indent="0" algn="just">
              <a:buNone/>
            </a:pPr>
            <a:r>
              <a:rPr lang="en-US" b="1" dirty="0"/>
              <a:t>Q: Is fuzzing a type of dynamic program analysis?</a:t>
            </a:r>
          </a:p>
          <a:p>
            <a:pPr marL="0" indent="0" algn="just">
              <a:buNone/>
            </a:pPr>
            <a:r>
              <a:rPr lang="en-US" b="1" dirty="0">
                <a:solidFill>
                  <a:srgbClr val="FF0000"/>
                </a:solidFill>
              </a:rPr>
              <a:t>A:</a:t>
            </a:r>
          </a:p>
          <a:p>
            <a:pPr marL="0" indent="0" algn="just">
              <a:buNone/>
            </a:pPr>
            <a:r>
              <a:rPr lang="en-US" b="1" dirty="0">
                <a:solidFill>
                  <a:srgbClr val="FF0000"/>
                </a:solidFill>
              </a:rPr>
              <a:t>Dynamic program analysis = monitoring running application.</a:t>
            </a:r>
          </a:p>
          <a:p>
            <a:pPr marL="0" indent="0" algn="just">
              <a:buNone/>
            </a:pPr>
            <a:r>
              <a:rPr lang="en-US" b="1" dirty="0">
                <a:solidFill>
                  <a:srgbClr val="FF0000"/>
                </a:solidFill>
              </a:rPr>
              <a:t>Fuzzing = creating input and monitoring running application.</a:t>
            </a:r>
          </a:p>
          <a:p>
            <a:pPr marL="0" indent="0" algn="just">
              <a:buNone/>
            </a:pPr>
            <a:endParaRPr lang="en-US" b="1" dirty="0">
              <a:solidFill>
                <a:srgbClr val="FF0000"/>
              </a:solidFill>
            </a:endParaRPr>
          </a:p>
          <a:p>
            <a:pPr marL="0" indent="0" algn="just">
              <a:buNone/>
            </a:pPr>
            <a:r>
              <a:rPr lang="en-US" b="1" dirty="0">
                <a:solidFill>
                  <a:srgbClr val="FF0000"/>
                </a:solidFill>
              </a:rPr>
              <a:t>Actually, it is more than that:</a:t>
            </a:r>
          </a:p>
          <a:p>
            <a:pPr marL="0" indent="0" algn="just">
              <a:buNone/>
            </a:pPr>
            <a:r>
              <a:rPr lang="en-US" b="1" dirty="0">
                <a:solidFill>
                  <a:srgbClr val="FF0000"/>
                </a:solidFill>
              </a:rPr>
              <a:t>Fuzzing leverages dynamic program analysis among other techniques to find results.</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77898335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Q24</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95747" cy="4351338"/>
          </a:xfrm>
        </p:spPr>
        <p:txBody>
          <a:bodyPr>
            <a:noAutofit/>
          </a:bodyPr>
          <a:lstStyle/>
          <a:p>
            <a:pPr marL="0" indent="0" algn="just">
              <a:buNone/>
            </a:pPr>
            <a:r>
              <a:rPr lang="en-US" b="1" dirty="0"/>
              <a:t>Q: Considering that one of the limitations of Symbolic execution is about the infinite execution tree that we can have, is it possible really use this execution in real programs or it is more a theoretical approach that it is really used only when we mix it with a concrete execution (Concolic Execution)</a:t>
            </a:r>
          </a:p>
          <a:p>
            <a:pPr marL="0" indent="0" algn="just">
              <a:buNone/>
            </a:pPr>
            <a:r>
              <a:rPr lang="en-US" b="1" dirty="0">
                <a:solidFill>
                  <a:srgbClr val="FF0000"/>
                </a:solidFill>
              </a:rPr>
              <a:t>A: The infinite execution tree limitation is usually mitigated with the introduction of recursion depth threshold values. For example, only up to 10 recursions are allowed; after that recursions are skipped.</a:t>
            </a:r>
          </a:p>
          <a:p>
            <a:pPr marL="0" indent="0" algn="just">
              <a:buNone/>
            </a:pPr>
            <a:endParaRPr lang="en-US" b="1" dirty="0">
              <a:solidFill>
                <a:srgbClr val="FF0000"/>
              </a:solidFill>
            </a:endParaRPr>
          </a:p>
          <a:p>
            <a:pPr marL="0" indent="0" algn="just">
              <a:buNone/>
            </a:pPr>
            <a:r>
              <a:rPr lang="en-US" b="1" dirty="0">
                <a:solidFill>
                  <a:srgbClr val="FF0000"/>
                </a:solidFill>
              </a:rPr>
              <a:t>With such thresholds symbolic execution can be used in practice.</a:t>
            </a:r>
          </a:p>
        </p:txBody>
      </p:sp>
    </p:spTree>
    <p:extLst>
      <p:ext uri="{BB962C8B-B14F-4D97-AF65-F5344CB8AC3E}">
        <p14:creationId xmlns:p14="http://schemas.microsoft.com/office/powerpoint/2010/main" val="250855756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Q25</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As I see it, fuzz testing tools are still experimental and are more of a nice add-on for security-critical systems rather than an everyday software </a:t>
            </a:r>
            <a:r>
              <a:rPr lang="en-US" b="1" dirty="0" err="1"/>
              <a:t>devloper</a:t>
            </a:r>
            <a:r>
              <a:rPr lang="en-US" b="1" dirty="0"/>
              <a:t> tool.</a:t>
            </a:r>
          </a:p>
          <a:p>
            <a:pPr marL="0" indent="0" algn="just">
              <a:buNone/>
            </a:pPr>
            <a:r>
              <a:rPr lang="en-US" b="1" dirty="0"/>
              <a:t>Do you agree? Are there arguments against this hypothesis?</a:t>
            </a:r>
          </a:p>
          <a:p>
            <a:pPr marL="0" indent="0" algn="just">
              <a:buNone/>
            </a:pPr>
            <a:r>
              <a:rPr lang="en-US" b="1" dirty="0">
                <a:solidFill>
                  <a:srgbClr val="FF0000"/>
                </a:solidFill>
              </a:rPr>
              <a:t>A: They are not anymore experimental. You can find many different implementations from rather simple ones to even some with deep learning to create better input. </a:t>
            </a:r>
            <a:r>
              <a:rPr lang="en-US" b="1" dirty="0">
                <a:solidFill>
                  <a:srgbClr val="FF0000"/>
                </a:solidFill>
                <a:hlinkClick r:id="rId2"/>
              </a:rPr>
              <a:t>https://arxiv.org/pdf/2010.12149.pdf</a:t>
            </a:r>
            <a:endParaRPr lang="en-US" b="1" dirty="0">
              <a:solidFill>
                <a:srgbClr val="FF0000"/>
              </a:solidFill>
            </a:endParaRPr>
          </a:p>
          <a:p>
            <a:pPr marL="0" indent="0" algn="just">
              <a:buNone/>
            </a:pPr>
            <a:r>
              <a:rPr lang="en-US" b="1" dirty="0">
                <a:solidFill>
                  <a:srgbClr val="FF0000"/>
                </a:solidFill>
              </a:rPr>
              <a:t>They are used these days mostly for penetration testing (and found numerous remarkable critical bugs), but not within development processes. If API/library developers would use such tools many security issues could be mitigated before they hit the market. </a:t>
            </a:r>
          </a:p>
          <a:p>
            <a:pPr marL="0" indent="0" algn="just">
              <a:buNone/>
            </a:pPr>
            <a:r>
              <a:rPr lang="en-US" b="1" dirty="0">
                <a:solidFill>
                  <a:srgbClr val="FF0000"/>
                </a:solidFill>
              </a:rPr>
              <a:t>I agree that they particularly make sense in code where external input is processed (parsers of any kind, decoders, web APIs, ...). However, these days almost everything seems to work with such input.</a:t>
            </a:r>
          </a:p>
        </p:txBody>
      </p:sp>
    </p:spTree>
    <p:extLst>
      <p:ext uri="{BB962C8B-B14F-4D97-AF65-F5344CB8AC3E}">
        <p14:creationId xmlns:p14="http://schemas.microsoft.com/office/powerpoint/2010/main" val="61778220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Q26</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In which stage of the project should we implement Fuzz testing? Also, what is the percentage of resources that would be reasonable for fuzz testing?</a:t>
            </a:r>
          </a:p>
          <a:p>
            <a:pPr marL="0" indent="0" algn="just">
              <a:buNone/>
            </a:pPr>
            <a:r>
              <a:rPr lang="en-US" b="1" dirty="0">
                <a:solidFill>
                  <a:srgbClr val="FF0000"/>
                </a:solidFill>
              </a:rPr>
              <a:t>A: Fuzz testing requires a running application. So the testing should happen in your testing phase. It could be integrated into your testing pipeline.</a:t>
            </a:r>
          </a:p>
          <a:p>
            <a:pPr marL="0" indent="0" algn="just">
              <a:buNone/>
            </a:pPr>
            <a:endParaRPr lang="en-US" b="1" dirty="0">
              <a:solidFill>
                <a:srgbClr val="FF0000"/>
              </a:solidFill>
            </a:endParaRPr>
          </a:p>
          <a:p>
            <a:pPr marL="0" indent="0" algn="just">
              <a:buNone/>
            </a:pPr>
            <a:r>
              <a:rPr lang="en-US" b="1" dirty="0">
                <a:solidFill>
                  <a:srgbClr val="FF0000"/>
                </a:solidFill>
              </a:rPr>
              <a:t>There is no single answer regarding the resources required for fuzz testing. Fuzz testing could take several weeks depending on the configuration. The efficiency could be improved with white or grey box fuzzing that leverages information from the code to find better inputs.</a:t>
            </a:r>
          </a:p>
        </p:txBody>
      </p:sp>
    </p:spTree>
    <p:extLst>
      <p:ext uri="{BB962C8B-B14F-4D97-AF65-F5344CB8AC3E}">
        <p14:creationId xmlns:p14="http://schemas.microsoft.com/office/powerpoint/2010/main" val="138156889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Q27</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How can we decide which fuzz testing to use?</a:t>
            </a:r>
          </a:p>
          <a:p>
            <a:pPr marL="0" indent="0" algn="just">
              <a:buNone/>
            </a:pPr>
            <a:r>
              <a:rPr lang="en-US" b="1" dirty="0">
                <a:solidFill>
                  <a:srgbClr val="FF0000"/>
                </a:solidFill>
              </a:rPr>
              <a:t>A: If you don’t have access to any information of the target app you can only use black box fuzzing. If you have access to information, grey box fuzzing can improve the performance, and white box fuzzing can improve the fuzzing performance one more time.</a:t>
            </a:r>
          </a:p>
          <a:p>
            <a:pPr marL="0" indent="0" algn="just">
              <a:buNone/>
            </a:pPr>
            <a:endParaRPr lang="en-US" b="1" dirty="0">
              <a:solidFill>
                <a:srgbClr val="FF0000"/>
              </a:solidFill>
            </a:endParaRPr>
          </a:p>
          <a:p>
            <a:pPr marL="0" indent="0" algn="just">
              <a:buNone/>
            </a:pPr>
            <a:r>
              <a:rPr lang="en-US" b="1" dirty="0">
                <a:solidFill>
                  <a:srgbClr val="FF0000"/>
                </a:solidFill>
              </a:rPr>
              <a:t>In practice, white box fuzzing is usually unavailable (closed source apps) and grey box fuzzing is preferred over black box fuzzing due to the better performance. </a:t>
            </a:r>
          </a:p>
          <a:p>
            <a:pPr marL="0" indent="0" algn="just">
              <a:buNone/>
            </a:pPr>
            <a:r>
              <a:rPr lang="en-US" dirty="0">
                <a:solidFill>
                  <a:srgbClr val="FF0000"/>
                </a:solidFill>
              </a:rPr>
              <a:t>Example:</a:t>
            </a:r>
          </a:p>
          <a:p>
            <a:pPr marL="0" indent="0" algn="just">
              <a:buNone/>
            </a:pPr>
            <a:r>
              <a:rPr lang="en-US" dirty="0">
                <a:solidFill>
                  <a:srgbClr val="FF0000"/>
                </a:solidFill>
              </a:rPr>
              <a:t>You have an application that interprets HTML input (e.g., a web browser). So you know that the application will process HTML and you can specify the grey box </a:t>
            </a:r>
            <a:r>
              <a:rPr lang="en-US" dirty="0" err="1">
                <a:solidFill>
                  <a:srgbClr val="FF0000"/>
                </a:solidFill>
              </a:rPr>
              <a:t>fuzzer</a:t>
            </a:r>
            <a:r>
              <a:rPr lang="en-US" dirty="0">
                <a:solidFill>
                  <a:srgbClr val="FF0000"/>
                </a:solidFill>
              </a:rPr>
              <a:t> to generate HTML like inputs.</a:t>
            </a:r>
          </a:p>
        </p:txBody>
      </p:sp>
    </p:spTree>
    <p:extLst>
      <p:ext uri="{BB962C8B-B14F-4D97-AF65-F5344CB8AC3E}">
        <p14:creationId xmlns:p14="http://schemas.microsoft.com/office/powerpoint/2010/main" val="277309694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Q28</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Why do we use hybrid fuzzing?</a:t>
            </a:r>
          </a:p>
          <a:p>
            <a:pPr marL="0" indent="0" algn="just">
              <a:buNone/>
            </a:pPr>
            <a:r>
              <a:rPr lang="en-US" b="1" dirty="0">
                <a:solidFill>
                  <a:srgbClr val="FF0000"/>
                </a:solidFill>
              </a:rPr>
              <a:t>A: To improve the fuzzing performance.</a:t>
            </a:r>
          </a:p>
          <a:p>
            <a:pPr marL="0" indent="0" algn="just">
              <a:buNone/>
            </a:pPr>
            <a:endParaRPr lang="en-US" b="1" dirty="0">
              <a:solidFill>
                <a:srgbClr val="FF0000"/>
              </a:solidFill>
            </a:endParaRPr>
          </a:p>
          <a:p>
            <a:pPr marL="0" indent="0" algn="just">
              <a:buNone/>
            </a:pPr>
            <a:r>
              <a:rPr lang="en-US" b="1" dirty="0">
                <a:solidFill>
                  <a:srgbClr val="FF0000"/>
                </a:solidFill>
              </a:rPr>
              <a:t>Same story as with hybrid code analysis (compared to static and dynamic analysis).</a:t>
            </a:r>
          </a:p>
        </p:txBody>
      </p:sp>
    </p:spTree>
    <p:extLst>
      <p:ext uri="{BB962C8B-B14F-4D97-AF65-F5344CB8AC3E}">
        <p14:creationId xmlns:p14="http://schemas.microsoft.com/office/powerpoint/2010/main" val="318744269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Fuzzing – Q29</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What is the difference between white box black box and gray box </a:t>
            </a:r>
            <a:r>
              <a:rPr lang="en-US" b="1" dirty="0">
                <a:solidFill>
                  <a:srgbClr val="FF0000"/>
                </a:solidFill>
              </a:rPr>
              <a:t>(fuzz?)</a:t>
            </a:r>
            <a:r>
              <a:rPr lang="en-US" b="1" dirty="0"/>
              <a:t> testing?</a:t>
            </a:r>
          </a:p>
          <a:p>
            <a:pPr marL="0" indent="0" algn="just">
              <a:buNone/>
            </a:pPr>
            <a:r>
              <a:rPr lang="en-US" b="1" dirty="0">
                <a:solidFill>
                  <a:srgbClr val="FF0000"/>
                </a:solidFill>
              </a:rPr>
              <a:t>A: Fuzzing is the process of creating new or altered input and then monitoring apps given the generated input.</a:t>
            </a:r>
          </a:p>
          <a:p>
            <a:pPr marL="0" indent="0" algn="just">
              <a:buNone/>
            </a:pPr>
            <a:endParaRPr lang="en-US" b="1" dirty="0">
              <a:solidFill>
                <a:srgbClr val="FF0000"/>
              </a:solidFill>
            </a:endParaRPr>
          </a:p>
          <a:p>
            <a:pPr marL="0" indent="0" algn="just">
              <a:buNone/>
            </a:pPr>
            <a:r>
              <a:rPr lang="en-US" b="1" dirty="0">
                <a:solidFill>
                  <a:srgbClr val="FF0000"/>
                </a:solidFill>
              </a:rPr>
              <a:t>Black box fuzzing: </a:t>
            </a:r>
            <a:r>
              <a:rPr lang="en-US" b="1" dirty="0" err="1">
                <a:solidFill>
                  <a:srgbClr val="FF0000"/>
                </a:solidFill>
              </a:rPr>
              <a:t>fuzzer</a:t>
            </a:r>
            <a:r>
              <a:rPr lang="en-US" b="1" dirty="0">
                <a:solidFill>
                  <a:srgbClr val="FF0000"/>
                </a:solidFill>
              </a:rPr>
              <a:t> knows nothing about the target application and its input.</a:t>
            </a:r>
          </a:p>
          <a:p>
            <a:pPr marL="0" indent="0" algn="just">
              <a:buNone/>
            </a:pPr>
            <a:r>
              <a:rPr lang="en-US" b="1" dirty="0">
                <a:solidFill>
                  <a:srgbClr val="FF0000"/>
                </a:solidFill>
              </a:rPr>
              <a:t>White box fuzzing: </a:t>
            </a:r>
            <a:r>
              <a:rPr lang="en-US" b="1" dirty="0" err="1">
                <a:solidFill>
                  <a:srgbClr val="FF0000"/>
                </a:solidFill>
              </a:rPr>
              <a:t>fuzzer</a:t>
            </a:r>
            <a:r>
              <a:rPr lang="en-US" b="1" dirty="0">
                <a:solidFill>
                  <a:srgbClr val="FF0000"/>
                </a:solidFill>
              </a:rPr>
              <a:t> leverages data from program analysis and constraint solving to improve the quality of the results.</a:t>
            </a:r>
          </a:p>
          <a:p>
            <a:pPr marL="0" indent="0" algn="just">
              <a:buNone/>
            </a:pPr>
            <a:r>
              <a:rPr lang="en-US" b="1" dirty="0">
                <a:solidFill>
                  <a:srgbClr val="FF0000"/>
                </a:solidFill>
              </a:rPr>
              <a:t>Grey box fuzzing: </a:t>
            </a:r>
            <a:r>
              <a:rPr lang="en-US" b="1" dirty="0" err="1">
                <a:solidFill>
                  <a:srgbClr val="FF0000"/>
                </a:solidFill>
              </a:rPr>
              <a:t>fuzzer</a:t>
            </a:r>
            <a:r>
              <a:rPr lang="en-US" b="1" dirty="0">
                <a:solidFill>
                  <a:srgbClr val="FF0000"/>
                </a:solidFill>
              </a:rPr>
              <a:t> has some knowledge about the program, i.e., it is a combination of black and white box fuzzing.</a:t>
            </a:r>
          </a:p>
          <a:p>
            <a:pPr marL="0" indent="0" algn="just">
              <a:buNone/>
            </a:pPr>
            <a:endParaRPr lang="en-US" b="1" dirty="0">
              <a:solidFill>
                <a:srgbClr val="FF0000"/>
              </a:solidFill>
            </a:endParaRPr>
          </a:p>
          <a:p>
            <a:pPr marL="0" indent="0" algn="just">
              <a:buNone/>
            </a:pPr>
            <a:r>
              <a:rPr lang="en-US" b="1" dirty="0">
                <a:solidFill>
                  <a:srgbClr val="FF0000"/>
                </a:solidFill>
              </a:rPr>
              <a:t>See slide Fuzzing Q27 slide for an example with grey box testing.</a:t>
            </a:r>
          </a:p>
        </p:txBody>
      </p:sp>
    </p:spTree>
    <p:extLst>
      <p:ext uri="{BB962C8B-B14F-4D97-AF65-F5344CB8AC3E}">
        <p14:creationId xmlns:p14="http://schemas.microsoft.com/office/powerpoint/2010/main" val="86135070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p:txBody>
          <a:bodyPr/>
          <a:lstStyle/>
          <a:p>
            <a:endParaRPr lang="en-US" dirty="0"/>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Organizational Affairs</a:t>
            </a:r>
          </a:p>
        </p:txBody>
      </p:sp>
    </p:spTree>
    <p:extLst>
      <p:ext uri="{BB962C8B-B14F-4D97-AF65-F5344CB8AC3E}">
        <p14:creationId xmlns:p14="http://schemas.microsoft.com/office/powerpoint/2010/main" val="8335719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A12 - Exercise 01 | General questions (6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154984"/>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d)	Explain one limitation of symbolic execution?</a:t>
            </a:r>
          </a:p>
          <a:p>
            <a:pPr>
              <a:tabLst>
                <a:tab pos="538163" algn="l"/>
              </a:tabLst>
            </a:pPr>
            <a:r>
              <a:rPr lang="en-US" sz="2400" dirty="0">
                <a:latin typeface="Arial" panose="020B0604020202020204" pitchFamily="34" charset="0"/>
              </a:rPr>
              <a:t>	</a:t>
            </a:r>
            <a:r>
              <a:rPr lang="en-US" sz="2400" dirty="0">
                <a:solidFill>
                  <a:srgbClr val="FF0000"/>
                </a:solidFill>
                <a:latin typeface="Arial" panose="020B0604020202020204" pitchFamily="34" charset="0"/>
              </a:rPr>
              <a:t>It</a:t>
            </a:r>
            <a:r>
              <a:rPr lang="en-US" sz="2400" dirty="0">
                <a:solidFill>
                  <a:srgbClr val="FF0000"/>
                </a:solidFill>
                <a:effectLst/>
                <a:latin typeface="Arial" panose="020B0604020202020204" pitchFamily="34" charset="0"/>
              </a:rPr>
              <a:t> is fairly slow compared to mutation-based </a:t>
            </a:r>
            <a:r>
              <a:rPr lang="en-US" sz="2400" dirty="0" err="1">
                <a:solidFill>
                  <a:srgbClr val="FF0000"/>
                </a:solidFill>
                <a:effectLst/>
                <a:latin typeface="Arial" panose="020B0604020202020204" pitchFamily="34" charset="0"/>
              </a:rPr>
              <a:t>fuzzers</a:t>
            </a:r>
            <a:r>
              <a:rPr lang="en-US" sz="2400" dirty="0">
                <a:solidFill>
                  <a:srgbClr val="FF0000"/>
                </a:solidFill>
                <a:effectLst/>
                <a:latin typeface="Arial" panose="020B0604020202020204" pitchFamily="34" charset="0"/>
              </a:rPr>
              <a:t> and impractical in real-	world scenarios.</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e)	Name three concolic execution engines.</a:t>
            </a:r>
          </a:p>
          <a:p>
            <a:pPr>
              <a:tabLst>
                <a:tab pos="538163" algn="l"/>
              </a:tabLst>
            </a:pPr>
            <a:r>
              <a:rPr lang="en-US" sz="2400" dirty="0">
                <a:solidFill>
                  <a:srgbClr val="FF0000"/>
                </a:solidFill>
                <a:latin typeface="Arial" panose="020B0604020202020204" pitchFamily="34" charset="0"/>
              </a:rPr>
              <a:t>	Savior, </a:t>
            </a:r>
            <a:r>
              <a:rPr lang="en-US" sz="2400" dirty="0" err="1">
                <a:solidFill>
                  <a:srgbClr val="FF0000"/>
                </a:solidFill>
                <a:latin typeface="Arial" panose="020B0604020202020204" pitchFamily="34" charset="0"/>
              </a:rPr>
              <a:t>Qsym</a:t>
            </a:r>
            <a:r>
              <a:rPr lang="en-US" sz="2400" dirty="0">
                <a:solidFill>
                  <a:srgbClr val="FF0000"/>
                </a:solidFill>
                <a:latin typeface="Arial" panose="020B0604020202020204" pitchFamily="34" charset="0"/>
              </a:rPr>
              <a:t>, and Driller.</a:t>
            </a:r>
            <a:endParaRPr lang="en-US" sz="2400" dirty="0">
              <a:solidFill>
                <a:srgbClr val="FF0000"/>
              </a:solidFill>
              <a:effectLst/>
              <a:latin typeface="Arial" panose="020B0604020202020204" pitchFamily="34" charset="0"/>
            </a:endParaRP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f)	How does concolic execution extend symbolic execution?</a:t>
            </a:r>
          </a:p>
          <a:p>
            <a:pPr>
              <a:tabLst>
                <a:tab pos="538163" algn="l"/>
              </a:tabLst>
            </a:pPr>
            <a:r>
              <a:rPr lang="en-US" sz="2400" dirty="0">
                <a:solidFill>
                  <a:srgbClr val="FF0000"/>
                </a:solidFill>
                <a:latin typeface="Arial" panose="020B0604020202020204" pitchFamily="34" charset="0"/>
              </a:rPr>
              <a:t>	Concolic execution expands symbolic values with concrete values. The 	concrete values in the starting point of a program provide a clue for the 	search heuristics concerning which paths to practice first.</a:t>
            </a:r>
            <a:endParaRPr lang="en-US" sz="240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66678451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Organizational Affairs – Q30</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0937905" cy="4351338"/>
          </a:xfrm>
        </p:spPr>
        <p:txBody>
          <a:bodyPr>
            <a:noAutofit/>
          </a:bodyPr>
          <a:lstStyle/>
          <a:p>
            <a:pPr marL="0" indent="0" algn="just">
              <a:buNone/>
            </a:pPr>
            <a:r>
              <a:rPr lang="en-US" b="1" dirty="0"/>
              <a:t>Q: Do I have to send my written exam back to you by Swiss Post (snail mail)?</a:t>
            </a:r>
          </a:p>
          <a:p>
            <a:pPr marL="0" indent="0" algn="just">
              <a:buNone/>
            </a:pPr>
            <a:r>
              <a:rPr lang="en-US" b="1" dirty="0">
                <a:solidFill>
                  <a:srgbClr val="FF0000"/>
                </a:solidFill>
              </a:rPr>
              <a:t>A: We are currently investigating this question, but did not yet receive any response. For now: please keep your exams until you got the final grade in your study report.</a:t>
            </a:r>
          </a:p>
          <a:p>
            <a:pPr marL="0" indent="0" algn="just">
              <a:buNone/>
            </a:pPr>
            <a:endParaRPr lang="en-US" b="1" dirty="0">
              <a:solidFill>
                <a:srgbClr val="FF0000"/>
              </a:solidFill>
            </a:endParaRPr>
          </a:p>
          <a:p>
            <a:pPr marL="0" indent="0" algn="just">
              <a:buNone/>
            </a:pPr>
            <a:r>
              <a:rPr lang="en-US" b="1" dirty="0">
                <a:solidFill>
                  <a:srgbClr val="FF0000"/>
                </a:solidFill>
              </a:rPr>
              <a:t>If we would need them, we will contact you by mail and/or Piazza.</a:t>
            </a:r>
          </a:p>
        </p:txBody>
      </p:sp>
    </p:spTree>
    <p:extLst>
      <p:ext uri="{BB962C8B-B14F-4D97-AF65-F5344CB8AC3E}">
        <p14:creationId xmlns:p14="http://schemas.microsoft.com/office/powerpoint/2010/main" val="3580655781"/>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just">
              <a:buNone/>
            </a:pPr>
            <a:endParaRPr lang="en-US" dirty="0">
              <a:solidFill>
                <a:srgbClr val="FF0000"/>
              </a:solidFill>
            </a:endParaRPr>
          </a:p>
          <a:p>
            <a:pPr marL="0" indent="0" algn="r">
              <a:buNone/>
            </a:pPr>
            <a:r>
              <a:rPr lang="en-US" sz="4800" b="1" i="1" dirty="0"/>
              <a:t>Meta-information</a:t>
            </a:r>
          </a:p>
        </p:txBody>
      </p:sp>
    </p:spTree>
    <p:extLst>
      <p:ext uri="{BB962C8B-B14F-4D97-AF65-F5344CB8AC3E}">
        <p14:creationId xmlns:p14="http://schemas.microsoft.com/office/powerpoint/2010/main" val="381136097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Meta-information 01</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Answer every aspect of a question!</a:t>
            </a:r>
          </a:p>
          <a:p>
            <a:pPr marL="0" indent="0" algn="just">
              <a:buNone/>
            </a:pPr>
            <a:endParaRPr lang="en-US" b="1" dirty="0"/>
          </a:p>
          <a:p>
            <a:pPr marL="0" indent="0" algn="just">
              <a:buNone/>
            </a:pPr>
            <a:r>
              <a:rPr lang="en-US" b="1" dirty="0"/>
              <a:t>Example 1:</a:t>
            </a:r>
          </a:p>
          <a:p>
            <a:pPr marL="0" indent="0" algn="just">
              <a:buNone/>
            </a:pPr>
            <a:r>
              <a:rPr lang="en-US" b="1" dirty="0"/>
              <a:t>Where would you like to go over holiday, and what is the last time you enjoyed holidays?</a:t>
            </a:r>
          </a:p>
          <a:p>
            <a:pPr marL="0" indent="0" algn="just">
              <a:buNone/>
            </a:pPr>
            <a:r>
              <a:rPr lang="en-US" b="1" dirty="0">
                <a:solidFill>
                  <a:srgbClr val="FF0000"/>
                </a:solidFill>
              </a:rPr>
              <a:t>1) I would like to go to Hawaii. 2) It was several months ago.</a:t>
            </a:r>
          </a:p>
          <a:p>
            <a:pPr marL="0" indent="0" algn="just">
              <a:buNone/>
            </a:pPr>
            <a:endParaRPr lang="en-US" b="1" dirty="0">
              <a:solidFill>
                <a:srgbClr val="FF0000"/>
              </a:solidFill>
            </a:endParaRPr>
          </a:p>
          <a:p>
            <a:pPr marL="0" indent="0" algn="just">
              <a:buNone/>
            </a:pPr>
            <a:r>
              <a:rPr lang="en-US" b="1" dirty="0"/>
              <a:t>Example 2:</a:t>
            </a:r>
          </a:p>
          <a:p>
            <a:pPr marL="0" indent="0" algn="just">
              <a:buNone/>
            </a:pPr>
            <a:r>
              <a:rPr lang="en-US" b="1" dirty="0"/>
              <a:t>Do you believe in “an apple a day keeps the doctor away”? Justify.</a:t>
            </a:r>
          </a:p>
          <a:p>
            <a:pPr marL="0" indent="0" algn="just">
              <a:buNone/>
            </a:pPr>
            <a:r>
              <a:rPr lang="en-US" b="1" dirty="0">
                <a:solidFill>
                  <a:srgbClr val="FF0000"/>
                </a:solidFill>
              </a:rPr>
              <a:t>1) Yes, 2) because I always eat an apple a day and I never had a Corona infection. </a:t>
            </a:r>
          </a:p>
          <a:p>
            <a:pPr marL="0" indent="0" algn="just">
              <a:buNone/>
            </a:pPr>
            <a:endParaRPr lang="en-US" b="1" dirty="0">
              <a:solidFill>
                <a:srgbClr val="FF0000"/>
              </a:solidFill>
            </a:endParaRPr>
          </a:p>
        </p:txBody>
      </p:sp>
    </p:spTree>
    <p:extLst>
      <p:ext uri="{BB962C8B-B14F-4D97-AF65-F5344CB8AC3E}">
        <p14:creationId xmlns:p14="http://schemas.microsoft.com/office/powerpoint/2010/main" val="214565157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A05E9-EED4-4EB0-AD2C-8DA06260E5B5}"/>
              </a:ext>
            </a:extLst>
          </p:cNvPr>
          <p:cNvSpPr>
            <a:spLocks noGrp="1"/>
          </p:cNvSpPr>
          <p:nvPr>
            <p:ph type="title"/>
          </p:nvPr>
        </p:nvSpPr>
        <p:spPr>
          <a:xfrm>
            <a:off x="0" y="0"/>
            <a:ext cx="10515600" cy="711071"/>
          </a:xfrm>
        </p:spPr>
        <p:txBody>
          <a:bodyPr/>
          <a:lstStyle/>
          <a:p>
            <a:r>
              <a:rPr lang="en-US" dirty="0"/>
              <a:t>Meta-information 02</a:t>
            </a:r>
          </a:p>
        </p:txBody>
      </p:sp>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0" y="711071"/>
            <a:ext cx="12079705" cy="4351338"/>
          </a:xfrm>
        </p:spPr>
        <p:txBody>
          <a:bodyPr>
            <a:noAutofit/>
          </a:bodyPr>
          <a:lstStyle/>
          <a:p>
            <a:pPr marL="0" indent="0" algn="just">
              <a:buNone/>
            </a:pPr>
            <a:r>
              <a:rPr lang="en-US" b="1" dirty="0"/>
              <a:t>Details about the exam:</a:t>
            </a:r>
          </a:p>
          <a:p>
            <a:pPr marL="0" indent="0" algn="just">
              <a:buNone/>
            </a:pPr>
            <a:r>
              <a:rPr lang="en-US" b="1" dirty="0">
                <a:solidFill>
                  <a:srgbClr val="FF0000"/>
                </a:solidFill>
              </a:rPr>
              <a:t>Time:				60 minutes</a:t>
            </a:r>
          </a:p>
          <a:p>
            <a:pPr marL="0" indent="0" algn="just">
              <a:buNone/>
            </a:pPr>
            <a:r>
              <a:rPr lang="en-US" b="1" dirty="0">
                <a:solidFill>
                  <a:srgbClr val="FF0000"/>
                </a:solidFill>
              </a:rPr>
              <a:t>Total points:			60</a:t>
            </a:r>
          </a:p>
          <a:p>
            <a:pPr marL="0" indent="0" algn="just">
              <a:buNone/>
            </a:pPr>
            <a:r>
              <a:rPr lang="en-US" b="1" dirty="0">
                <a:solidFill>
                  <a:srgbClr val="FF0000"/>
                </a:solidFill>
              </a:rPr>
              <a:t># exercises:			6</a:t>
            </a:r>
          </a:p>
          <a:p>
            <a:pPr marL="0" indent="0" algn="just">
              <a:buNone/>
            </a:pPr>
            <a:r>
              <a:rPr lang="en-US" b="1" dirty="0">
                <a:solidFill>
                  <a:srgbClr val="FF0000"/>
                </a:solidFill>
              </a:rPr>
              <a:t>Exercise topics:		</a:t>
            </a:r>
            <a:r>
              <a:rPr lang="en-US" sz="1800" b="1" dirty="0">
                <a:solidFill>
                  <a:srgbClr val="FF0000"/>
                </a:solidFill>
              </a:rPr>
              <a:t>1) General questions</a:t>
            </a:r>
          </a:p>
          <a:p>
            <a:pPr marL="0" indent="0" algn="just">
              <a:buNone/>
            </a:pPr>
            <a:r>
              <a:rPr lang="en-US" sz="1800" b="1" dirty="0">
                <a:solidFill>
                  <a:srgbClr val="FF0000"/>
                </a:solidFill>
              </a:rPr>
              <a:t>(preliminary)			2) Smalltalk</a:t>
            </a:r>
          </a:p>
          <a:p>
            <a:pPr marL="0" indent="0" algn="just">
              <a:buNone/>
            </a:pPr>
            <a:r>
              <a:rPr lang="en-US" sz="1800" b="1" dirty="0">
                <a:solidFill>
                  <a:srgbClr val="FF0000"/>
                </a:solidFill>
              </a:rPr>
              <a:t>				3) Smalltalk</a:t>
            </a:r>
          </a:p>
          <a:p>
            <a:pPr marL="0" indent="0" algn="just">
              <a:buNone/>
            </a:pPr>
            <a:r>
              <a:rPr lang="en-US" sz="1800" b="1" dirty="0">
                <a:solidFill>
                  <a:srgbClr val="FF0000"/>
                </a:solidFill>
              </a:rPr>
              <a:t>				4) Random Lecture Topic</a:t>
            </a:r>
          </a:p>
          <a:p>
            <a:pPr marL="0" indent="0" algn="just">
              <a:buNone/>
            </a:pPr>
            <a:r>
              <a:rPr lang="en-US" sz="1800" b="1" dirty="0">
                <a:solidFill>
                  <a:srgbClr val="FF0000"/>
                </a:solidFill>
              </a:rPr>
              <a:t>				5) Random Lecture Topic</a:t>
            </a:r>
          </a:p>
          <a:p>
            <a:pPr marL="0" indent="0" algn="just">
              <a:buNone/>
            </a:pPr>
            <a:r>
              <a:rPr lang="en-US" sz="1800" b="1" dirty="0">
                <a:solidFill>
                  <a:srgbClr val="FF0000"/>
                </a:solidFill>
              </a:rPr>
              <a:t>				6) Random Lecture Topic</a:t>
            </a:r>
          </a:p>
          <a:p>
            <a:pPr marL="0" indent="0" algn="just">
              <a:buNone/>
            </a:pPr>
            <a:endParaRPr lang="en-US" b="1" dirty="0">
              <a:solidFill>
                <a:srgbClr val="FF0000"/>
              </a:solidFill>
            </a:endParaRPr>
          </a:p>
          <a:p>
            <a:pPr marL="0" indent="0" algn="just">
              <a:buNone/>
            </a:pPr>
            <a:r>
              <a:rPr lang="en-US" b="1" dirty="0">
                <a:solidFill>
                  <a:srgbClr val="FF0000"/>
                </a:solidFill>
              </a:rPr>
              <a:t>The last lecture (Socio-technical Aspects in Software Systems) is not relevant for the exam.</a:t>
            </a:r>
          </a:p>
        </p:txBody>
      </p:sp>
    </p:spTree>
    <p:extLst>
      <p:ext uri="{BB962C8B-B14F-4D97-AF65-F5344CB8AC3E}">
        <p14:creationId xmlns:p14="http://schemas.microsoft.com/office/powerpoint/2010/main" val="4131162248"/>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5DD0812-4ACC-4233-AD30-9D029FCFA27F}"/>
              </a:ext>
            </a:extLst>
          </p:cNvPr>
          <p:cNvSpPr>
            <a:spLocks noGrp="1"/>
          </p:cNvSpPr>
          <p:nvPr>
            <p:ph idx="1"/>
          </p:nvPr>
        </p:nvSpPr>
        <p:spPr>
          <a:xfrm>
            <a:off x="838200" y="1611980"/>
            <a:ext cx="10515600" cy="4351338"/>
          </a:xfrm>
        </p:spPr>
        <p:txBody>
          <a:bodyPr>
            <a:noAutofit/>
          </a:bodyPr>
          <a:lstStyle/>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just">
              <a:buNone/>
            </a:pPr>
            <a:endParaRPr lang="en-US">
              <a:solidFill>
                <a:srgbClr val="FF0000"/>
              </a:solidFill>
            </a:endParaRPr>
          </a:p>
          <a:p>
            <a:pPr marL="0" indent="0" algn="r">
              <a:buNone/>
            </a:pPr>
            <a:r>
              <a:rPr lang="en-US" sz="4800" b="1" i="1"/>
              <a:t>... still more questions?</a:t>
            </a:r>
          </a:p>
        </p:txBody>
      </p:sp>
    </p:spTree>
    <p:extLst>
      <p:ext uri="{BB962C8B-B14F-4D97-AF65-F5344CB8AC3E}">
        <p14:creationId xmlns:p14="http://schemas.microsoft.com/office/powerpoint/2010/main" val="140337011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5F40D6B-74C9-4FA2-A30C-83E954AE6183}"/>
              </a:ext>
            </a:extLst>
          </p:cNvPr>
          <p:cNvSpPr>
            <a:spLocks noGrp="1"/>
          </p:cNvSpPr>
          <p:nvPr>
            <p:ph type="title"/>
          </p:nvPr>
        </p:nvSpPr>
        <p:spPr/>
        <p:txBody>
          <a:bodyPr>
            <a:normAutofit fontScale="90000"/>
          </a:bodyPr>
          <a:lstStyle/>
          <a:p>
            <a:pPr algn="ctr"/>
            <a:r>
              <a:rPr lang="en-US" sz="6000" b="1" dirty="0">
                <a:solidFill>
                  <a:srgbClr val="FF0000"/>
                </a:solidFill>
              </a:rPr>
              <a:t>Next Time: Virtual Exam</a:t>
            </a:r>
            <a:br>
              <a:rPr lang="en-US" sz="6000" b="1" dirty="0">
                <a:solidFill>
                  <a:srgbClr val="FF0000"/>
                </a:solidFill>
              </a:rPr>
            </a:br>
            <a:r>
              <a:rPr lang="en-US" sz="4000" b="1" dirty="0">
                <a:solidFill>
                  <a:srgbClr val="FF0000"/>
                </a:solidFill>
              </a:rPr>
              <a:t>60 minutes (+ set up) / CLOSED BOOK</a:t>
            </a:r>
            <a:endParaRPr lang="en-US" sz="4000" b="1" i="1" dirty="0">
              <a:solidFill>
                <a:srgbClr val="FF0000"/>
              </a:solidFill>
            </a:endParaRPr>
          </a:p>
        </p:txBody>
      </p:sp>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237067" y="1797620"/>
            <a:ext cx="11802533" cy="4636921"/>
          </a:xfrm>
        </p:spPr>
        <p:txBody>
          <a:bodyPr>
            <a:normAutofit fontScale="92500" lnSpcReduction="20000"/>
          </a:bodyPr>
          <a:lstStyle/>
          <a:p>
            <a:endParaRPr lang="en-US" dirty="0"/>
          </a:p>
          <a:p>
            <a:pPr marL="0" indent="0" algn="ctr">
              <a:buNone/>
            </a:pPr>
            <a:r>
              <a:rPr lang="en-US" sz="4000" b="1" dirty="0"/>
              <a:t>16-Dec-2020, 10:15am until 11:45am</a:t>
            </a:r>
          </a:p>
          <a:p>
            <a:pPr marL="0" indent="0" algn="ctr">
              <a:buNone/>
            </a:pPr>
            <a:r>
              <a:rPr lang="en-US" dirty="0"/>
              <a:t>(Zoom meeting link and last minute changes (if any) will be published in Piazza)</a:t>
            </a:r>
            <a:br>
              <a:rPr lang="en-US" dirty="0"/>
            </a:br>
            <a:endParaRPr lang="en-US" b="1" dirty="0"/>
          </a:p>
          <a:p>
            <a:pPr marL="0" indent="0" algn="ctr">
              <a:buNone/>
            </a:pPr>
            <a:r>
              <a:rPr lang="en-US" b="1" i="1" dirty="0"/>
              <a:t>1. Join on time</a:t>
            </a:r>
            <a:br>
              <a:rPr lang="en-US" b="1" i="1" dirty="0"/>
            </a:br>
            <a:endParaRPr lang="en-US" b="1" i="1" dirty="0"/>
          </a:p>
          <a:p>
            <a:pPr marL="0" indent="0" algn="ctr">
              <a:buNone/>
            </a:pPr>
            <a:r>
              <a:rPr lang="en-US" b="1" i="1" dirty="0"/>
              <a:t>2. Have your student ID ready</a:t>
            </a:r>
            <a:br>
              <a:rPr lang="en-US" b="1" i="1" dirty="0"/>
            </a:br>
            <a:endParaRPr lang="en-US" b="1" i="1" dirty="0"/>
          </a:p>
          <a:p>
            <a:pPr marL="0" indent="0" algn="ctr">
              <a:buNone/>
            </a:pPr>
            <a:r>
              <a:rPr lang="en-US" b="1" i="1" dirty="0"/>
              <a:t>3. Don't forget a </a:t>
            </a:r>
            <a:r>
              <a:rPr lang="en-US" b="1" i="1" dirty="0">
                <a:solidFill>
                  <a:srgbClr val="00B0F0"/>
                </a:solidFill>
              </a:rPr>
              <a:t>blue</a:t>
            </a:r>
            <a:r>
              <a:rPr lang="en-US" b="1" i="1" dirty="0"/>
              <a:t> or black ball pen </a:t>
            </a:r>
            <a:r>
              <a:rPr lang="en-US" b="1" i="1" u="sng" dirty="0"/>
              <a:t>AND</a:t>
            </a:r>
            <a:r>
              <a:rPr lang="en-US" b="1" i="1" dirty="0"/>
              <a:t> empty sheets of paper</a:t>
            </a:r>
            <a:br>
              <a:rPr lang="en-US" b="1" i="1" dirty="0"/>
            </a:br>
            <a:br>
              <a:rPr lang="en-US" b="1" i="1" dirty="0"/>
            </a:br>
            <a:r>
              <a:rPr lang="en-US" b="1" i="1" dirty="0">
                <a:solidFill>
                  <a:srgbClr val="FF0000"/>
                </a:solidFill>
              </a:rPr>
              <a:t>4. Not allowed: pencils, internet, books, printouts, pocket calculators, mobiles, </a:t>
            </a:r>
          </a:p>
          <a:p>
            <a:pPr marL="0" indent="0" algn="ctr">
              <a:buNone/>
            </a:pPr>
            <a:r>
              <a:rPr lang="en-US" b="1" i="1" dirty="0">
                <a:solidFill>
                  <a:srgbClr val="FF0000"/>
                </a:solidFill>
              </a:rPr>
              <a:t>smart anything, ...</a:t>
            </a:r>
          </a:p>
        </p:txBody>
      </p:sp>
    </p:spTree>
    <p:extLst>
      <p:ext uri="{BB962C8B-B14F-4D97-AF65-F5344CB8AC3E}">
        <p14:creationId xmlns:p14="http://schemas.microsoft.com/office/powerpoint/2010/main" val="3696818968"/>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F0179D-903F-459F-A923-E8CDF837899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847" y="0"/>
            <a:ext cx="12202847" cy="6858000"/>
          </a:xfrm>
          <a:prstGeom prst="rect">
            <a:avLst/>
          </a:prstGeom>
        </p:spPr>
      </p:pic>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3369147" y="1568411"/>
            <a:ext cx="5442857" cy="3721178"/>
          </a:xfrm>
          <a:noFill/>
        </p:spPr>
        <p:txBody>
          <a:bodyPr anchor="ctr">
            <a:normAutofit lnSpcReduction="10000"/>
          </a:bodyPr>
          <a:lstStyle/>
          <a:p>
            <a:pPr marL="0" indent="0" algn="ctr">
              <a:buNone/>
            </a:pPr>
            <a:r>
              <a:rPr lang="en-US" sz="6000" b="1" dirty="0"/>
              <a:t>Thank you</a:t>
            </a:r>
          </a:p>
          <a:p>
            <a:pPr marL="0" indent="0" algn="ctr">
              <a:buNone/>
            </a:pPr>
            <a:r>
              <a:rPr lang="en-US" sz="6000" b="1" dirty="0"/>
              <a:t>VERY MUCH</a:t>
            </a:r>
          </a:p>
          <a:p>
            <a:pPr marL="0" indent="0" algn="ctr">
              <a:buNone/>
            </a:pPr>
            <a:r>
              <a:rPr lang="en-US" sz="6000" b="1" dirty="0"/>
              <a:t>for your </a:t>
            </a:r>
          </a:p>
          <a:p>
            <a:pPr marL="0" indent="0" algn="ctr">
              <a:buNone/>
            </a:pPr>
            <a:r>
              <a:rPr lang="en-US" sz="6000" b="1" dirty="0"/>
              <a:t>participation!</a:t>
            </a:r>
            <a:endParaRPr lang="en-US" sz="4400" b="1" i="1" dirty="0"/>
          </a:p>
        </p:txBody>
      </p:sp>
    </p:spTree>
    <p:extLst>
      <p:ext uri="{BB962C8B-B14F-4D97-AF65-F5344CB8AC3E}">
        <p14:creationId xmlns:p14="http://schemas.microsoft.com/office/powerpoint/2010/main" val="311454790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draußen, Gras, Baum, grün enthält.&#10;&#10;Mit sehr hoher Zuverlässigkeit generierte Beschreibung">
            <a:extLst>
              <a:ext uri="{FF2B5EF4-FFF2-40B4-BE49-F238E27FC236}">
                <a16:creationId xmlns:a16="http://schemas.microsoft.com/office/drawing/2014/main" id="{7ADB956A-667A-4CCD-B79A-07DA783D57D7}"/>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7" name="Inhaltsplatzhalter 6">
            <a:extLst>
              <a:ext uri="{FF2B5EF4-FFF2-40B4-BE49-F238E27FC236}">
                <a16:creationId xmlns:a16="http://schemas.microsoft.com/office/drawing/2014/main" id="{93A8A0C1-41C6-48E8-B290-070CBF549A6F}"/>
              </a:ext>
            </a:extLst>
          </p:cNvPr>
          <p:cNvSpPr>
            <a:spLocks noGrp="1"/>
          </p:cNvSpPr>
          <p:nvPr>
            <p:ph idx="1"/>
          </p:nvPr>
        </p:nvSpPr>
        <p:spPr>
          <a:xfrm>
            <a:off x="237067" y="3781735"/>
            <a:ext cx="11802533" cy="2221832"/>
          </a:xfrm>
        </p:spPr>
        <p:txBody>
          <a:bodyPr>
            <a:normAutofit fontScale="92500" lnSpcReduction="20000"/>
          </a:bodyPr>
          <a:lstStyle/>
          <a:p>
            <a:endParaRPr lang="en-US" sz="8000">
              <a:solidFill>
                <a:schemeClr val="bg1"/>
              </a:solidFill>
            </a:endParaRPr>
          </a:p>
          <a:p>
            <a:pPr marL="0" indent="0" algn="ctr">
              <a:buNone/>
            </a:pPr>
            <a:r>
              <a:rPr lang="en-US" sz="11500" b="1">
                <a:solidFill>
                  <a:schemeClr val="bg1"/>
                </a:solidFill>
              </a:rPr>
              <a:t>Good Luck!</a:t>
            </a:r>
            <a:endParaRPr lang="en-US" sz="8000" b="1" i="1">
              <a:solidFill>
                <a:schemeClr val="bg1"/>
              </a:solidFill>
            </a:endParaRPr>
          </a:p>
        </p:txBody>
      </p:sp>
    </p:spTree>
    <p:extLst>
      <p:ext uri="{BB962C8B-B14F-4D97-AF65-F5344CB8AC3E}">
        <p14:creationId xmlns:p14="http://schemas.microsoft.com/office/powerpoint/2010/main" val="33655282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A12 - Exercise 02 | AFL tool (1 </a:t>
            </a:r>
            <a:r>
              <a:rPr lang="en-US" dirty="0" err="1"/>
              <a:t>pt</a:t>
            </a:r>
            <a:r>
              <a:rPr lang="en-US" dirty="0"/>
              <a:t>)</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1569660"/>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Answer which of the statements below are correct with respect to the AFL </a:t>
            </a:r>
            <a:r>
              <a:rPr lang="en-US" sz="2400" dirty="0" err="1">
                <a:effectLst/>
                <a:latin typeface="Arial" panose="020B0604020202020204" pitchFamily="34" charset="0"/>
              </a:rPr>
              <a:t>fuzzer</a:t>
            </a:r>
            <a:r>
              <a:rPr lang="en-US" sz="2400" dirty="0">
                <a:effectLst/>
                <a:latin typeface="Arial" panose="020B0604020202020204" pitchFamily="34" charset="0"/>
              </a:rPr>
              <a:t>. You do not need to justify or elaborate your answer.</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 </a:t>
            </a:r>
            <a:endParaRPr lang="en-US" sz="2400" dirty="0">
              <a:solidFill>
                <a:srgbClr val="FF0000"/>
              </a:solidFill>
              <a:effectLst/>
              <a:latin typeface="Arial" panose="020B0604020202020204" pitchFamily="34" charset="0"/>
            </a:endParaRPr>
          </a:p>
        </p:txBody>
      </p:sp>
      <p:pic>
        <p:nvPicPr>
          <p:cNvPr id="3" name="Picture 2">
            <a:extLst>
              <a:ext uri="{FF2B5EF4-FFF2-40B4-BE49-F238E27FC236}">
                <a16:creationId xmlns:a16="http://schemas.microsoft.com/office/drawing/2014/main" id="{B698E1DB-B064-42FF-ADD1-593CB3E777E3}"/>
              </a:ext>
            </a:extLst>
          </p:cNvPr>
          <p:cNvPicPr>
            <a:picLocks noChangeAspect="1"/>
          </p:cNvPicPr>
          <p:nvPr/>
        </p:nvPicPr>
        <p:blipFill>
          <a:blip r:embed="rId2"/>
          <a:stretch>
            <a:fillRect/>
          </a:stretch>
        </p:blipFill>
        <p:spPr>
          <a:xfrm>
            <a:off x="479497" y="2945325"/>
            <a:ext cx="11639550" cy="2705100"/>
          </a:xfrm>
          <a:prstGeom prst="rect">
            <a:avLst/>
          </a:prstGeom>
          <a:ln w="38100">
            <a:solidFill>
              <a:srgbClr val="FF0000"/>
            </a:solidFill>
          </a:ln>
        </p:spPr>
      </p:pic>
    </p:spTree>
    <p:extLst>
      <p:ext uri="{BB962C8B-B14F-4D97-AF65-F5344CB8AC3E}">
        <p14:creationId xmlns:p14="http://schemas.microsoft.com/office/powerpoint/2010/main" val="36747405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A12 - Exercise 03 | Fuzzing in practice (3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2862322"/>
          </a:xfrm>
          <a:prstGeom prst="rect">
            <a:avLst/>
          </a:prstGeom>
          <a:noFill/>
        </p:spPr>
        <p:txBody>
          <a:bodyPr wrap="square" rtlCol="0">
            <a:spAutoFit/>
          </a:bodyPr>
          <a:lstStyle/>
          <a:p>
            <a:pPr algn="l"/>
            <a:r>
              <a:rPr lang="en-US" sz="1800" b="0" i="0" u="sng" strike="noStrike" baseline="0" dirty="0">
                <a:latin typeface="NimbusRomNo9L-Regu"/>
              </a:rPr>
              <a:t>Preparation:</a:t>
            </a:r>
            <a:r>
              <a:rPr lang="en-US" sz="1800" b="0" i="0" u="none" strike="noStrike" baseline="0" dirty="0">
                <a:latin typeface="NimbusRomNo9L-Regu"/>
              </a:rPr>
              <a:t> For this exercise, we work with a Debian-based operating system, because all required tools</a:t>
            </a:r>
          </a:p>
          <a:p>
            <a:pPr algn="l"/>
            <a:r>
              <a:rPr lang="en-US" sz="1800" b="0" i="0" u="none" strike="noStrike" baseline="0" dirty="0">
                <a:latin typeface="NimbusRomNo9L-Regu"/>
              </a:rPr>
              <a:t>are already available from its package management system. We already prepared a virtual machine (VM)</a:t>
            </a:r>
          </a:p>
          <a:p>
            <a:pPr algn="l"/>
            <a:r>
              <a:rPr lang="en-US" sz="1800" b="0" i="0" u="none" strike="noStrike" baseline="0" dirty="0">
                <a:latin typeface="NimbusRomNo9L-Regu"/>
              </a:rPr>
              <a:t>for you with all the necessary tools and our compiled </a:t>
            </a:r>
            <a:r>
              <a:rPr lang="en-US" sz="1800" b="0" i="0" u="none" strike="noStrike" baseline="0" dirty="0" err="1">
                <a:latin typeface="NimbusRomNo9L-ReguItal"/>
              </a:rPr>
              <a:t>VulnerableApp</a:t>
            </a:r>
            <a:r>
              <a:rPr lang="en-US" sz="1800" b="0" i="0" u="none" strike="noStrike" baseline="0" dirty="0">
                <a:latin typeface="NimbusRomNo9L-ReguItal"/>
              </a:rPr>
              <a:t> </a:t>
            </a:r>
            <a:r>
              <a:rPr lang="en-US" sz="1800" b="0" i="0" u="none" strike="noStrike" baseline="0" dirty="0">
                <a:latin typeface="NimbusRomNo9L-Regu"/>
              </a:rPr>
              <a:t>that can be run with VirtualBox.</a:t>
            </a:r>
          </a:p>
          <a:p>
            <a:pPr algn="l"/>
            <a:r>
              <a:rPr lang="en-US" u="sng" dirty="0">
                <a:latin typeface="NimbusRomNo9L-Regu"/>
              </a:rPr>
              <a:t>Your tasks:</a:t>
            </a:r>
          </a:p>
          <a:p>
            <a:pPr algn="l"/>
            <a:r>
              <a:rPr lang="en-US" dirty="0">
                <a:latin typeface="NimbusRomNo9L-Regu"/>
              </a:rPr>
              <a:t>a) What is the resulting command string, and what is the output message? (2 pts)</a:t>
            </a:r>
          </a:p>
          <a:p>
            <a:pPr algn="l"/>
            <a:r>
              <a:rPr lang="pt-BR" sz="1800" b="0" i="0" u="none" strike="noStrike" baseline="0" dirty="0">
                <a:solidFill>
                  <a:srgbClr val="FF0000"/>
                </a:solidFill>
                <a:latin typeface="NimbusMonL-ReguObli"/>
              </a:rPr>
              <a:t>zzuf -s 2 -r 0.01 cat test.txt</a:t>
            </a:r>
          </a:p>
          <a:p>
            <a:pPr algn="l"/>
            <a:r>
              <a:rPr lang="en-US" sz="1800" b="0" i="0" u="none" strike="noStrike" baseline="0" dirty="0">
                <a:solidFill>
                  <a:srgbClr val="FF0000"/>
                </a:solidFill>
                <a:latin typeface="NimbusRomNo9L-Regu-Slant_167"/>
              </a:rPr>
              <a:t>-&gt; “</a:t>
            </a:r>
            <a:r>
              <a:rPr lang="en-US" sz="1800" b="0" i="0" u="none" strike="noStrike" baseline="0" dirty="0" err="1">
                <a:solidFill>
                  <a:srgbClr val="FF0000"/>
                </a:solidFill>
                <a:latin typeface="NimbusRomNo9L-Regu-Slant_167"/>
              </a:rPr>
              <a:t>BuzztesTing</a:t>
            </a:r>
            <a:r>
              <a:rPr lang="en-US" sz="1800" b="0" i="0" u="none" strike="noStrike" baseline="0" dirty="0">
                <a:solidFill>
                  <a:srgbClr val="FF0000"/>
                </a:solidFill>
                <a:latin typeface="NimbusRomNo9L-Regu-Slant_167"/>
              </a:rPr>
              <a:t>”</a:t>
            </a:r>
            <a:endParaRPr lang="en-US" dirty="0">
              <a:solidFill>
                <a:srgbClr val="FF0000"/>
              </a:solidFill>
              <a:latin typeface="NimbusRomNo9L-Regu"/>
            </a:endParaRPr>
          </a:p>
          <a:p>
            <a:pPr algn="l"/>
            <a:endParaRPr lang="en-US" dirty="0">
              <a:latin typeface="NimbusRomNo9L-Regu"/>
            </a:endParaRPr>
          </a:p>
          <a:p>
            <a:pPr algn="l"/>
            <a:r>
              <a:rPr lang="en-US" dirty="0">
                <a:latin typeface="NimbusRomNo9L-Regu"/>
              </a:rPr>
              <a:t>b) Your task is to find seed values between 20 and 30 where </a:t>
            </a:r>
            <a:r>
              <a:rPr lang="en-US" dirty="0" err="1">
                <a:latin typeface="NimbusRomNo9L-Regu"/>
              </a:rPr>
              <a:t>zzuf</a:t>
            </a:r>
            <a:r>
              <a:rPr lang="en-US" dirty="0">
                <a:latin typeface="NimbusRomNo9L-Regu"/>
              </a:rPr>
              <a:t> leads to a crash in </a:t>
            </a:r>
            <a:r>
              <a:rPr lang="en-US" dirty="0" err="1">
                <a:latin typeface="NimbusRomNo9L-Regu"/>
              </a:rPr>
              <a:t>VulnerableApp</a:t>
            </a:r>
            <a:r>
              <a:rPr lang="en-US" dirty="0">
                <a:latin typeface="NimbusRomNo9L-Regu"/>
              </a:rPr>
              <a:t>. (1 </a:t>
            </a:r>
            <a:r>
              <a:rPr lang="en-US" dirty="0" err="1">
                <a:latin typeface="NimbusRomNo9L-Regu"/>
              </a:rPr>
              <a:t>pt</a:t>
            </a:r>
            <a:r>
              <a:rPr lang="en-US" dirty="0">
                <a:latin typeface="NimbusRomNo9L-Regu"/>
              </a:rPr>
              <a:t>)</a:t>
            </a:r>
          </a:p>
          <a:p>
            <a:pPr algn="l"/>
            <a:endParaRPr lang="en-US" dirty="0">
              <a:latin typeface="NimbusRomNo9L-Regu"/>
            </a:endParaRPr>
          </a:p>
        </p:txBody>
      </p:sp>
      <p:pic>
        <p:nvPicPr>
          <p:cNvPr id="3" name="Picture 2">
            <a:extLst>
              <a:ext uri="{FF2B5EF4-FFF2-40B4-BE49-F238E27FC236}">
                <a16:creationId xmlns:a16="http://schemas.microsoft.com/office/drawing/2014/main" id="{D7B9A9EE-2EBD-4DCF-966F-B6DC11CFBADE}"/>
              </a:ext>
            </a:extLst>
          </p:cNvPr>
          <p:cNvPicPr>
            <a:picLocks noChangeAspect="1"/>
          </p:cNvPicPr>
          <p:nvPr/>
        </p:nvPicPr>
        <p:blipFill>
          <a:blip r:embed="rId2"/>
          <a:stretch>
            <a:fillRect/>
          </a:stretch>
        </p:blipFill>
        <p:spPr>
          <a:xfrm>
            <a:off x="484414" y="4220204"/>
            <a:ext cx="8498541" cy="2224325"/>
          </a:xfrm>
          <a:prstGeom prst="rect">
            <a:avLst/>
          </a:prstGeom>
          <a:ln w="38100">
            <a:solidFill>
              <a:srgbClr val="FF0000"/>
            </a:solidFill>
          </a:ln>
        </p:spPr>
      </p:pic>
    </p:spTree>
    <p:extLst>
      <p:ext uri="{BB962C8B-B14F-4D97-AF65-F5344CB8AC3E}">
        <p14:creationId xmlns:p14="http://schemas.microsoft.com/office/powerpoint/2010/main" val="18599526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A12 - Exercise 04 | Exam preparation </a:t>
            </a:r>
            <a:r>
              <a:rPr lang="en-US" sz="3200" dirty="0"/>
              <a:t>(3 pts BONUS)</a:t>
            </a:r>
            <a:endParaRPr lang="en-US" dirty="0"/>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524315"/>
          </a:xfrm>
          <a:prstGeom prst="rect">
            <a:avLst/>
          </a:prstGeom>
          <a:noFill/>
        </p:spPr>
        <p:txBody>
          <a:bodyPr wrap="square" rtlCol="0">
            <a:spAutoFit/>
          </a:bodyPr>
          <a:lstStyle/>
          <a:p>
            <a:pPr algn="l"/>
            <a:r>
              <a:rPr lang="en-US" sz="2400" b="0" i="0" u="none" strike="noStrike" baseline="0" dirty="0">
                <a:latin typeface="NimbusRomNo9L-Regu"/>
              </a:rPr>
              <a:t>Please start reviewing the content of this course and ask questions, if any, by mail. The questions will be discussed during next practical session which will be a Q&amp;A session for the final exam.</a:t>
            </a:r>
          </a:p>
          <a:p>
            <a:pPr algn="l"/>
            <a:endParaRPr lang="en-US" sz="2400" b="0" i="0" u="none" strike="noStrike" baseline="0" dirty="0">
              <a:latin typeface="NimbusRomNo9L-Regu"/>
            </a:endParaRPr>
          </a:p>
          <a:p>
            <a:pPr algn="l"/>
            <a:r>
              <a:rPr lang="en-US" sz="2400" dirty="0">
                <a:solidFill>
                  <a:srgbClr val="FF0000"/>
                </a:solidFill>
                <a:latin typeface="NimbusMonL-ReguObli"/>
              </a:rPr>
              <a:t>We will cover the Q&amp;A at the end of this practical session.</a:t>
            </a:r>
          </a:p>
          <a:p>
            <a:pPr algn="l"/>
            <a:endParaRPr lang="en-US" sz="2400" dirty="0">
              <a:solidFill>
                <a:srgbClr val="FF0000"/>
              </a:solidFill>
              <a:latin typeface="NimbusMonL-ReguObli"/>
            </a:endParaRPr>
          </a:p>
          <a:p>
            <a:pPr algn="l"/>
            <a:r>
              <a:rPr lang="en-US" sz="2400" dirty="0">
                <a:solidFill>
                  <a:srgbClr val="FF0000"/>
                </a:solidFill>
                <a:latin typeface="NimbusMonL-ReguObli"/>
              </a:rPr>
              <a:t>You will find the resulting Q&amp;A PDF on our course page.</a:t>
            </a:r>
          </a:p>
          <a:p>
            <a:pPr algn="l"/>
            <a:endParaRPr lang="en-US" sz="2400" dirty="0">
              <a:solidFill>
                <a:srgbClr val="FF0000"/>
              </a:solidFill>
              <a:latin typeface="NimbusMonL-ReguObli"/>
            </a:endParaRPr>
          </a:p>
          <a:p>
            <a:pPr algn="l"/>
            <a:r>
              <a:rPr lang="en-US" sz="2400" dirty="0">
                <a:solidFill>
                  <a:srgbClr val="FF0000"/>
                </a:solidFill>
                <a:latin typeface="NimbusMonL-ReguObli"/>
              </a:rPr>
              <a:t>You will find the recording of this session tomorrow in </a:t>
            </a:r>
            <a:r>
              <a:rPr lang="en-US" sz="2400" dirty="0" err="1">
                <a:solidFill>
                  <a:srgbClr val="FF0000"/>
                </a:solidFill>
                <a:latin typeface="NimbusMonL-ReguObli"/>
              </a:rPr>
              <a:t>SwitchTube</a:t>
            </a:r>
            <a:r>
              <a:rPr lang="en-US" sz="2400" dirty="0">
                <a:solidFill>
                  <a:srgbClr val="FF0000"/>
                </a:solidFill>
                <a:latin typeface="NimbusMonL-ReguObli"/>
              </a:rPr>
              <a:t>:</a:t>
            </a:r>
          </a:p>
          <a:p>
            <a:pPr algn="l"/>
            <a:r>
              <a:rPr lang="en-US" sz="2400" dirty="0">
                <a:solidFill>
                  <a:srgbClr val="FF0000"/>
                </a:solidFill>
                <a:latin typeface="NimbusRomNo9L-Regu"/>
                <a:hlinkClick r:id="rId2"/>
              </a:rPr>
              <a:t>https://tube.switch.ch/channels/e2ed4e5b</a:t>
            </a:r>
            <a:endParaRPr lang="en-US" sz="2400" dirty="0">
              <a:solidFill>
                <a:srgbClr val="FF0000"/>
              </a:solidFill>
              <a:latin typeface="NimbusMonL-ReguObli"/>
            </a:endParaRPr>
          </a:p>
          <a:p>
            <a:pPr algn="l"/>
            <a:endParaRPr lang="en-US" sz="2400" dirty="0">
              <a:solidFill>
                <a:srgbClr val="FF0000"/>
              </a:solidFill>
              <a:latin typeface="NimbusRomNo9L-Regu"/>
            </a:endParaRPr>
          </a:p>
          <a:p>
            <a:pPr algn="l"/>
            <a:endParaRPr lang="en-US" sz="2400" dirty="0">
              <a:latin typeface="NimbusRomNo9L-Regu"/>
            </a:endParaRPr>
          </a:p>
        </p:txBody>
      </p:sp>
    </p:spTree>
    <p:extLst>
      <p:ext uri="{BB962C8B-B14F-4D97-AF65-F5344CB8AC3E}">
        <p14:creationId xmlns:p14="http://schemas.microsoft.com/office/powerpoint/2010/main" val="19521348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13</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Preview</a:t>
            </a:r>
          </a:p>
        </p:txBody>
      </p:sp>
    </p:spTree>
    <p:extLst>
      <p:ext uri="{BB962C8B-B14F-4D97-AF65-F5344CB8AC3E}">
        <p14:creationId xmlns:p14="http://schemas.microsoft.com/office/powerpoint/2010/main" val="3045250828"/>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7101</TotalTime>
  <Words>5027</Words>
  <Application>Microsoft Office PowerPoint</Application>
  <PresentationFormat>Widescreen</PresentationFormat>
  <Paragraphs>407</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Calibri Light</vt:lpstr>
      <vt:lpstr>Courier New</vt:lpstr>
      <vt:lpstr>NimbusMonL-ReguObli</vt:lpstr>
      <vt:lpstr>NimbusRomNo9L-Regu</vt:lpstr>
      <vt:lpstr>NimbusRomNo9L-ReguItal</vt:lpstr>
      <vt:lpstr>NimbusRomNo9L-Regu-Slant_167</vt:lpstr>
      <vt:lpstr>Office</vt:lpstr>
      <vt:lpstr>Zoom recording must be enabled now.</vt:lpstr>
      <vt:lpstr>SMA:  Software Modeling and Analysis</vt:lpstr>
      <vt:lpstr>Assignment 12 </vt:lpstr>
      <vt:lpstr>A12 - Exercise 01 | General questions (6 pts)</vt:lpstr>
      <vt:lpstr>A12 - Exercise 01 | General questions (6 pts)</vt:lpstr>
      <vt:lpstr>A12 - Exercise 02 | AFL tool (1 pt)</vt:lpstr>
      <vt:lpstr>A12 - Exercise 03 | Fuzzing in practice (3 pts)</vt:lpstr>
      <vt:lpstr>A12 - Exercise 04 | Exam preparation (3 pts BONUS)</vt:lpstr>
      <vt:lpstr>Assignment 13 </vt:lpstr>
      <vt:lpstr>A13 - Exercises 01-03 | Multiple Choice (5 pts BONUS)</vt:lpstr>
      <vt:lpstr>SMA:  Software Modeling and Architecture</vt:lpstr>
      <vt:lpstr>Categories</vt:lpstr>
      <vt:lpstr>PowerPoint Presentation</vt:lpstr>
      <vt:lpstr>GT / Pharo / Smalltalk – Q01</vt:lpstr>
      <vt:lpstr>GT / Pharo / Smalltalk – Q02</vt:lpstr>
      <vt:lpstr>GT / Pharo / Smalltalk – Q03</vt:lpstr>
      <vt:lpstr>GT / Pharo / Smalltalk – Q04</vt:lpstr>
      <vt:lpstr>GT / Pharo / Smalltalk – Q05</vt:lpstr>
      <vt:lpstr>GT / Pharo / Smalltalk – Q06</vt:lpstr>
      <vt:lpstr>GT / Pharo / Smalltalk – Q07</vt:lpstr>
      <vt:lpstr>GT / Pharo / Smalltalk – Q08</vt:lpstr>
      <vt:lpstr>PowerPoint Presentation</vt:lpstr>
      <vt:lpstr>Reflection – Q09</vt:lpstr>
      <vt:lpstr>PowerPoint Presentation</vt:lpstr>
      <vt:lpstr>Static &amp; Dynamic Analysis – Q10</vt:lpstr>
      <vt:lpstr>Static &amp; Dynamic Analysis – Q11</vt:lpstr>
      <vt:lpstr>Static &amp; Dynamic Analysis – Q12</vt:lpstr>
      <vt:lpstr>Static &amp; Dynamic Analysis – Q13</vt:lpstr>
      <vt:lpstr>Static &amp; Dynamic Analysis – Q14</vt:lpstr>
      <vt:lpstr>Static &amp; Dynamic Analysis – Q15</vt:lpstr>
      <vt:lpstr>Static &amp; Dynamic Analysis – Q16</vt:lpstr>
      <vt:lpstr>PowerPoint Presentation</vt:lpstr>
      <vt:lpstr>Software Metrics – Q17</vt:lpstr>
      <vt:lpstr>Software Metrics – Q18</vt:lpstr>
      <vt:lpstr>PowerPoint Presentation</vt:lpstr>
      <vt:lpstr>Visualizations – Q19</vt:lpstr>
      <vt:lpstr>PowerPoint Presentation</vt:lpstr>
      <vt:lpstr>Code and Test Smells – Q20</vt:lpstr>
      <vt:lpstr>Code and Test Smells – Q21</vt:lpstr>
      <vt:lpstr>PowerPoint Presentation</vt:lpstr>
      <vt:lpstr>Fuzzing – Q22</vt:lpstr>
      <vt:lpstr>Fuzzing – Q23</vt:lpstr>
      <vt:lpstr>Fuzzing – Q24</vt:lpstr>
      <vt:lpstr>Fuzzing – Q25</vt:lpstr>
      <vt:lpstr>Fuzzing – Q26</vt:lpstr>
      <vt:lpstr>Fuzzing – Q27</vt:lpstr>
      <vt:lpstr>Fuzzing – Q28</vt:lpstr>
      <vt:lpstr>Fuzzing – Q29</vt:lpstr>
      <vt:lpstr>PowerPoint Presentation</vt:lpstr>
      <vt:lpstr>Organizational Affairs – Q30</vt:lpstr>
      <vt:lpstr>PowerPoint Presentation</vt:lpstr>
      <vt:lpstr>Meta-information 01</vt:lpstr>
      <vt:lpstr>Meta-information 02</vt:lpstr>
      <vt:lpstr>PowerPoint Presentation</vt:lpstr>
      <vt:lpstr>Next Time: Virtual Exam 60 minutes (+ set up) / CLOSED BOOK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State Models &amp; Design Patterns</dc:title>
  <dc:creator>Pascal Gadient</dc:creator>
  <cp:lastModifiedBy>Pascal Gadient</cp:lastModifiedBy>
  <cp:revision>342</cp:revision>
  <cp:lastPrinted>2018-10-03T08:54:50Z</cp:lastPrinted>
  <dcterms:created xsi:type="dcterms:W3CDTF">2017-10-10T19:19:02Z</dcterms:created>
  <dcterms:modified xsi:type="dcterms:W3CDTF">2020-12-09T12:53:57Z</dcterms:modified>
</cp:coreProperties>
</file>