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4"/>
  </p:sldMasterIdLst>
  <p:notesMasterIdLst>
    <p:notesMasterId r:id="rId20"/>
  </p:notesMasterIdLst>
  <p:sldIdLst>
    <p:sldId id="293" r:id="rId5"/>
    <p:sldId id="294" r:id="rId6"/>
    <p:sldId id="261" r:id="rId7"/>
    <p:sldId id="274" r:id="rId8"/>
    <p:sldId id="275" r:id="rId9"/>
    <p:sldId id="287" r:id="rId10"/>
    <p:sldId id="267" r:id="rId11"/>
    <p:sldId id="288" r:id="rId12"/>
    <p:sldId id="284" r:id="rId13"/>
    <p:sldId id="289" r:id="rId14"/>
    <p:sldId id="277" r:id="rId15"/>
    <p:sldId id="290" r:id="rId16"/>
    <p:sldId id="291" r:id="rId17"/>
    <p:sldId id="292" r:id="rId18"/>
    <p:sldId id="295" r:id="rId19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mela Medeiros Duque de Leon" initials="PMDdL" lastIdx="3" clrIdx="0">
    <p:extLst>
      <p:ext uri="{19B8F6BF-5375-455C-9EA6-DF929625EA0E}">
        <p15:presenceInfo xmlns:p15="http://schemas.microsoft.com/office/powerpoint/2012/main" userId="Pamela Medeiros Duque de Leo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7264" autoAdjust="0"/>
  </p:normalViewPr>
  <p:slideViewPr>
    <p:cSldViewPr snapToGrid="0">
      <p:cViewPr varScale="1">
        <p:scale>
          <a:sx n="32" d="100"/>
          <a:sy n="32" d="100"/>
        </p:scale>
        <p:origin x="10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51669806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933088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endParaRPr lang="pt-BR" sz="2200" b="0" i="0" dirty="0">
              <a:effectLst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42663630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endParaRPr lang="pt-BR" sz="2200" b="0" i="0" dirty="0">
              <a:effectLst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9350337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endParaRPr lang="pt-BR" sz="2200" b="0" i="0" dirty="0">
              <a:effectLst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1656235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endParaRPr lang="pt-BR" sz="2200" b="0" i="0" dirty="0">
              <a:effectLst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4988630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295633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570286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endParaRPr lang="pt-BR" sz="2200" b="0" i="0" dirty="0">
              <a:effectLst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7423148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140355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endParaRPr lang="pt-BR" sz="2200" b="0" i="0" dirty="0">
              <a:effectLst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5372627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endParaRPr lang="pt-BR" sz="2200" b="0" i="0" dirty="0">
              <a:effectLst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8613098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endParaRPr lang="pt-BR" sz="2200" b="0" i="0" dirty="0">
              <a:effectLst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7717839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endParaRPr lang="pt-BR" sz="2200" b="0" i="0" dirty="0">
              <a:effectLst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00603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4009406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2387600" y="8953500"/>
            <a:ext cx="19621500" cy="58552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200" i="1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 txBox="1">
            <a:spLocks noGrp="1"/>
          </p:cNvSpPr>
          <p:nvPr>
            <p:ph type="body" sz="quarter" idx="14"/>
          </p:nvPr>
        </p:nvSpPr>
        <p:spPr>
          <a:xfrm>
            <a:off x="2387600" y="6076950"/>
            <a:ext cx="19621500" cy="8255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48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75011613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22605049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58671994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Conteú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89100" y="1612900"/>
            <a:ext cx="19170650" cy="2286000"/>
          </a:xfrm>
        </p:spPr>
        <p:txBody>
          <a:bodyPr/>
          <a:lstStyle/>
          <a:p>
            <a:r>
              <a:rPr lang="pt-BR" dirty="0"/>
              <a:t>Clique para editar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689100" y="4406900"/>
            <a:ext cx="19170650" cy="7823200"/>
          </a:xfrm>
        </p:spPr>
        <p:txBody>
          <a:bodyPr/>
          <a:lstStyle/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1137B-F694-7B4C-8D60-520B530DFBC4}" type="datetimeFigureOut">
              <a:rPr lang="pt-BR" smtClean="0"/>
              <a:pPr/>
              <a:t>01/08/2022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886690" y="13081000"/>
            <a:ext cx="597921" cy="471924"/>
          </a:xfrm>
        </p:spPr>
        <p:txBody>
          <a:bodyPr/>
          <a:lstStyle/>
          <a:p>
            <a:fld id="{85C2E139-75F7-E84C-B376-8E7902EEBDC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5033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3125968" y="673100"/>
            <a:ext cx="18135601" cy="8737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635000" y="9512300"/>
            <a:ext cx="23114000" cy="20066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35000" y="114427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66247354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6167650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sz="half" idx="13"/>
          </p:nvPr>
        </p:nvSpPr>
        <p:spPr>
          <a:xfrm>
            <a:off x="13165980" y="952500"/>
            <a:ext cx="9525001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1651000" y="952500"/>
            <a:ext cx="10223500" cy="55499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651000" y="6527800"/>
            <a:ext cx="10223500" cy="5727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56652904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72814768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62487720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13169900" y="3149600"/>
            <a:ext cx="9525000" cy="929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3800"/>
            </a:lvl1pPr>
            <a:lvl2pPr marL="1117600" indent="-558800">
              <a:spcBef>
                <a:spcPts val="4500"/>
              </a:spcBef>
              <a:defRPr sz="3800"/>
            </a:lvl2pPr>
            <a:lvl3pPr marL="1676400" indent="-558800">
              <a:spcBef>
                <a:spcPts val="4500"/>
              </a:spcBef>
              <a:defRPr sz="3800"/>
            </a:lvl3pPr>
            <a:lvl4pPr marL="2235200" indent="-558800">
              <a:spcBef>
                <a:spcPts val="4500"/>
              </a:spcBef>
              <a:defRPr sz="3800"/>
            </a:lvl4pPr>
            <a:lvl5pPr marL="2794000" indent="-558800">
              <a:spcBef>
                <a:spcPts val="4500"/>
              </a:spcBef>
              <a:defRPr sz="3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71024493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1689100" y="1778000"/>
            <a:ext cx="21005800" cy="1016000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61714373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quarter" idx="13"/>
          </p:nvPr>
        </p:nvSpPr>
        <p:spPr>
          <a:xfrm>
            <a:off x="15760700" y="70485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15760700" y="11303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idx="15"/>
          </p:nvPr>
        </p:nvSpPr>
        <p:spPr>
          <a:xfrm>
            <a:off x="1206500" y="1130300"/>
            <a:ext cx="1417320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89647429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rPr/>
              <a:p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30747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</p:sldLayoutIdLst>
  <p:transition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3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27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90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254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317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381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444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508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571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dingame.com/playgrounds/34774/introducao-a-programacao-python---prof--marco-vaz/apresentacao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Interface gráfica do usuário&#10;&#10;Descrição gerada automaticamente com confiança baixa">
            <a:extLst>
              <a:ext uri="{FF2B5EF4-FFF2-40B4-BE49-F238E27FC236}">
                <a16:creationId xmlns:a16="http://schemas.microsoft.com/office/drawing/2014/main" id="{B876962D-FD2D-4646-821F-E2F9F838B6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24383999" cy="13716000"/>
          </a:xfrm>
          <a:prstGeom prst="rect">
            <a:avLst/>
          </a:prstGeom>
        </p:spPr>
      </p:pic>
      <p:sp>
        <p:nvSpPr>
          <p:cNvPr id="120" name="Title"/>
          <p:cNvSpPr txBox="1">
            <a:spLocks noGrp="1"/>
          </p:cNvSpPr>
          <p:nvPr>
            <p:ph type="title"/>
          </p:nvPr>
        </p:nvSpPr>
        <p:spPr>
          <a:xfrm>
            <a:off x="1778000" y="2298700"/>
            <a:ext cx="19029265" cy="4648200"/>
          </a:xfrm>
          <a:prstGeom prst="rect">
            <a:avLst/>
          </a:prstGeom>
        </p:spPr>
        <p:txBody>
          <a:bodyPr/>
          <a:lstStyle/>
          <a:p>
            <a:r>
              <a:rPr lang="pt-BR" dirty="0"/>
              <a:t>CURSO DE ADMINISTRAÇÃO</a:t>
            </a:r>
          </a:p>
        </p:txBody>
      </p:sp>
      <p:sp>
        <p:nvSpPr>
          <p:cNvPr id="2" name="Espaço Reservado para Texto 1"/>
          <p:cNvSpPr>
            <a:spLocks noGrp="1"/>
          </p:cNvSpPr>
          <p:nvPr>
            <p:ph type="body" sz="quarter" idx="1"/>
          </p:nvPr>
        </p:nvSpPr>
        <p:spPr>
          <a:xfrm>
            <a:off x="1778000" y="7073900"/>
            <a:ext cx="19627273" cy="1587500"/>
          </a:xfrm>
        </p:spPr>
        <p:txBody>
          <a:bodyPr/>
          <a:lstStyle/>
          <a:p>
            <a:r>
              <a:rPr lang="pt-BR" dirty="0"/>
              <a:t>PROGRAMAÇÃO PYTHON e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193584174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itl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algn="l"/>
            <a:r>
              <a:rPr lang="pt-BR" sz="6000" b="1" dirty="0">
                <a:latin typeface="Calibri" panose="020F0502020204030204" pitchFamily="34" charset="0"/>
                <a:cs typeface="Calibri" panose="020F0502020204030204" pitchFamily="34" charset="0"/>
              </a:rPr>
              <a:t>CRITÉRIOS DE APROVAÇÃO</a:t>
            </a:r>
            <a:endParaRPr sz="6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3548261" y="5602022"/>
            <a:ext cx="14764549" cy="11850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0" indent="-6858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sz="5400" dirty="0"/>
              <a:t>Reprovação (</a:t>
            </a:r>
            <a:r>
              <a:rPr lang="pt-BR" sz="5400" dirty="0" err="1"/>
              <a:t>Freq</a:t>
            </a:r>
            <a:r>
              <a:rPr lang="pt-BR" sz="5400" dirty="0"/>
              <a:t> &lt; 75%)</a:t>
            </a:r>
          </a:p>
        </p:txBody>
      </p:sp>
      <p:sp>
        <p:nvSpPr>
          <p:cNvPr id="6" name="Retângulo 5"/>
          <p:cNvSpPr/>
          <p:nvPr/>
        </p:nvSpPr>
        <p:spPr>
          <a:xfrm>
            <a:off x="3548261" y="4525519"/>
            <a:ext cx="1476454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0" indent="-685800" algn="l">
              <a:buFont typeface="Wingdings" panose="05000000000000000000" pitchFamily="2" charset="2"/>
              <a:buChar char="ü"/>
            </a:pPr>
            <a:r>
              <a:rPr lang="pt-BR" sz="5400" dirty="0"/>
              <a:t> Aprovação (</a:t>
            </a:r>
            <a:r>
              <a:rPr lang="pt-BR" sz="5400" dirty="0" err="1"/>
              <a:t>Freq</a:t>
            </a:r>
            <a:r>
              <a:rPr lang="pt-BR" sz="5400" dirty="0"/>
              <a:t> &gt;= 75%)</a:t>
            </a:r>
          </a:p>
        </p:txBody>
      </p:sp>
      <p:sp>
        <p:nvSpPr>
          <p:cNvPr id="7" name="Retângulo 6"/>
          <p:cNvSpPr/>
          <p:nvPr/>
        </p:nvSpPr>
        <p:spPr>
          <a:xfrm>
            <a:off x="3548260" y="6919008"/>
            <a:ext cx="14764549" cy="24313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0" indent="-6858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sz="5400" dirty="0"/>
              <a:t>Abonos, somente previstos no Regimento (Legal).</a:t>
            </a:r>
            <a:endParaRPr lang="pt-BR" sz="5400" dirty="0">
              <a:solidFill>
                <a:srgbClr val="004D84"/>
              </a:solidFill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2062717" y="2742020"/>
            <a:ext cx="5720316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5400" dirty="0">
                <a:solidFill>
                  <a:schemeClr val="tx1"/>
                </a:solidFill>
                <a:latin typeface="+mj-lt"/>
              </a:rPr>
              <a:t> Frequência</a:t>
            </a:r>
          </a:p>
        </p:txBody>
      </p:sp>
      <p:pic>
        <p:nvPicPr>
          <p:cNvPr id="13" name="Picture 1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14264674" y="780901"/>
            <a:ext cx="7755152" cy="61643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0382073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itl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algn="l"/>
            <a:r>
              <a:rPr lang="pt-BR" sz="6000" b="1" dirty="0">
                <a:latin typeface="Calibri" panose="020F0502020204030204" pitchFamily="34" charset="0"/>
                <a:cs typeface="Calibri" panose="020F0502020204030204" pitchFamily="34" charset="0"/>
              </a:rPr>
              <a:t>CALENDÁRIO </a:t>
            </a:r>
            <a:endParaRPr sz="6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9297735"/>
              </p:ext>
            </p:extLst>
          </p:nvPr>
        </p:nvGraphicFramePr>
        <p:xfrm>
          <a:off x="1646571" y="4114292"/>
          <a:ext cx="14663774" cy="5227495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919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447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82896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pt-BR" sz="5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PERÍODO DE PROVAS</a:t>
                      </a:r>
                      <a:endParaRPr lang="pt-BR" sz="5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pt-BR" sz="28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81533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5400" u="none" strike="noStrike" dirty="0">
                          <a:effectLst/>
                        </a:rPr>
                        <a:t>AP1</a:t>
                      </a:r>
                      <a:endParaRPr lang="pt-BR" sz="5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8255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5400" b="0" i="0" u="none" strike="noStrike" cap="none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  <a:sym typeface="Helvetica Neue Light"/>
                        </a:rPr>
                        <a:t>28 de setembro a 05 de outubro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81533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5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AP2</a:t>
                      </a:r>
                      <a:endParaRPr lang="pt-BR" sz="5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8255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5400" b="0" i="0" u="none" strike="noStrike" cap="none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  <a:sym typeface="Helvetica Neue Light"/>
                        </a:rPr>
                        <a:t>17 de novembro a 23 de novembro 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81533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5400" u="none" strike="noStrike" dirty="0">
                          <a:effectLst/>
                        </a:rPr>
                        <a:t>APS</a:t>
                      </a:r>
                      <a:endParaRPr lang="pt-BR" sz="5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8255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5400" b="0" i="0" u="none" strike="noStrike" cap="none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  <a:sym typeface="Helvetica Neue Light"/>
                        </a:rPr>
                        <a:t>29 de novembro a 08 de dezembro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11" name="Imagem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10240" y="1285674"/>
            <a:ext cx="4529430" cy="3597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459573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itle"/>
          <p:cNvSpPr txBox="1">
            <a:spLocks noGrp="1"/>
          </p:cNvSpPr>
          <p:nvPr>
            <p:ph type="title"/>
          </p:nvPr>
        </p:nvSpPr>
        <p:spPr>
          <a:xfrm>
            <a:off x="1689100" y="1612900"/>
            <a:ext cx="19170650" cy="81739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algn="l"/>
            <a:r>
              <a:rPr lang="pt-BR" sz="6000" b="1" dirty="0">
                <a:latin typeface="Calibri" panose="020F0502020204030204" pitchFamily="34" charset="0"/>
                <a:cs typeface="Calibri" panose="020F0502020204030204" pitchFamily="34" charset="0"/>
              </a:rPr>
              <a:t>BIBLIOGRAFIA</a:t>
            </a:r>
            <a:endParaRPr sz="6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1875678" y="2825147"/>
            <a:ext cx="11036595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5400" dirty="0">
                <a:solidFill>
                  <a:schemeClr val="tx1"/>
                </a:solidFill>
                <a:latin typeface="+mj-lt"/>
              </a:rPr>
              <a:t> </a:t>
            </a:r>
            <a:r>
              <a:rPr lang="pt-BR" sz="5400" dirty="0"/>
              <a:t>Bibliografia básica</a:t>
            </a:r>
            <a:endParaRPr lang="pt-BR" sz="54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87046" y="1431462"/>
            <a:ext cx="4346370" cy="3803073"/>
          </a:xfrm>
          <a:prstGeom prst="rect">
            <a:avLst/>
          </a:prstGeom>
        </p:spPr>
      </p:pic>
      <p:sp>
        <p:nvSpPr>
          <p:cNvPr id="11" name="Retângulo 10"/>
          <p:cNvSpPr/>
          <p:nvPr/>
        </p:nvSpPr>
        <p:spPr>
          <a:xfrm>
            <a:off x="2426577" y="5960710"/>
            <a:ext cx="1629784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pt-BR" sz="4000" dirty="0"/>
              <a:t>MARVIN, R., NG'ANG'A, M. &amp; OMONDI, A.	Python Fundamentals	</a:t>
            </a:r>
            <a:r>
              <a:rPr lang="pt-BR" sz="4000" dirty="0" err="1"/>
              <a:t>Packt</a:t>
            </a:r>
            <a:r>
              <a:rPr lang="pt-BR" sz="4000" dirty="0"/>
              <a:t> </a:t>
            </a:r>
            <a:r>
              <a:rPr lang="pt-BR" sz="4000" dirty="0" err="1"/>
              <a:t>Publishing</a:t>
            </a:r>
            <a:r>
              <a:rPr lang="pt-BR" sz="4000" dirty="0"/>
              <a:t>. 2018.</a:t>
            </a:r>
          </a:p>
        </p:txBody>
      </p:sp>
      <p:sp>
        <p:nvSpPr>
          <p:cNvPr id="3" name="Retângulo 2"/>
          <p:cNvSpPr/>
          <p:nvPr/>
        </p:nvSpPr>
        <p:spPr>
          <a:xfrm>
            <a:off x="2426577" y="4235707"/>
            <a:ext cx="1523796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pt-BR" sz="4000" dirty="0"/>
              <a:t>MUELLER, JOHN P.	Começando a Programar em Python Para Leigos. Alta Books. 2018</a:t>
            </a:r>
          </a:p>
        </p:txBody>
      </p:sp>
      <p:sp>
        <p:nvSpPr>
          <p:cNvPr id="4" name="Retângulo 3"/>
          <p:cNvSpPr/>
          <p:nvPr/>
        </p:nvSpPr>
        <p:spPr>
          <a:xfrm>
            <a:off x="2426577" y="7648134"/>
            <a:ext cx="1596533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sz="4000" dirty="0"/>
              <a:t>SCHMULLER, Joseph	Análise Estatística com R Para Leigos	Alta Books. 2019</a:t>
            </a:r>
          </a:p>
        </p:txBody>
      </p:sp>
    </p:spTree>
    <p:extLst>
      <p:ext uri="{BB962C8B-B14F-4D97-AF65-F5344CB8AC3E}">
        <p14:creationId xmlns:p14="http://schemas.microsoft.com/office/powerpoint/2010/main" val="2579676471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itle"/>
          <p:cNvSpPr txBox="1">
            <a:spLocks noGrp="1"/>
          </p:cNvSpPr>
          <p:nvPr>
            <p:ph type="title"/>
          </p:nvPr>
        </p:nvSpPr>
        <p:spPr>
          <a:xfrm>
            <a:off x="1689100" y="1612900"/>
            <a:ext cx="19170650" cy="777009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algn="l"/>
            <a:r>
              <a:rPr lang="pt-BR" sz="6000" b="1" dirty="0">
                <a:latin typeface="Calibri" panose="020F0502020204030204" pitchFamily="34" charset="0"/>
                <a:cs typeface="Calibri" panose="020F0502020204030204" pitchFamily="34" charset="0"/>
              </a:rPr>
              <a:t>BIBLIOGRAFIA</a:t>
            </a:r>
            <a:endParaRPr sz="6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2114852" y="4094190"/>
            <a:ext cx="15840641" cy="18249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4000" dirty="0"/>
              <a:t>BARRY, Paul	Use a Cabeça! Python ― 2ª Edição. 	Alta Books. 2017</a:t>
            </a:r>
          </a:p>
        </p:txBody>
      </p:sp>
      <p:sp>
        <p:nvSpPr>
          <p:cNvPr id="6" name="Retângulo 5"/>
          <p:cNvSpPr/>
          <p:nvPr/>
        </p:nvSpPr>
        <p:spPr>
          <a:xfrm>
            <a:off x="2114852" y="6026528"/>
            <a:ext cx="16796604" cy="18249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4000" dirty="0"/>
              <a:t> MATTHES, Eric. Curso Intensivo de PYTHON – Uma Introdução prática e baseada em projetos à programação. </a:t>
            </a:r>
            <a:r>
              <a:rPr lang="pt-BR" sz="4000" dirty="0" err="1"/>
              <a:t>Novatec</a:t>
            </a:r>
            <a:r>
              <a:rPr lang="pt-BR" sz="4000" dirty="0"/>
              <a:t>. 2016.</a:t>
            </a:r>
          </a:p>
        </p:txBody>
      </p:sp>
      <p:sp>
        <p:nvSpPr>
          <p:cNvPr id="10" name="Retângulo 9"/>
          <p:cNvSpPr/>
          <p:nvPr/>
        </p:nvSpPr>
        <p:spPr>
          <a:xfrm>
            <a:off x="1689100" y="2784568"/>
            <a:ext cx="11036595" cy="11848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5400" dirty="0">
                <a:solidFill>
                  <a:schemeClr val="tx1"/>
                </a:solidFill>
                <a:latin typeface="+mj-lt"/>
              </a:rPr>
              <a:t> </a:t>
            </a:r>
            <a:r>
              <a:rPr lang="pt-BR" sz="5400" dirty="0"/>
              <a:t>Bibliografia Complementar</a:t>
            </a:r>
            <a:endParaRPr lang="pt-BR" sz="5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2114852" y="8246110"/>
            <a:ext cx="1997622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4000" dirty="0"/>
              <a:t>Introdução a programação Python – Prof. Marco Vaz </a:t>
            </a:r>
            <a:r>
              <a:rPr lang="pt-BR" sz="4000" dirty="0">
                <a:hlinkClick r:id="rId3"/>
              </a:rPr>
              <a:t>https://www.codingame.com/playgrounds/34774/introducao-a-programacao-python---prof--marco-vaz/apresentacao</a:t>
            </a:r>
            <a:endParaRPr lang="pt-BR" sz="4000" dirty="0"/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87046" y="1431462"/>
            <a:ext cx="4346370" cy="3803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82443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itle"/>
          <p:cNvSpPr txBox="1">
            <a:spLocks noGrp="1"/>
          </p:cNvSpPr>
          <p:nvPr>
            <p:ph type="title"/>
          </p:nvPr>
        </p:nvSpPr>
        <p:spPr>
          <a:xfrm>
            <a:off x="1689100" y="1612900"/>
            <a:ext cx="19170650" cy="933745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algn="l"/>
            <a:r>
              <a:rPr lang="pt-BR" sz="6000" b="1" dirty="0">
                <a:latin typeface="Calibri" panose="020F0502020204030204" pitchFamily="34" charset="0"/>
                <a:cs typeface="Calibri" panose="020F0502020204030204" pitchFamily="34" charset="0"/>
              </a:rPr>
              <a:t>BIBLIOGRAFIA</a:t>
            </a:r>
            <a:endParaRPr sz="6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1896461" y="2696942"/>
            <a:ext cx="11036595" cy="11848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5400" dirty="0">
                <a:solidFill>
                  <a:schemeClr val="tx1"/>
                </a:solidFill>
                <a:latin typeface="+mj-lt"/>
              </a:rPr>
              <a:t> </a:t>
            </a:r>
            <a:r>
              <a:rPr lang="pt-BR" sz="5400" dirty="0"/>
              <a:t>Sites</a:t>
            </a:r>
            <a:endParaRPr lang="pt-BR" sz="5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2125063" y="4329863"/>
            <a:ext cx="1997622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pt-BR" sz="4000" dirty="0"/>
              <a:t>Introdução a programação Python – Prof. Marco Vaz https://www.codingame.com/playgrounds/34774/introducao-a-programacao-python---prof--marco-vaz/apresentacao</a:t>
            </a:r>
          </a:p>
        </p:txBody>
      </p:sp>
      <p:sp>
        <p:nvSpPr>
          <p:cNvPr id="11" name="Retângulo 10"/>
          <p:cNvSpPr/>
          <p:nvPr/>
        </p:nvSpPr>
        <p:spPr>
          <a:xfrm>
            <a:off x="2125063" y="7011590"/>
            <a:ext cx="1997622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pt-BR" sz="4000" dirty="0"/>
              <a:t>Programação Python (Intermediário) - Prof. MARCO VAZ https://www.codingame.com/playgrounds/52499/programacao-python-intermediario---prof--marco-vaz/exercitando</a:t>
            </a:r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86996" y="1274940"/>
            <a:ext cx="4346370" cy="3803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362303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3048" y="0"/>
            <a:ext cx="24377904" cy="1371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rgbClr val="FFFFFF"/>
              </a:solidFill>
            </a:endParaRPr>
          </a:p>
        </p:txBody>
      </p:sp>
      <p:pic>
        <p:nvPicPr>
          <p:cNvPr id="5" name="Imagem 4" descr="Ícone&#10;&#10;Descrição gerada automaticamente com confiança baixa">
            <a:extLst>
              <a:ext uri="{FF2B5EF4-FFF2-40B4-BE49-F238E27FC236}">
                <a16:creationId xmlns:a16="http://schemas.microsoft.com/office/drawing/2014/main" id="{380DB32C-C6A3-480C-9989-C4DF4E64C77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"/>
          <a:stretch/>
        </p:blipFill>
        <p:spPr>
          <a:xfrm>
            <a:off x="20" y="2564"/>
            <a:ext cx="24383980" cy="13713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616121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itl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pPr algn="l"/>
            <a:r>
              <a:rPr lang="pt-BR" sz="6700" b="1" dirty="0">
                <a:latin typeface="Calibri" panose="020F0502020204030204" pitchFamily="34" charset="0"/>
                <a:cs typeface="Calibri" panose="020F0502020204030204" pitchFamily="34" charset="0"/>
              </a:rPr>
              <a:t>APRESENTAÇÃO</a:t>
            </a:r>
            <a:br>
              <a:rPr lang="pt-BR" sz="67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6700" dirty="0">
                <a:latin typeface="Calibri" panose="020F0502020204030204" pitchFamily="34" charset="0"/>
                <a:cs typeface="Calibri" panose="020F0502020204030204" pitchFamily="34" charset="0"/>
              </a:rPr>
              <a:t>(Professor!!)</a:t>
            </a:r>
            <a:br>
              <a:rPr lang="pt-BR" sz="60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Retângulo 6"/>
          <p:cNvSpPr>
            <a:spLocks noChangeArrowheads="1"/>
          </p:cNvSpPr>
          <p:nvPr/>
        </p:nvSpPr>
        <p:spPr bwMode="auto">
          <a:xfrm>
            <a:off x="8366615" y="4358437"/>
            <a:ext cx="4423825" cy="1184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5400" dirty="0">
                <a:solidFill>
                  <a:srgbClr val="004D84"/>
                </a:solidFill>
                <a:latin typeface="Helvetica Neue Medium"/>
              </a:rPr>
              <a:t>Marco Vaz</a:t>
            </a:r>
          </a:p>
        </p:txBody>
      </p:sp>
      <p:pic>
        <p:nvPicPr>
          <p:cNvPr id="32" name="Picture 11" descr="Resultado de imagem para proibido uso de celulares em sal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0120" y="1335105"/>
            <a:ext cx="4459156" cy="4208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Retângulo 6"/>
          <p:cNvSpPr>
            <a:spLocks noChangeArrowheads="1"/>
          </p:cNvSpPr>
          <p:nvPr/>
        </p:nvSpPr>
        <p:spPr bwMode="auto">
          <a:xfrm>
            <a:off x="3773030" y="5906895"/>
            <a:ext cx="12861081" cy="1338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5400" dirty="0">
                <a:solidFill>
                  <a:srgbClr val="004D84"/>
                </a:solidFill>
                <a:latin typeface="Helvetica Neue Medium"/>
              </a:rPr>
              <a:t>marco.vaz@professores.ibmec.edu.br</a:t>
            </a:r>
          </a:p>
        </p:txBody>
      </p:sp>
      <p:sp>
        <p:nvSpPr>
          <p:cNvPr id="6" name="Retângulo 5"/>
          <p:cNvSpPr/>
          <p:nvPr/>
        </p:nvSpPr>
        <p:spPr>
          <a:xfrm>
            <a:off x="3436462" y="7944772"/>
            <a:ext cx="15094029" cy="33563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4800" i="1" dirty="0">
                <a:solidFill>
                  <a:srgbClr val="8E8E8E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"Todos neste país deveriam aprender a programar um computador, pois isto ensina a pensar.“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br>
              <a:rPr lang="pt-BR" sz="4800" dirty="0">
                <a:solidFill>
                  <a:srgbClr val="8E8E8E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800" dirty="0">
                <a:solidFill>
                  <a:srgbClr val="8E8E8E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Steve Jobs</a:t>
            </a:r>
            <a:endParaRPr lang="pt-BR" sz="4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784773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3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itl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algn="l"/>
            <a:r>
              <a:rPr lang="pt-BR" sz="6000" b="1" dirty="0">
                <a:latin typeface="Calibri" panose="020F0502020204030204" pitchFamily="34" charset="0"/>
                <a:cs typeface="Calibri" panose="020F0502020204030204" pitchFamily="34" charset="0"/>
              </a:rPr>
              <a:t>OBJETIVOS DA DISCIPLINA</a:t>
            </a:r>
            <a:br>
              <a:rPr lang="pt-BR" sz="60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Retângulo 17"/>
          <p:cNvSpPr>
            <a:spLocks noChangeArrowheads="1"/>
          </p:cNvSpPr>
          <p:nvPr/>
        </p:nvSpPr>
        <p:spPr bwMode="auto">
          <a:xfrm>
            <a:off x="1689101" y="3156416"/>
            <a:ext cx="19170650" cy="7478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pt-BR" sz="5600" dirty="0">
                <a:solidFill>
                  <a:srgbClr val="004D84"/>
                </a:solidFill>
                <a:latin typeface="+mj-lt"/>
              </a:rPr>
              <a:t> </a:t>
            </a:r>
            <a:r>
              <a:rPr lang="pt-BR" sz="4400" dirty="0">
                <a:solidFill>
                  <a:srgbClr val="004D84"/>
                </a:solidFill>
                <a:latin typeface="+mj-lt"/>
              </a:rPr>
              <a:t>Estimular a capacidade cognitiva do aluno através do desenvolvimento de soluções computacionais, usando a linguagem de programação PYTHON.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endParaRPr lang="pt-BR" sz="4400" dirty="0">
              <a:solidFill>
                <a:srgbClr val="004D84"/>
              </a:solidFill>
              <a:latin typeface="+mj-lt"/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pt-BR" sz="4400" dirty="0">
                <a:solidFill>
                  <a:srgbClr val="004D84"/>
                </a:solidFill>
                <a:latin typeface="+mj-lt"/>
              </a:rPr>
              <a:t>Proporcionar ao aluno conhecimentos na área de </a:t>
            </a:r>
            <a:r>
              <a:rPr lang="pt-BR" sz="4400" dirty="0" err="1">
                <a:solidFill>
                  <a:srgbClr val="004D84"/>
                </a:solidFill>
                <a:latin typeface="+mj-lt"/>
              </a:rPr>
              <a:t>Machine</a:t>
            </a:r>
            <a:r>
              <a:rPr lang="pt-BR" sz="4400" dirty="0">
                <a:solidFill>
                  <a:srgbClr val="004D84"/>
                </a:solidFill>
                <a:latin typeface="+mj-lt"/>
              </a:rPr>
              <a:t> Learning, capacitando-o a construir e validar modelos através  de algoritmos de aprendizado automático com base em dados.</a:t>
            </a:r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54255" y="1279736"/>
            <a:ext cx="2774371" cy="2270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54275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6"/>
          <p:cNvSpPr>
            <a:spLocks noChangeArrowheads="1"/>
          </p:cNvSpPr>
          <p:nvPr/>
        </p:nvSpPr>
        <p:spPr bwMode="auto">
          <a:xfrm>
            <a:off x="1892596" y="4241233"/>
            <a:ext cx="18598278" cy="54014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pt-BR" sz="5400" dirty="0">
                <a:solidFill>
                  <a:srgbClr val="004D84"/>
                </a:solidFill>
                <a:latin typeface="+mj-lt"/>
              </a:rPr>
              <a:t> </a:t>
            </a:r>
            <a:r>
              <a:rPr lang="pt-BR" sz="4400" dirty="0">
                <a:solidFill>
                  <a:srgbClr val="004D84"/>
                </a:solidFill>
                <a:latin typeface="+mj-lt"/>
              </a:rPr>
              <a:t>Ao final do curso, o aluno deverá estar apto a utilizar os recursos de programação Python para representar de forma automatizada, soluções de problemas comuns e de aprendizado de Máquina voltados à realidade dos profissionais de Economia, Administração e Engenharia.</a:t>
            </a:r>
          </a:p>
        </p:txBody>
      </p:sp>
      <p:sp>
        <p:nvSpPr>
          <p:cNvPr id="8" name="Titl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algn="l"/>
            <a:r>
              <a:rPr lang="pt-BR" sz="6000" b="1" dirty="0">
                <a:latin typeface="Calibri" panose="020F0502020204030204" pitchFamily="34" charset="0"/>
                <a:cs typeface="Calibri" panose="020F0502020204030204" pitchFamily="34" charset="0"/>
              </a:rPr>
              <a:t>OBJETIVOS DA DISCIPLINA</a:t>
            </a:r>
            <a:br>
              <a:rPr lang="pt-BR" sz="60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54255" y="1279736"/>
            <a:ext cx="2774371" cy="2270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11683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>
            <a:spLocks noChangeArrowheads="1"/>
          </p:cNvSpPr>
          <p:nvPr/>
        </p:nvSpPr>
        <p:spPr bwMode="auto">
          <a:xfrm>
            <a:off x="1659212" y="3646150"/>
            <a:ext cx="19033958" cy="1338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914400" indent="-914400" algn="just">
              <a:lnSpc>
                <a:spcPct val="150000"/>
              </a:lnSpc>
              <a:buFont typeface="+mj-lt"/>
              <a:buAutoNum type="arabicParenR"/>
            </a:pPr>
            <a:r>
              <a:rPr lang="pt-BR" sz="5400" dirty="0">
                <a:solidFill>
                  <a:srgbClr val="004D84"/>
                </a:solidFill>
                <a:latin typeface="+mj-lt"/>
              </a:rPr>
              <a:t> </a:t>
            </a:r>
            <a:r>
              <a:rPr lang="pt-BR" sz="5400" i="1" dirty="0"/>
              <a:t>Estruturação de problemas e suas soluções.</a:t>
            </a:r>
            <a:r>
              <a:rPr lang="pt-BR" sz="5400" dirty="0">
                <a:solidFill>
                  <a:srgbClr val="004D84"/>
                </a:solidFill>
                <a:latin typeface="+mj-lt"/>
              </a:rPr>
              <a:t> </a:t>
            </a:r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1659212" y="5375552"/>
            <a:ext cx="18125079" cy="2585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914400" indent="-914400" algn="just">
              <a:lnSpc>
                <a:spcPct val="150000"/>
              </a:lnSpc>
              <a:buFont typeface="+mj-lt"/>
              <a:buAutoNum type="arabicParenR" startAt="2"/>
            </a:pPr>
            <a:r>
              <a:rPr lang="pt-BR" sz="5400" dirty="0">
                <a:solidFill>
                  <a:srgbClr val="004D84"/>
                </a:solidFill>
                <a:latin typeface="+mj-lt"/>
              </a:rPr>
              <a:t> </a:t>
            </a:r>
            <a:r>
              <a:rPr lang="pt-BR" sz="5400" i="1" dirty="0"/>
              <a:t>Desenvolvimento de soluções computacionais utilizando Linguagem de Programação Python</a:t>
            </a:r>
            <a:r>
              <a:rPr lang="pt-BR" sz="5400" dirty="0">
                <a:solidFill>
                  <a:srgbClr val="004D84"/>
                </a:solidFill>
                <a:latin typeface="+mj-lt"/>
              </a:rPr>
              <a:t>. </a:t>
            </a:r>
          </a:p>
        </p:txBody>
      </p:sp>
      <p:sp>
        <p:nvSpPr>
          <p:cNvPr id="9" name="Retângulo 8"/>
          <p:cNvSpPr>
            <a:spLocks noChangeArrowheads="1"/>
          </p:cNvSpPr>
          <p:nvPr/>
        </p:nvSpPr>
        <p:spPr bwMode="auto">
          <a:xfrm>
            <a:off x="1659212" y="8133105"/>
            <a:ext cx="18623844" cy="2585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914400" indent="-914400" algn="just">
              <a:lnSpc>
                <a:spcPct val="150000"/>
              </a:lnSpc>
              <a:buFont typeface="+mj-lt"/>
              <a:buAutoNum type="arabicParenR" startAt="3"/>
            </a:pPr>
            <a:r>
              <a:rPr lang="pt-BR" sz="5400" dirty="0">
                <a:solidFill>
                  <a:srgbClr val="004D84"/>
                </a:solidFill>
                <a:latin typeface="+mj-lt"/>
              </a:rPr>
              <a:t> </a:t>
            </a:r>
            <a:r>
              <a:rPr lang="pt-BR" sz="5400" i="1" dirty="0"/>
              <a:t>Aprendizado de Máquina: Aprendizado Supervisionado</a:t>
            </a:r>
            <a:endParaRPr lang="pt-BR" sz="5400" dirty="0">
              <a:solidFill>
                <a:srgbClr val="004D84"/>
              </a:solidFill>
              <a:latin typeface="+mj-lt"/>
            </a:endParaRPr>
          </a:p>
        </p:txBody>
      </p:sp>
      <p:sp>
        <p:nvSpPr>
          <p:cNvPr id="10" name="Titl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algn="l"/>
            <a:r>
              <a:rPr lang="pt-BR" sz="6000" b="1" dirty="0">
                <a:latin typeface="Calibri" panose="020F0502020204030204" pitchFamily="34" charset="0"/>
                <a:cs typeface="Calibri" panose="020F0502020204030204" pitchFamily="34" charset="0"/>
              </a:rPr>
              <a:t>EMENTA</a:t>
            </a:r>
            <a:br>
              <a:rPr lang="pt-BR" sz="60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124" name="Picture 4" descr="Resultado de imagem para ement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65626" y="1340029"/>
            <a:ext cx="2814955" cy="1915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7490461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"/>
          <p:cNvSpPr txBox="1">
            <a:spLocks noGrp="1"/>
          </p:cNvSpPr>
          <p:nvPr>
            <p:ph type="title"/>
          </p:nvPr>
        </p:nvSpPr>
        <p:spPr>
          <a:xfrm>
            <a:off x="1689100" y="1612900"/>
            <a:ext cx="19170650" cy="1005418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algn="l"/>
            <a:r>
              <a:rPr lang="pt-BR" sz="6000" b="1" dirty="0">
                <a:latin typeface="Calibri" panose="020F0502020204030204" pitchFamily="34" charset="0"/>
                <a:cs typeface="Calibri" panose="020F0502020204030204" pitchFamily="34" charset="0"/>
              </a:rPr>
              <a:t>Material de Estudos</a:t>
            </a:r>
            <a:br>
              <a:rPr lang="pt-BR" sz="60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2" descr="Resultado de imagem para se não fizer a lista de exercício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97040" y="3898900"/>
            <a:ext cx="7034403" cy="8167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://t2.gstatic.com/images?q=tbn:ANd9GcRAkm4ZARq7lOmiYSjtvk5gU2Ao3I3sNHUQZzQBdPkFykeHuAGtBA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85890" y="3120663"/>
            <a:ext cx="5699590" cy="3871420"/>
          </a:xfrm>
          <a:prstGeom prst="rect">
            <a:avLst/>
          </a:prstGeom>
          <a:noFill/>
        </p:spPr>
      </p:pic>
      <p:sp>
        <p:nvSpPr>
          <p:cNvPr id="10" name="CaixaDeTexto 9"/>
          <p:cNvSpPr txBox="1"/>
          <p:nvPr/>
        </p:nvSpPr>
        <p:spPr>
          <a:xfrm>
            <a:off x="7065882" y="2658998"/>
            <a:ext cx="120705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Wingdings" panose="05000000000000000000" pitchFamily="2" charset="2"/>
              <a:buChar char="ü"/>
            </a:pPr>
            <a:r>
              <a:rPr lang="pt-BR" sz="5400" dirty="0"/>
              <a:t>Apresentações de problemas 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9358433" y="9005562"/>
            <a:ext cx="42386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pt-BR" sz="5400" dirty="0"/>
              <a:t>Exercícios</a:t>
            </a:r>
          </a:p>
        </p:txBody>
      </p:sp>
      <p:sp>
        <p:nvSpPr>
          <p:cNvPr id="14" name="CaixaDeTexto 13"/>
          <p:cNvSpPr txBox="1"/>
          <p:nvPr/>
        </p:nvSpPr>
        <p:spPr>
          <a:xfrm>
            <a:off x="1792603" y="6992083"/>
            <a:ext cx="728616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pt-BR" sz="5400" dirty="0"/>
              <a:t>Complementação com bibliografia</a:t>
            </a:r>
          </a:p>
          <a:p>
            <a:endParaRPr lang="pt-BR" sz="5400" dirty="0"/>
          </a:p>
        </p:txBody>
      </p:sp>
      <p:pic>
        <p:nvPicPr>
          <p:cNvPr id="15" name="Imagem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44635" y="8934291"/>
            <a:ext cx="3723257" cy="325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48712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itle"/>
          <p:cNvSpPr txBox="1">
            <a:spLocks noGrp="1"/>
          </p:cNvSpPr>
          <p:nvPr>
            <p:ph type="title"/>
          </p:nvPr>
        </p:nvSpPr>
        <p:spPr>
          <a:xfrm>
            <a:off x="1689100" y="1612900"/>
            <a:ext cx="19170650" cy="984827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algn="l"/>
            <a:r>
              <a:rPr lang="pt-BR" sz="6000" b="1" dirty="0">
                <a:latin typeface="Calibri" panose="020F0502020204030204" pitchFamily="34" charset="0"/>
                <a:cs typeface="Calibri" panose="020F0502020204030204" pitchFamily="34" charset="0"/>
              </a:rPr>
              <a:t>AVALIAÇÃO</a:t>
            </a:r>
            <a:endParaRPr sz="6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" name="Picture 2" descr="Resultado de imagem para provas engraÃ§adas divertidas gerenciamento de projeto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0619" y="2597727"/>
            <a:ext cx="16704743" cy="9679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6671528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itl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algn="l"/>
            <a:r>
              <a:rPr lang="pt-BR" sz="6000" b="1" dirty="0">
                <a:latin typeface="Calibri" panose="020F0502020204030204" pitchFamily="34" charset="0"/>
                <a:cs typeface="Calibri" panose="020F0502020204030204" pitchFamily="34" charset="0"/>
              </a:rPr>
              <a:t>AVALIAÇÃO</a:t>
            </a:r>
            <a:endParaRPr sz="6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2" descr="http://4.bp.blogspot.com/-W53KrPgFYRg/TdxbjR5wNvI/AAAAAAAAAig/4S5NOP-Gw9M/s1600/prova_errada_perola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106245" y="1204974"/>
            <a:ext cx="5082993" cy="4404661"/>
          </a:xfrm>
          <a:prstGeom prst="rect">
            <a:avLst/>
          </a:prstGeom>
          <a:noFill/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2808927" y="5360255"/>
            <a:ext cx="14024346" cy="56086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Autofit/>
          </a:bodyPr>
          <a:lstStyle>
            <a:lvl1pPr marL="635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4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1270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4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905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4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2540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4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3175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4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3810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4445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5080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5715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hangingPunct="1"/>
            <a:endParaRPr lang="pt-BR" sz="5400" dirty="0"/>
          </a:p>
          <a:p>
            <a:pPr hangingPunct="1">
              <a:buFont typeface="Wingdings" panose="05000000000000000000" pitchFamily="2" charset="2"/>
              <a:buChar char="§"/>
            </a:pPr>
            <a:r>
              <a:rPr lang="pt-BR" sz="5400" b="1" dirty="0">
                <a:solidFill>
                  <a:srgbClr val="004D84"/>
                </a:solidFill>
                <a:latin typeface="+mj-lt"/>
              </a:rPr>
              <a:t>2 provas (AP1, AP2)</a:t>
            </a:r>
          </a:p>
          <a:p>
            <a:pPr hangingPunct="1">
              <a:buFont typeface="Wingdings" panose="05000000000000000000" pitchFamily="2" charset="2"/>
              <a:buChar char="§"/>
            </a:pPr>
            <a:r>
              <a:rPr lang="pt-BR" sz="5400" b="1" dirty="0">
                <a:solidFill>
                  <a:srgbClr val="004D84"/>
                </a:solidFill>
                <a:latin typeface="+mj-lt"/>
              </a:rPr>
              <a:t>Trabalhos</a:t>
            </a:r>
          </a:p>
          <a:p>
            <a:pPr hangingPunct="1">
              <a:buFont typeface="Wingdings" panose="05000000000000000000" pitchFamily="2" charset="2"/>
              <a:buChar char="§"/>
            </a:pPr>
            <a:r>
              <a:rPr lang="pt-BR" sz="5400" b="1" dirty="0">
                <a:solidFill>
                  <a:srgbClr val="004D84"/>
                </a:solidFill>
                <a:latin typeface="+mj-lt"/>
              </a:rPr>
              <a:t>A prova AS substituirá a prova AP1 ou AP2, em caso de falta de uma delas ou em substituição a nota mais baixa.</a:t>
            </a:r>
          </a:p>
          <a:p>
            <a:pPr marL="0" indent="0" hangingPunct="1">
              <a:buFontTx/>
              <a:buNone/>
            </a:pPr>
            <a:endParaRPr lang="pt-BR" sz="5400" dirty="0"/>
          </a:p>
          <a:p>
            <a:pPr hangingPunct="1"/>
            <a:endParaRPr lang="pt-BR" sz="5400" dirty="0"/>
          </a:p>
        </p:txBody>
      </p:sp>
    </p:spTree>
    <p:extLst>
      <p:ext uri="{BB962C8B-B14F-4D97-AF65-F5344CB8AC3E}">
        <p14:creationId xmlns:p14="http://schemas.microsoft.com/office/powerpoint/2010/main" val="1311675700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itl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algn="l"/>
            <a:r>
              <a:rPr lang="pt-BR" sz="6000" b="1" dirty="0">
                <a:latin typeface="Calibri" panose="020F0502020204030204" pitchFamily="34" charset="0"/>
                <a:cs typeface="Calibri" panose="020F0502020204030204" pitchFamily="34" charset="0"/>
              </a:rPr>
              <a:t>CRITÉRIOS DE APROVAÇÃO</a:t>
            </a:r>
            <a:endParaRPr sz="6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3548261" y="4858632"/>
            <a:ext cx="14764549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0" indent="-6858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sz="5400" dirty="0"/>
              <a:t>AP2 </a:t>
            </a:r>
            <a:r>
              <a:rPr lang="pt-BR" sz="5400" dirty="0">
                <a:sym typeface="Wingdings" pitchFamily="2" charset="2"/>
              </a:rPr>
              <a:t> </a:t>
            </a:r>
            <a:r>
              <a:rPr lang="pt-BR" sz="5400" dirty="0"/>
              <a:t>peso de 40%</a:t>
            </a:r>
          </a:p>
        </p:txBody>
      </p:sp>
      <p:sp>
        <p:nvSpPr>
          <p:cNvPr id="6" name="Retângulo 5"/>
          <p:cNvSpPr/>
          <p:nvPr/>
        </p:nvSpPr>
        <p:spPr>
          <a:xfrm>
            <a:off x="3548261" y="3782129"/>
            <a:ext cx="1476454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0" indent="-685800" algn="l">
              <a:buFont typeface="Wingdings" panose="05000000000000000000" pitchFamily="2" charset="2"/>
              <a:buChar char="ü"/>
            </a:pPr>
            <a:r>
              <a:rPr lang="pt-BR" sz="5400" dirty="0"/>
              <a:t> AP1 </a:t>
            </a:r>
            <a:r>
              <a:rPr lang="pt-BR" sz="5400" dirty="0">
                <a:sym typeface="Wingdings" pitchFamily="2" charset="2"/>
              </a:rPr>
              <a:t> </a:t>
            </a:r>
            <a:r>
              <a:rPr lang="pt-BR" sz="5400" dirty="0"/>
              <a:t>peso de 40%</a:t>
            </a:r>
          </a:p>
        </p:txBody>
      </p:sp>
      <p:sp>
        <p:nvSpPr>
          <p:cNvPr id="7" name="Retângulo 6"/>
          <p:cNvSpPr/>
          <p:nvPr/>
        </p:nvSpPr>
        <p:spPr>
          <a:xfrm>
            <a:off x="3548260" y="6175618"/>
            <a:ext cx="14764549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0" indent="-6858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sz="5400" dirty="0"/>
              <a:t>TRAB </a:t>
            </a:r>
            <a:r>
              <a:rPr lang="pt-BR" sz="5400" dirty="0">
                <a:sym typeface="Wingdings" pitchFamily="2" charset="2"/>
              </a:rPr>
              <a:t> </a:t>
            </a:r>
            <a:r>
              <a:rPr lang="pt-BR" sz="5400" dirty="0"/>
              <a:t>peso de 20%.</a:t>
            </a:r>
            <a:endParaRPr lang="pt-BR" sz="5400" dirty="0">
              <a:solidFill>
                <a:srgbClr val="004D84"/>
              </a:solidFill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3548260" y="7592715"/>
            <a:ext cx="14764549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0" indent="-6858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sz="5400" dirty="0"/>
              <a:t>APS </a:t>
            </a:r>
            <a:r>
              <a:rPr lang="pt-BR" sz="5400" dirty="0">
                <a:sym typeface="Wingdings" pitchFamily="2" charset="2"/>
              </a:rPr>
              <a:t> </a:t>
            </a:r>
            <a:r>
              <a:rPr lang="pt-BR" sz="5400" dirty="0"/>
              <a:t>peso de 40%</a:t>
            </a:r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45546" y="1339811"/>
            <a:ext cx="7357535" cy="7037642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3196" y="9791164"/>
            <a:ext cx="18354675" cy="128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88782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9" grpId="0"/>
    </p:bldLst>
  </p:timing>
</p:sld>
</file>

<file path=ppt/theme/theme1.xml><?xml version="1.0" encoding="utf-8"?>
<a:theme xmlns:a="http://schemas.openxmlformats.org/drawingml/2006/main" name="1_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9FAC1FADC71DC641B1C88EDCA8A738BD" ma:contentTypeVersion="9" ma:contentTypeDescription="Crie um novo documento." ma:contentTypeScope="" ma:versionID="b2ba5c05f7feb583484f3d330bfd4d41">
  <xsd:schema xmlns:xsd="http://www.w3.org/2001/XMLSchema" xmlns:xs="http://www.w3.org/2001/XMLSchema" xmlns:p="http://schemas.microsoft.com/office/2006/metadata/properties" xmlns:ns2="4620a0fb-8c8e-452c-99f9-831cb1282a4d" xmlns:ns3="d2b67046-0f4f-4fd2-9a89-c98ef0fc6e42" targetNamespace="http://schemas.microsoft.com/office/2006/metadata/properties" ma:root="true" ma:fieldsID="450c8be9e95e4e1adec287857fc41ebe" ns2:_="" ns3:_="">
    <xsd:import namespace="4620a0fb-8c8e-452c-99f9-831cb1282a4d"/>
    <xsd:import namespace="d2b67046-0f4f-4fd2-9a89-c98ef0fc6e4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620a0fb-8c8e-452c-99f9-831cb1282a4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2b67046-0f4f-4fd2-9a89-c98ef0fc6e42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442B401-7F53-433D-B941-B748B6AF5CF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620a0fb-8c8e-452c-99f9-831cb1282a4d"/>
    <ds:schemaRef ds:uri="d2b67046-0f4f-4fd2-9a89-c98ef0fc6e4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5A8ECF9-7567-461A-B635-D7A1660AA25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12B0F66-32D8-4318-9FAE-9EACF69D7379}">
  <ds:schemaRefs>
    <ds:schemaRef ds:uri="http://www.w3.org/XML/1998/namespace"/>
    <ds:schemaRef ds:uri="http://purl.org/dc/dcmitype/"/>
    <ds:schemaRef ds:uri="http://purl.org/dc/terms/"/>
    <ds:schemaRef ds:uri="http://schemas.microsoft.com/office/2006/metadata/properties"/>
    <ds:schemaRef ds:uri="http://schemas.microsoft.com/office/2006/documentManagement/types"/>
    <ds:schemaRef ds:uri="http://purl.org/dc/elements/1.1/"/>
    <ds:schemaRef ds:uri="d2b67046-0f4f-4fd2-9a89-c98ef0fc6e42"/>
    <ds:schemaRef ds:uri="4620a0fb-8c8e-452c-99f9-831cb1282a4d"/>
    <ds:schemaRef ds:uri="http://schemas.microsoft.com/office/infopath/2007/PartnerControls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22210</TotalTime>
  <Words>498</Words>
  <Application>Microsoft Office PowerPoint</Application>
  <PresentationFormat>Personalizar</PresentationFormat>
  <Paragraphs>59</Paragraphs>
  <Slides>15</Slides>
  <Notes>13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3" baseType="lpstr">
      <vt:lpstr>Arial</vt:lpstr>
      <vt:lpstr>Calibri</vt:lpstr>
      <vt:lpstr>Helvetica Neue</vt:lpstr>
      <vt:lpstr>Helvetica Neue Light</vt:lpstr>
      <vt:lpstr>Helvetica Neue Medium</vt:lpstr>
      <vt:lpstr>Times New Roman</vt:lpstr>
      <vt:lpstr>Wingdings</vt:lpstr>
      <vt:lpstr>1_White</vt:lpstr>
      <vt:lpstr>CURSO DE ADMINISTRAÇÃO</vt:lpstr>
      <vt:lpstr>APRESENTAÇÃO (Professor!!) </vt:lpstr>
      <vt:lpstr>OBJETIVOS DA DISCIPLINA </vt:lpstr>
      <vt:lpstr>OBJETIVOS DA DISCIPLINA </vt:lpstr>
      <vt:lpstr>EMENTA </vt:lpstr>
      <vt:lpstr>Material de Estudos </vt:lpstr>
      <vt:lpstr>AVALIAÇÃO</vt:lpstr>
      <vt:lpstr>AVALIAÇÃO</vt:lpstr>
      <vt:lpstr>CRITÉRIOS DE APROVAÇÃO</vt:lpstr>
      <vt:lpstr>CRITÉRIOS DE APROVAÇÃO</vt:lpstr>
      <vt:lpstr>CALENDÁRIO </vt:lpstr>
      <vt:lpstr>BIBLIOGRAFIA</vt:lpstr>
      <vt:lpstr>BIBLIOGRAFIA</vt:lpstr>
      <vt:lpstr>BIBLIOGRAFIA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CURSO: ADMINISTRAÇÃO</dc:title>
  <dc:creator>Pamela Medeiros Duque de Leon</dc:creator>
  <cp:lastModifiedBy>Marco Antonio Aniceto Vaz</cp:lastModifiedBy>
  <cp:revision>261</cp:revision>
  <dcterms:modified xsi:type="dcterms:W3CDTF">2022-08-01T18:03:25Z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0x0101009FAC1FADC71DC641B1C88EDCA8A738BD</vt:lpwstr>
  </property>
</Properties>
</file>