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7" name="Google Shape;47;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9" name="Google Shape;59;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6" name="Google Shape;66;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4" name="Google Shape;74;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3" name="Google Shape;83;p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74145" y="710294"/>
            <a:ext cx="10223658" cy="6147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            Project on</a:t>
            </a:r>
            <a:br>
              <a:rPr b="1" lang="en-US"/>
            </a:br>
            <a:r>
              <a:rPr b="1" lang="en-US"/>
              <a:t>            Gym Management System</a:t>
            </a:r>
            <a:br>
              <a:rPr b="1" lang="en-US"/>
            </a:br>
            <a:br>
              <a:rPr b="1" lang="en-US"/>
            </a:br>
            <a:br>
              <a:rPr b="1" lang="en-US"/>
            </a:br>
            <a:br>
              <a:rPr b="1" lang="en-US"/>
            </a:br>
            <a:br>
              <a:rPr b="1" lang="en-US"/>
            </a:br>
            <a:r>
              <a:rPr b="1" lang="en-US"/>
              <a:t>                                        </a:t>
            </a:r>
            <a:r>
              <a:rPr b="1" lang="en-US" sz="3200"/>
              <a:t>Prepared By:-</a:t>
            </a:r>
            <a:br>
              <a:rPr b="1" lang="en-US" sz="3200"/>
            </a:br>
            <a:r>
              <a:rPr b="1" lang="en-US" sz="2800"/>
              <a:t>                                                                </a:t>
            </a:r>
            <a:r>
              <a:rPr lang="en-US" sz="3100"/>
              <a:t>Aayush Paudel</a:t>
            </a:r>
            <a:endParaRPr sz="3100"/>
          </a:p>
          <a:p>
            <a:pPr indent="457200" lvl="0" marL="5943600" rtl="0" algn="l">
              <a:spcBef>
                <a:spcPts val="0"/>
              </a:spcBef>
              <a:spcAft>
                <a:spcPts val="0"/>
              </a:spcAft>
              <a:buClr>
                <a:srgbClr val="262626"/>
              </a:buClr>
              <a:buSzPts val="3600"/>
              <a:buFont typeface="Century Gothic"/>
              <a:buNone/>
            </a:pPr>
            <a:r>
              <a:rPr lang="en-US" sz="3200"/>
              <a:t>Subash Rijal</a:t>
            </a:r>
            <a:endParaRPr sz="3200"/>
          </a:p>
          <a:p>
            <a:pPr indent="0" lvl="0" marL="6400800" rtl="0" algn="l">
              <a:spcBef>
                <a:spcPts val="0"/>
              </a:spcBef>
              <a:spcAft>
                <a:spcPts val="0"/>
              </a:spcAft>
              <a:buClr>
                <a:srgbClr val="262626"/>
              </a:buClr>
              <a:buSzPts val="3600"/>
              <a:buFont typeface="Century Gothic"/>
              <a:buNone/>
            </a:pPr>
            <a:r>
              <a:rPr lang="en-US" sz="3200"/>
              <a:t>Sujan Sigdel</a:t>
            </a:r>
            <a:endParaRPr sz="3200"/>
          </a:p>
          <a:p>
            <a:pPr indent="0" lvl="0" marL="6400800" rtl="0" algn="l">
              <a:spcBef>
                <a:spcPts val="0"/>
              </a:spcBef>
              <a:spcAft>
                <a:spcPts val="0"/>
              </a:spcAft>
              <a:buClr>
                <a:srgbClr val="262626"/>
              </a:buClr>
              <a:buSzPts val="3600"/>
              <a:buFont typeface="Century Gothic"/>
              <a:buNone/>
            </a:pPr>
            <a:r>
              <a:rPr lang="en-US" sz="3200"/>
              <a:t>Sulav Lamsal</a:t>
            </a:r>
            <a:r>
              <a:rPr lang="en-US" sz="3200"/>
              <a:t>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nvSpPr>
        <p:spPr>
          <a:xfrm>
            <a:off x="3001992" y="2363640"/>
            <a:ext cx="7996687"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chemeClr val="dk1"/>
                </a:solidFill>
                <a:latin typeface="Century Gothic"/>
                <a:ea typeface="Century Gothic"/>
                <a:cs typeface="Century Gothic"/>
                <a:sym typeface="Century Gothic"/>
              </a:rPr>
              <a:t>Relational</a:t>
            </a:r>
            <a:endParaRPr/>
          </a:p>
          <a:p>
            <a:pPr indent="0" lvl="0" marL="0" marR="0" rtl="0" algn="l">
              <a:spcBef>
                <a:spcPts val="0"/>
              </a:spcBef>
              <a:spcAft>
                <a:spcPts val="0"/>
              </a:spcAft>
              <a:buNone/>
            </a:pPr>
            <a:r>
              <a:rPr lang="en-US" sz="9600">
                <a:solidFill>
                  <a:schemeClr val="dk1"/>
                </a:solidFill>
                <a:latin typeface="Century Gothic"/>
                <a:ea typeface="Century Gothic"/>
                <a:cs typeface="Century Gothic"/>
                <a:sym typeface="Century Gothic"/>
              </a:rPr>
              <a:t>Diagram</a:t>
            </a:r>
            <a:endParaRPr sz="96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8"/>
          <p:cNvPicPr preferRelativeResize="0"/>
          <p:nvPr/>
        </p:nvPicPr>
        <p:blipFill rotWithShape="1">
          <a:blip r:embed="rId3">
            <a:alphaModFix/>
          </a:blip>
          <a:srcRect b="0" l="0" r="0" t="0"/>
          <a:stretch/>
        </p:blipFill>
        <p:spPr>
          <a:xfrm>
            <a:off x="2794958" y="0"/>
            <a:ext cx="5883216"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557408" y="3846787"/>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b="1" lang="en-US"/>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46111" y="837126"/>
            <a:ext cx="9404723" cy="10161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       </a:t>
            </a:r>
            <a:r>
              <a:rPr b="1" lang="en-US" sz="4400"/>
              <a:t>Gym Management System</a:t>
            </a:r>
            <a:endParaRPr/>
          </a:p>
        </p:txBody>
      </p:sp>
      <p:sp>
        <p:nvSpPr>
          <p:cNvPr id="170" name="Google Shape;170;p19"/>
          <p:cNvSpPr txBox="1"/>
          <p:nvPr>
            <p:ph idx="1" type="body"/>
          </p:nvPr>
        </p:nvSpPr>
        <p:spPr>
          <a:xfrm>
            <a:off x="1275007" y="2099256"/>
            <a:ext cx="8461421" cy="41491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Introduction </a:t>
            </a:r>
            <a:r>
              <a:rPr lang="en-US"/>
              <a:t>:                                                                                                                               </a:t>
            </a:r>
            <a:r>
              <a:rPr lang="en-US"/>
              <a:t>Our Gym Management Software is a comprehensive system for efficiently managing gym and health club memberships. It allows you to keep detailed records of members, their memberships, and facilitates seamless communication between staff and members. The software includes a booking system, point of sale functionality, and provides various reports for effective club management. With features like customer data entry, tracking membership fees and plans, and monitoring physical fitness, it ensures high-quality services to members. The system also manages information on machinery, coaches, and handles various gym services. The clear structure, aided by data flow diagrams, simplifies understanding and enhances the overall efficiency of gym operations</a:t>
            </a:r>
            <a:r>
              <a:rPr lang="en-US" sz="1600"/>
              <a:t>.</a:t>
            </a:r>
            <a:endParaRPr sz="1600"/>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86032" y="74909"/>
            <a:ext cx="12089100" cy="130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200"/>
              <a:buFont typeface="Century Gothic"/>
              <a:buNone/>
            </a:pPr>
            <a:r>
              <a:rPr b="1" lang="en-US" sz="3200"/>
              <a:t>Objectives of the Gym Management System</a:t>
            </a:r>
            <a:endParaRPr/>
          </a:p>
        </p:txBody>
      </p:sp>
      <p:sp>
        <p:nvSpPr>
          <p:cNvPr id="176" name="Google Shape;176;p20"/>
          <p:cNvSpPr txBox="1"/>
          <p:nvPr>
            <p:ph idx="1" type="body"/>
          </p:nvPr>
        </p:nvSpPr>
        <p:spPr>
          <a:xfrm>
            <a:off x="1077554" y="1828800"/>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1) The main objective of the project is to develop software that facilitates the data storage , data maintenance and its retrieval for the gym in an igneous way .</a:t>
            </a:r>
            <a:endParaRPr/>
          </a:p>
          <a:p>
            <a:pPr indent="-342900" lvl="0" marL="342900" rtl="0" algn="l">
              <a:spcBef>
                <a:spcPts val="1000"/>
              </a:spcBef>
              <a:spcAft>
                <a:spcPts val="0"/>
              </a:spcAft>
              <a:buSzPts val="1800"/>
              <a:buChar char="🠶"/>
            </a:pPr>
            <a:r>
              <a:rPr lang="en-US"/>
              <a:t>2) To store the record of the customers , the staff that has the privileges to access , modify and delete any record and finally the service , gym provides to its customers .</a:t>
            </a:r>
            <a:endParaRPr/>
          </a:p>
          <a:p>
            <a:pPr indent="-342900" lvl="0" marL="342900" rtl="0" algn="l">
              <a:spcBef>
                <a:spcPts val="1000"/>
              </a:spcBef>
              <a:spcAft>
                <a:spcPts val="0"/>
              </a:spcAft>
              <a:buSzPts val="1800"/>
              <a:buChar char="🠶"/>
            </a:pPr>
            <a:r>
              <a:rPr lang="en-US"/>
              <a:t>3) Also , only the staff has the privilege to access any database and make the required changes , if necessary .</a:t>
            </a:r>
            <a:endParaRPr/>
          </a:p>
          <a:p>
            <a:pPr indent="-342900" lvl="0" marL="342900" rtl="0" algn="l">
              <a:spcBef>
                <a:spcPts val="1000"/>
              </a:spcBef>
              <a:spcAft>
                <a:spcPts val="0"/>
              </a:spcAft>
              <a:buSzPts val="1800"/>
              <a:buChar char="🠶"/>
            </a:pPr>
            <a:r>
              <a:rPr lang="en-US"/>
              <a:t>4) To develop easy to use software which handles the customer-staff relationship in a effective manner . </a:t>
            </a:r>
            <a:endParaRPr/>
          </a:p>
          <a:p>
            <a:pPr indent="-342900" lvl="0" marL="342900" rtl="0" algn="l">
              <a:spcBef>
                <a:spcPts val="1000"/>
              </a:spcBef>
              <a:spcAft>
                <a:spcPts val="0"/>
              </a:spcAft>
              <a:buSzPts val="1800"/>
              <a:buChar char="🠶"/>
            </a:pPr>
            <a:r>
              <a:rPr lang="en-US"/>
              <a:t>5) To develop a user friendly system that requires minimal user training . Most of features and function are similar to those on any windows platform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5417389" y="2993364"/>
            <a:ext cx="5236234"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600" u="none" cap="none" strike="noStrike">
                <a:solidFill>
                  <a:schemeClr val="dk1"/>
                </a:solidFill>
                <a:latin typeface="Century Gothic"/>
                <a:ea typeface="Century Gothic"/>
                <a:cs typeface="Century Gothic"/>
                <a:sym typeface="Century Gothic"/>
              </a:rPr>
              <a:t>DFD</a:t>
            </a:r>
            <a:endParaRPr sz="96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5218979" y="6038490"/>
            <a:ext cx="35885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entury Gothic"/>
                <a:ea typeface="Century Gothic"/>
                <a:cs typeface="Century Gothic"/>
                <a:sym typeface="Century Gothic"/>
              </a:rPr>
              <a:t>Context Level DFD</a:t>
            </a:r>
            <a:endParaRPr b="1" sz="2000">
              <a:solidFill>
                <a:srgbClr val="FF0000"/>
              </a:solidFill>
              <a:latin typeface="Century Gothic"/>
              <a:ea typeface="Century Gothic"/>
              <a:cs typeface="Century Gothic"/>
              <a:sym typeface="Century Gothic"/>
            </a:endParaRPr>
          </a:p>
        </p:txBody>
      </p:sp>
      <p:pic>
        <p:nvPicPr>
          <p:cNvPr id="187" name="Google Shape;187;p22"/>
          <p:cNvPicPr preferRelativeResize="0"/>
          <p:nvPr/>
        </p:nvPicPr>
        <p:blipFill>
          <a:blip r:embed="rId3">
            <a:alphaModFix/>
          </a:blip>
          <a:stretch>
            <a:fillRect/>
          </a:stretch>
        </p:blipFill>
        <p:spPr>
          <a:xfrm>
            <a:off x="2400500" y="1821525"/>
            <a:ext cx="7181850" cy="255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4053800" y="6260825"/>
            <a:ext cx="4141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entury Gothic"/>
                <a:ea typeface="Century Gothic"/>
                <a:cs typeface="Century Gothic"/>
                <a:sym typeface="Century Gothic"/>
              </a:rPr>
              <a:t>Level-1 DFD for Admin Process</a:t>
            </a:r>
            <a:endParaRPr b="1" sz="2000">
              <a:solidFill>
                <a:srgbClr val="FF0000"/>
              </a:solidFill>
              <a:latin typeface="Century Gothic"/>
              <a:ea typeface="Century Gothic"/>
              <a:cs typeface="Century Gothic"/>
              <a:sym typeface="Century Gothic"/>
            </a:endParaRPr>
          </a:p>
        </p:txBody>
      </p:sp>
      <p:pic>
        <p:nvPicPr>
          <p:cNvPr id="193" name="Google Shape;193;p23"/>
          <p:cNvPicPr preferRelativeResize="0"/>
          <p:nvPr/>
        </p:nvPicPr>
        <p:blipFill>
          <a:blip r:embed="rId3">
            <a:alphaModFix/>
          </a:blip>
          <a:stretch>
            <a:fillRect/>
          </a:stretch>
        </p:blipFill>
        <p:spPr>
          <a:xfrm>
            <a:off x="2110550" y="230825"/>
            <a:ext cx="7136849" cy="595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nvSpPr>
        <p:spPr>
          <a:xfrm>
            <a:off x="2537550" y="5661050"/>
            <a:ext cx="6831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entury Gothic"/>
                <a:ea typeface="Century Gothic"/>
                <a:cs typeface="Century Gothic"/>
                <a:sym typeface="Century Gothic"/>
              </a:rPr>
              <a:t>Level-1 DFD User Registration and Profile Update</a:t>
            </a:r>
            <a:endParaRPr b="1" sz="2000">
              <a:solidFill>
                <a:srgbClr val="FF0000"/>
              </a:solidFill>
              <a:latin typeface="Century Gothic"/>
              <a:ea typeface="Century Gothic"/>
              <a:cs typeface="Century Gothic"/>
              <a:sym typeface="Century Gothic"/>
            </a:endParaRPr>
          </a:p>
        </p:txBody>
      </p:sp>
      <p:pic>
        <p:nvPicPr>
          <p:cNvPr id="199" name="Google Shape;199;p24"/>
          <p:cNvPicPr preferRelativeResize="0"/>
          <p:nvPr/>
        </p:nvPicPr>
        <p:blipFill>
          <a:blip r:embed="rId3">
            <a:alphaModFix/>
          </a:blip>
          <a:stretch>
            <a:fillRect/>
          </a:stretch>
        </p:blipFill>
        <p:spPr>
          <a:xfrm>
            <a:off x="1616375" y="1198075"/>
            <a:ext cx="8406576" cy="381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nvSpPr>
        <p:spPr>
          <a:xfrm>
            <a:off x="3709358" y="2993364"/>
            <a:ext cx="720305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chemeClr val="dk1"/>
                </a:solidFill>
                <a:latin typeface="Century Gothic"/>
                <a:ea typeface="Century Gothic"/>
                <a:cs typeface="Century Gothic"/>
                <a:sym typeface="Century Gothic"/>
              </a:rPr>
              <a:t>ER-Diagram</a:t>
            </a:r>
            <a:endParaRPr sz="96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695459" y="103032"/>
            <a:ext cx="9355375" cy="94015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ER diagram</a:t>
            </a:r>
            <a:endParaRPr/>
          </a:p>
        </p:txBody>
      </p:sp>
      <p:pic>
        <p:nvPicPr>
          <p:cNvPr id="210" name="Google Shape;210;p26"/>
          <p:cNvPicPr preferRelativeResize="0"/>
          <p:nvPr/>
        </p:nvPicPr>
        <p:blipFill rotWithShape="1">
          <a:blip r:embed="rId3">
            <a:alphaModFix/>
          </a:blip>
          <a:srcRect b="0" l="0" r="0" t="0"/>
          <a:stretch/>
        </p:blipFill>
        <p:spPr>
          <a:xfrm>
            <a:off x="1948275" y="779050"/>
            <a:ext cx="8295450" cy="6078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