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370" r:id="rId3"/>
    <p:sldId id="364" r:id="rId4"/>
    <p:sldId id="365" r:id="rId5"/>
    <p:sldId id="366" r:id="rId6"/>
    <p:sldId id="367" r:id="rId7"/>
    <p:sldId id="368" r:id="rId8"/>
    <p:sldId id="369" r:id="rId9"/>
    <p:sldId id="278" r:id="rId10"/>
    <p:sldId id="322" r:id="rId11"/>
    <p:sldId id="323" r:id="rId12"/>
    <p:sldId id="285" r:id="rId13"/>
    <p:sldId id="286" r:id="rId14"/>
    <p:sldId id="324" r:id="rId15"/>
    <p:sldId id="325" r:id="rId16"/>
    <p:sldId id="326" r:id="rId17"/>
    <p:sldId id="327" r:id="rId18"/>
    <p:sldId id="328" r:id="rId19"/>
    <p:sldId id="329" r:id="rId20"/>
    <p:sldId id="330" r:id="rId21"/>
    <p:sldId id="331" r:id="rId22"/>
    <p:sldId id="332" r:id="rId23"/>
    <p:sldId id="333" r:id="rId24"/>
    <p:sldId id="336" r:id="rId25"/>
    <p:sldId id="337" r:id="rId26"/>
    <p:sldId id="338" r:id="rId27"/>
    <p:sldId id="341" r:id="rId28"/>
    <p:sldId id="287" r:id="rId29"/>
    <p:sldId id="288" r:id="rId30"/>
    <p:sldId id="289"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60" r:id="rId49"/>
    <p:sldId id="362" r:id="rId50"/>
    <p:sldId id="36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07" autoAdjust="0"/>
  </p:normalViewPr>
  <p:slideViewPr>
    <p:cSldViewPr snapToGrid="0">
      <p:cViewPr varScale="1">
        <p:scale>
          <a:sx n="58" d="100"/>
          <a:sy n="58" d="100"/>
        </p:scale>
        <p:origin x="12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vini Dharmapala" userId="5d0d4e7e-c947-40c5-9585-53fbe34ffbbe" providerId="ADAL" clId="{2F760C95-12DB-4B73-91C4-64022B716144}"/>
    <pc:docChg chg="modSld">
      <pc:chgData name="Yovini Dharmapala" userId="5d0d4e7e-c947-40c5-9585-53fbe34ffbbe" providerId="ADAL" clId="{2F760C95-12DB-4B73-91C4-64022B716144}" dt="2023-09-15T06:29:28.765" v="1" actId="14100"/>
      <pc:docMkLst>
        <pc:docMk/>
      </pc:docMkLst>
      <pc:sldChg chg="modSp mod">
        <pc:chgData name="Yovini Dharmapala" userId="5d0d4e7e-c947-40c5-9585-53fbe34ffbbe" providerId="ADAL" clId="{2F760C95-12DB-4B73-91C4-64022B716144}" dt="2023-09-15T06:29:28.765" v="1" actId="14100"/>
        <pc:sldMkLst>
          <pc:docMk/>
          <pc:sldMk cId="2435440684" sldId="365"/>
        </pc:sldMkLst>
        <pc:picChg chg="mod">
          <ac:chgData name="Yovini Dharmapala" userId="5d0d4e7e-c947-40c5-9585-53fbe34ffbbe" providerId="ADAL" clId="{2F760C95-12DB-4B73-91C4-64022B716144}" dt="2023-09-15T06:29:28.765" v="1" actId="14100"/>
          <ac:picMkLst>
            <pc:docMk/>
            <pc:sldMk cId="2435440684" sldId="365"/>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5D102-F5FA-49E1-811A-0D827DF79133}" type="datetimeFigureOut">
              <a:rPr lang="en-US" smtClean="0"/>
              <a:t>9/15/2023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5803A-3062-4AAA-986F-BBE1CAB9357E}" type="slidenum">
              <a:rPr lang="en-US" smtClean="0"/>
              <a:t>‹#›</a:t>
            </a:fld>
            <a:endParaRPr lang="en-US" dirty="0"/>
          </a:p>
        </p:txBody>
      </p:sp>
    </p:spTree>
    <p:extLst>
      <p:ext uri="{BB962C8B-B14F-4D97-AF65-F5344CB8AC3E}">
        <p14:creationId xmlns:p14="http://schemas.microsoft.com/office/powerpoint/2010/main" val="429374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border-image </a:t>
            </a:r>
            <a:r>
              <a:rPr lang="en-US" sz="1200" b="0" i="0" u="none" strike="noStrike" kern="1200" baseline="0" dirty="0">
                <a:solidFill>
                  <a:schemeClr val="tx1"/>
                </a:solidFill>
                <a:latin typeface="+mn-lt"/>
                <a:ea typeface="+mn-ea"/>
                <a:cs typeface="+mn-cs"/>
              </a:rPr>
              <a:t>property</a:t>
            </a:r>
          </a:p>
          <a:p>
            <a:r>
              <a:rPr lang="en-US" sz="1200" b="0" i="0" u="none" strike="noStrike" kern="1200" baseline="0" dirty="0">
                <a:solidFill>
                  <a:schemeClr val="tx1"/>
                </a:solidFill>
                <a:latin typeface="+mn-lt"/>
                <a:ea typeface="+mn-ea"/>
                <a:cs typeface="+mn-cs"/>
              </a:rPr>
              <a:t>applies an image to the border of</a:t>
            </a:r>
          </a:p>
          <a:p>
            <a:r>
              <a:rPr lang="en-US" sz="1200" b="0" i="0" u="none" strike="noStrike" kern="1200" baseline="0" dirty="0">
                <a:solidFill>
                  <a:schemeClr val="tx1"/>
                </a:solidFill>
                <a:latin typeface="+mn-lt"/>
                <a:ea typeface="+mn-ea"/>
                <a:cs typeface="+mn-cs"/>
              </a:rPr>
              <a:t>any box. It takes a background</a:t>
            </a:r>
          </a:p>
          <a:p>
            <a:r>
              <a:rPr lang="en-US" sz="1200" b="0" i="0" u="none" strike="noStrike" kern="1200" baseline="0" dirty="0">
                <a:solidFill>
                  <a:schemeClr val="tx1"/>
                </a:solidFill>
                <a:latin typeface="+mn-lt"/>
                <a:ea typeface="+mn-ea"/>
                <a:cs typeface="+mn-cs"/>
              </a:rPr>
              <a:t>image and slices it into nine</a:t>
            </a:r>
          </a:p>
          <a:p>
            <a:r>
              <a:rPr lang="en-US" sz="1200" b="0" i="0" u="none" strike="noStrike" kern="1200" baseline="0" dirty="0">
                <a:solidFill>
                  <a:schemeClr val="tx1"/>
                </a:solidFill>
                <a:latin typeface="+mn-lt"/>
                <a:ea typeface="+mn-ea"/>
                <a:cs typeface="+mn-cs"/>
              </a:rPr>
              <a:t>pieces.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The URL of the image</a:t>
            </a:r>
          </a:p>
          <a:p>
            <a:r>
              <a:rPr lang="en-US" sz="1200" b="0" i="0" u="none" strike="noStrike" kern="1200" baseline="0" dirty="0">
                <a:solidFill>
                  <a:schemeClr val="tx1"/>
                </a:solidFill>
                <a:latin typeface="+mn-lt"/>
                <a:ea typeface="+mn-ea"/>
                <a:cs typeface="+mn-cs"/>
              </a:rPr>
              <a:t>2: Where to slice the image</a:t>
            </a:r>
          </a:p>
          <a:p>
            <a:r>
              <a:rPr lang="en-US" sz="1200" b="0" i="0" u="none" strike="noStrike" kern="1200" baseline="0" dirty="0">
                <a:solidFill>
                  <a:schemeClr val="tx1"/>
                </a:solidFill>
                <a:latin typeface="+mn-lt"/>
                <a:ea typeface="+mn-ea"/>
                <a:cs typeface="+mn-cs"/>
              </a:rPr>
              <a:t>3: What to do with the straight</a:t>
            </a:r>
          </a:p>
          <a:p>
            <a:r>
              <a:rPr lang="en-US" sz="1200" b="0" i="0" u="none" strike="noStrike" kern="1200" baseline="0" dirty="0">
                <a:solidFill>
                  <a:schemeClr val="tx1"/>
                </a:solidFill>
                <a:latin typeface="+mn-lt"/>
                <a:ea typeface="+mn-ea"/>
                <a:cs typeface="+mn-cs"/>
              </a:rPr>
              <a:t>edges; the possible values are:</a:t>
            </a:r>
          </a:p>
          <a:p>
            <a:r>
              <a:rPr lang="en-US" sz="1200" b="1" i="0" u="none" strike="noStrike" kern="1200" baseline="0" dirty="0">
                <a:solidFill>
                  <a:schemeClr val="tx1"/>
                </a:solidFill>
                <a:latin typeface="+mn-lt"/>
                <a:ea typeface="+mn-ea"/>
                <a:cs typeface="+mn-cs"/>
              </a:rPr>
              <a:t>stretch </a:t>
            </a:r>
            <a:r>
              <a:rPr lang="en-US" sz="1200" b="0" i="0" u="none" strike="noStrike" kern="1200" baseline="0" dirty="0">
                <a:solidFill>
                  <a:schemeClr val="tx1"/>
                </a:solidFill>
                <a:latin typeface="+mn-lt"/>
                <a:ea typeface="+mn-ea"/>
                <a:cs typeface="+mn-cs"/>
              </a:rPr>
              <a:t>stretches the image</a:t>
            </a:r>
          </a:p>
          <a:p>
            <a:r>
              <a:rPr lang="en-US" sz="1200" b="1" i="0" u="none" strike="noStrike" kern="1200" baseline="0" dirty="0">
                <a:solidFill>
                  <a:schemeClr val="tx1"/>
                </a:solidFill>
                <a:latin typeface="+mn-lt"/>
                <a:ea typeface="+mn-ea"/>
                <a:cs typeface="+mn-cs"/>
              </a:rPr>
              <a:t>repeat </a:t>
            </a:r>
            <a:r>
              <a:rPr lang="en-US" sz="1200" b="0" i="0" u="none" strike="noStrike" kern="1200" baseline="0" dirty="0">
                <a:solidFill>
                  <a:schemeClr val="tx1"/>
                </a:solidFill>
                <a:latin typeface="+mn-lt"/>
                <a:ea typeface="+mn-ea"/>
                <a:cs typeface="+mn-cs"/>
              </a:rPr>
              <a:t>repeats the image</a:t>
            </a:r>
          </a:p>
          <a:p>
            <a:r>
              <a:rPr lang="en-US" sz="1200" b="1" i="0" u="none" strike="noStrike" kern="1200" baseline="0" dirty="0">
                <a:solidFill>
                  <a:schemeClr val="tx1"/>
                </a:solidFill>
                <a:latin typeface="+mn-lt"/>
                <a:ea typeface="+mn-ea"/>
                <a:cs typeface="+mn-cs"/>
              </a:rPr>
              <a:t>round </a:t>
            </a:r>
            <a:r>
              <a:rPr lang="en-US" sz="1200" b="0" i="0" u="none" strike="noStrike" kern="1200" baseline="0" dirty="0">
                <a:solidFill>
                  <a:schemeClr val="tx1"/>
                </a:solidFill>
                <a:latin typeface="+mn-lt"/>
                <a:ea typeface="+mn-ea"/>
                <a:cs typeface="+mn-cs"/>
              </a:rPr>
              <a:t>like repeat but if the</a:t>
            </a:r>
          </a:p>
          <a:p>
            <a:r>
              <a:rPr lang="en-US" sz="1200" b="0" i="0" u="none" strike="noStrike" kern="1200" baseline="0" dirty="0">
                <a:solidFill>
                  <a:schemeClr val="tx1"/>
                </a:solidFill>
                <a:latin typeface="+mn-lt"/>
                <a:ea typeface="+mn-ea"/>
                <a:cs typeface="+mn-cs"/>
              </a:rPr>
              <a:t>tiles do not fit exactly, scales</a:t>
            </a:r>
          </a:p>
          <a:p>
            <a:r>
              <a:rPr lang="en-US" sz="1200" b="0" i="0" u="none" strike="noStrike" kern="1200" baseline="0" dirty="0">
                <a:solidFill>
                  <a:schemeClr val="tx1"/>
                </a:solidFill>
                <a:latin typeface="+mn-lt"/>
                <a:ea typeface="+mn-ea"/>
                <a:cs typeface="+mn-cs"/>
              </a:rPr>
              <a:t>the tile image so they will</a:t>
            </a:r>
            <a:endParaRPr lang="en-US" dirty="0"/>
          </a:p>
        </p:txBody>
      </p:sp>
      <p:sp>
        <p:nvSpPr>
          <p:cNvPr id="4" name="Slide Number Placeholder 3"/>
          <p:cNvSpPr>
            <a:spLocks noGrp="1"/>
          </p:cNvSpPr>
          <p:nvPr>
            <p:ph type="sldNum" sz="quarter" idx="10"/>
          </p:nvPr>
        </p:nvSpPr>
        <p:spPr/>
        <p:txBody>
          <a:bodyPr/>
          <a:lstStyle/>
          <a:p>
            <a:fld id="{3AA5803A-3062-4AAA-986F-BBE1CAB9357E}" type="slidenum">
              <a:rPr lang="en-US" smtClean="0"/>
              <a:t>6</a:t>
            </a:fld>
            <a:endParaRPr lang="en-US" dirty="0"/>
          </a:p>
        </p:txBody>
      </p:sp>
    </p:spTree>
    <p:extLst>
      <p:ext uri="{BB962C8B-B14F-4D97-AF65-F5344CB8AC3E}">
        <p14:creationId xmlns:p14="http://schemas.microsoft.com/office/powerpoint/2010/main" val="105604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E2CF3-C219-4E87-A278-28FE9838E3A9}" type="slidenum">
              <a:rPr lang="en-GB" smtClean="0"/>
              <a:t>10</a:t>
            </a:fld>
            <a:endParaRPr lang="en-GB"/>
          </a:p>
        </p:txBody>
      </p:sp>
    </p:spTree>
    <p:extLst>
      <p:ext uri="{BB962C8B-B14F-4D97-AF65-F5344CB8AC3E}">
        <p14:creationId xmlns:p14="http://schemas.microsoft.com/office/powerpoint/2010/main" val="301846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1E2CF3-C219-4E87-A278-28FE9838E3A9}" type="slidenum">
              <a:rPr lang="en-GB" smtClean="0"/>
              <a:t>14</a:t>
            </a:fld>
            <a:endParaRPr lang="en-GB"/>
          </a:p>
        </p:txBody>
      </p:sp>
    </p:spTree>
    <p:extLst>
      <p:ext uri="{BB962C8B-B14F-4D97-AF65-F5344CB8AC3E}">
        <p14:creationId xmlns:p14="http://schemas.microsoft.com/office/powerpoint/2010/main" val="132204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32EC81-2A67-44D2-AC09-6A79F2F325CC}" type="slidenum">
              <a:rPr lang="en-GB" smtClean="0"/>
              <a:t>25</a:t>
            </a:fld>
            <a:endParaRPr lang="en-GB"/>
          </a:p>
        </p:txBody>
      </p:sp>
    </p:spTree>
    <p:extLst>
      <p:ext uri="{BB962C8B-B14F-4D97-AF65-F5344CB8AC3E}">
        <p14:creationId xmlns:p14="http://schemas.microsoft.com/office/powerpoint/2010/main" val="4050323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32EC81-2A67-44D2-AC09-6A79F2F325CC}" type="slidenum">
              <a:rPr lang="en-GB" smtClean="0"/>
              <a:t>26</a:t>
            </a:fld>
            <a:endParaRPr lang="en-GB"/>
          </a:p>
        </p:txBody>
      </p:sp>
    </p:spTree>
    <p:extLst>
      <p:ext uri="{BB962C8B-B14F-4D97-AF65-F5344CB8AC3E}">
        <p14:creationId xmlns:p14="http://schemas.microsoft.com/office/powerpoint/2010/main" val="87960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34182F-EB8D-4B26-A405-65AF1411BB2F}" type="slidenum">
              <a:rPr lang="en-GB" smtClean="0"/>
              <a:t>37</a:t>
            </a:fld>
            <a:endParaRPr lang="en-GB"/>
          </a:p>
        </p:txBody>
      </p:sp>
    </p:spTree>
    <p:extLst>
      <p:ext uri="{BB962C8B-B14F-4D97-AF65-F5344CB8AC3E}">
        <p14:creationId xmlns:p14="http://schemas.microsoft.com/office/powerpoint/2010/main" val="39074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48DE8A-3B35-4632-BB78-4742CB2833BB}" type="slidenum">
              <a:rPr lang="en-GB" smtClean="0"/>
              <a:t>40</a:t>
            </a:fld>
            <a:endParaRPr lang="en-GB"/>
          </a:p>
        </p:txBody>
      </p:sp>
    </p:spTree>
    <p:extLst>
      <p:ext uri="{BB962C8B-B14F-4D97-AF65-F5344CB8AC3E}">
        <p14:creationId xmlns:p14="http://schemas.microsoft.com/office/powerpoint/2010/main" val="13738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48DE8A-3B35-4632-BB78-4742CB2833BB}" type="slidenum">
              <a:rPr lang="en-GB" smtClean="0"/>
              <a:t>50</a:t>
            </a:fld>
            <a:endParaRPr lang="en-GB"/>
          </a:p>
        </p:txBody>
      </p:sp>
    </p:spTree>
    <p:extLst>
      <p:ext uri="{BB962C8B-B14F-4D97-AF65-F5344CB8AC3E}">
        <p14:creationId xmlns:p14="http://schemas.microsoft.com/office/powerpoint/2010/main" val="4012655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B92A63-2835-4D77-84D6-A0DC5D388F5D}" type="datetimeFigureOut">
              <a:rPr lang="en-US" smtClean="0"/>
              <a:t>9/15/2023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7E16A90-4030-4365-B643-37D6A0B6CD9D}"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96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30887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90482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43471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B92A63-2835-4D77-84D6-A0DC5D388F5D}" type="datetimeFigureOut">
              <a:rPr lang="en-US" smtClean="0"/>
              <a:t>9/15/2023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7E16A90-4030-4365-B643-37D6A0B6CD9D}"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667080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34166650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28907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63543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2A63-2835-4D77-84D6-A0DC5D388F5D}" type="datetimeFigureOut">
              <a:rPr lang="en-US" smtClean="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3747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EB92A63-2835-4D77-84D6-A0DC5D388F5D}" type="datetimeFigureOut">
              <a:rPr lang="en-US" smtClean="0"/>
              <a:t>9/15/2023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17E16A90-4030-4365-B643-37D6A0B6CD9D}"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12498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EB92A63-2835-4D77-84D6-A0DC5D388F5D}" type="datetimeFigureOut">
              <a:rPr lang="en-US" smtClean="0"/>
              <a:t>9/15/2023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17E16A90-4030-4365-B643-37D6A0B6CD9D}" type="slidenum">
              <a:rPr lang="en-US" smtClean="0"/>
              <a:t>‹#›</a:t>
            </a:fld>
            <a:endParaRPr lang="en-US" dirty="0"/>
          </a:p>
        </p:txBody>
      </p:sp>
    </p:spTree>
    <p:extLst>
      <p:ext uri="{BB962C8B-B14F-4D97-AF65-F5344CB8AC3E}">
        <p14:creationId xmlns:p14="http://schemas.microsoft.com/office/powerpoint/2010/main" val="146926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B92A63-2835-4D77-84D6-A0DC5D388F5D}" type="datetimeFigureOut">
              <a:rPr lang="en-US" smtClean="0"/>
              <a:t>9/15/2023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7E16A90-4030-4365-B643-37D6A0B6CD9D}"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42040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CSS/CSS_Flexible_Box_Layout/Basic_Concepts_of_Flexbox" TargetMode="External"/><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w3.org/TR/css-grid-1/" TargetMode="External"/><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CSS/CSS_Grid_Layout" TargetMode="External"/><Relationship Id="rId4" Type="http://schemas.openxmlformats.org/officeDocument/2006/relationships/hyperlink" Target="https://gridbyexample.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css-tricks.com/snippets/css/complete-guide-grid/#prop-grid-auto-columns-rows" TargetMode="External"/><Relationship Id="rId3" Type="http://schemas.openxmlformats.org/officeDocument/2006/relationships/hyperlink" Target="https://css-tricks.com/snippets/css/complete-guide-grid/#prop-align-items" TargetMode="External"/><Relationship Id="rId7" Type="http://schemas.openxmlformats.org/officeDocument/2006/relationships/hyperlink" Target="https://css-tricks.com/snippets/css/complete-guide-grid/#prop-place-content" TargetMode="External"/><Relationship Id="rId2" Type="http://schemas.openxmlformats.org/officeDocument/2006/relationships/hyperlink" Target="https://css-tricks.com/snippets/css/complete-guide-grid/#prop-justify-items" TargetMode="External"/><Relationship Id="rId1" Type="http://schemas.openxmlformats.org/officeDocument/2006/relationships/slideLayout" Target="../slideLayouts/slideLayout2.xml"/><Relationship Id="rId6" Type="http://schemas.openxmlformats.org/officeDocument/2006/relationships/hyperlink" Target="https://css-tricks.com/snippets/css/complete-guide-grid/#prop-align-content" TargetMode="External"/><Relationship Id="rId5" Type="http://schemas.openxmlformats.org/officeDocument/2006/relationships/hyperlink" Target="https://css-tricks.com/snippets/css/complete-guide-grid/#prop-justify-content" TargetMode="External"/><Relationship Id="rId10" Type="http://schemas.openxmlformats.org/officeDocument/2006/relationships/hyperlink" Target="https://css-tricks.com/snippets/css/complete-guide-grid/#prop-grid" TargetMode="External"/><Relationship Id="rId4" Type="http://schemas.openxmlformats.org/officeDocument/2006/relationships/hyperlink" Target="https://css-tricks.com/snippets/css/complete-guide-grid/#prop-place-items" TargetMode="External"/><Relationship Id="rId9" Type="http://schemas.openxmlformats.org/officeDocument/2006/relationships/hyperlink" Target="https://css-tricks.com/snippets/css/complete-guide-grid/#prop-grid-auto-flow"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ss-tricks.com/snippets/css/complete-guide-grid/#prop-justify-self" TargetMode="External"/><Relationship Id="rId2" Type="http://schemas.openxmlformats.org/officeDocument/2006/relationships/hyperlink" Target="https://css-tricks.com/snippets/css/complete-guide-grid/#prop-grid-area" TargetMode="External"/><Relationship Id="rId1" Type="http://schemas.openxmlformats.org/officeDocument/2006/relationships/slideLayout" Target="../slideLayouts/slideLayout2.xml"/><Relationship Id="rId5" Type="http://schemas.openxmlformats.org/officeDocument/2006/relationships/hyperlink" Target="https://css-tricks.com/snippets/css/complete-guide-grid/#prop-place-self" TargetMode="External"/><Relationship Id="rId4" Type="http://schemas.openxmlformats.org/officeDocument/2006/relationships/hyperlink" Target="https://css-tricks.com/snippets/css/complete-guide-grid/#prop-align-sel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3.org/TR/css-flexbox-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742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A9AC-2A5A-484E-890D-024FE48FB379}"/>
              </a:ext>
            </a:extLst>
          </p:cNvPr>
          <p:cNvSpPr>
            <a:spLocks noGrp="1"/>
          </p:cNvSpPr>
          <p:nvPr>
            <p:ph type="title"/>
          </p:nvPr>
        </p:nvSpPr>
        <p:spPr/>
        <p:txBody>
          <a:bodyPr/>
          <a:lstStyle/>
          <a:p>
            <a:r>
              <a:rPr lang="en-GB" dirty="0"/>
              <a:t>Directions</a:t>
            </a:r>
          </a:p>
        </p:txBody>
      </p:sp>
      <p:sp>
        <p:nvSpPr>
          <p:cNvPr id="3" name="Content Placeholder 2">
            <a:extLst>
              <a:ext uri="{FF2B5EF4-FFF2-40B4-BE49-F238E27FC236}">
                <a16:creationId xmlns:a16="http://schemas.microsoft.com/office/drawing/2014/main" id="{A856BB68-573A-467F-9BC1-03DAED0FDD66}"/>
              </a:ext>
            </a:extLst>
          </p:cNvPr>
          <p:cNvSpPr>
            <a:spLocks noGrp="1"/>
          </p:cNvSpPr>
          <p:nvPr>
            <p:ph idx="1"/>
          </p:nvPr>
        </p:nvSpPr>
        <p:spPr>
          <a:xfrm>
            <a:off x="1251678" y="1874517"/>
            <a:ext cx="10178322" cy="3593591"/>
          </a:xfrm>
        </p:spPr>
        <p:txBody>
          <a:bodyPr>
            <a:normAutofit/>
          </a:bodyPr>
          <a:lstStyle/>
          <a:p>
            <a:r>
              <a:rPr lang="en-GB" sz="2400" dirty="0"/>
              <a:t>The flex layout is based on "flex-flow directions". </a:t>
            </a:r>
          </a:p>
        </p:txBody>
      </p:sp>
      <p:pic>
        <p:nvPicPr>
          <p:cNvPr id="4" name="Picture 3">
            <a:extLst>
              <a:ext uri="{FF2B5EF4-FFF2-40B4-BE49-F238E27FC236}">
                <a16:creationId xmlns:a16="http://schemas.microsoft.com/office/drawing/2014/main" id="{1566B88D-E0B0-44CD-9E8C-D9D915484A6A}"/>
              </a:ext>
            </a:extLst>
          </p:cNvPr>
          <p:cNvPicPr>
            <a:picLocks noChangeAspect="1"/>
          </p:cNvPicPr>
          <p:nvPr/>
        </p:nvPicPr>
        <p:blipFill>
          <a:blip r:embed="rId3"/>
          <a:stretch>
            <a:fillRect/>
          </a:stretch>
        </p:blipFill>
        <p:spPr>
          <a:xfrm>
            <a:off x="2116234" y="2610729"/>
            <a:ext cx="8731756" cy="3212528"/>
          </a:xfrm>
          <a:prstGeom prst="rect">
            <a:avLst/>
          </a:prstGeom>
        </p:spPr>
      </p:pic>
    </p:spTree>
    <p:extLst>
      <p:ext uri="{BB962C8B-B14F-4D97-AF65-F5344CB8AC3E}">
        <p14:creationId xmlns:p14="http://schemas.microsoft.com/office/powerpoint/2010/main" val="1215666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0CC1-A30F-4E98-9F67-448CE7DCAF72}"/>
              </a:ext>
            </a:extLst>
          </p:cNvPr>
          <p:cNvSpPr>
            <a:spLocks noGrp="1"/>
          </p:cNvSpPr>
          <p:nvPr>
            <p:ph type="title"/>
          </p:nvPr>
        </p:nvSpPr>
        <p:spPr/>
        <p:txBody>
          <a:bodyPr/>
          <a:lstStyle/>
          <a:p>
            <a:r>
              <a:rPr lang="en-GB" dirty="0"/>
              <a:t>Explanation of directions</a:t>
            </a:r>
          </a:p>
        </p:txBody>
      </p:sp>
      <p:sp>
        <p:nvSpPr>
          <p:cNvPr id="3" name="Content Placeholder 2">
            <a:extLst>
              <a:ext uri="{FF2B5EF4-FFF2-40B4-BE49-F238E27FC236}">
                <a16:creationId xmlns:a16="http://schemas.microsoft.com/office/drawing/2014/main" id="{D9967155-E9BD-4E1F-AF8E-15695709496E}"/>
              </a:ext>
            </a:extLst>
          </p:cNvPr>
          <p:cNvSpPr>
            <a:spLocks noGrp="1"/>
          </p:cNvSpPr>
          <p:nvPr>
            <p:ph idx="1"/>
          </p:nvPr>
        </p:nvSpPr>
        <p:spPr>
          <a:xfrm>
            <a:off x="1251678" y="1671145"/>
            <a:ext cx="10178322" cy="4966138"/>
          </a:xfrm>
        </p:spPr>
        <p:txBody>
          <a:bodyPr>
            <a:normAutofit fontScale="92500" lnSpcReduction="10000"/>
          </a:bodyPr>
          <a:lstStyle/>
          <a:p>
            <a:r>
              <a:rPr lang="en-GB" dirty="0"/>
              <a:t>Items will be laid out following either the main axis (from main-start to main-end) or the cross axis (from cross-start to cross-end).</a:t>
            </a:r>
          </a:p>
          <a:p>
            <a:pPr lvl="1"/>
            <a:r>
              <a:rPr lang="en-GB" dirty="0"/>
              <a:t>main axis - The main axis of a flex container is the primary axis along which flex items are laid out. Beware, it is not necessarily horizontal; it depends on the flex-direction property </a:t>
            </a:r>
          </a:p>
          <a:p>
            <a:pPr lvl="1"/>
            <a:r>
              <a:rPr lang="en-GB" dirty="0"/>
              <a:t>main-start | main-end - The flex items are placed within the container starting from main-start and going to main-end.</a:t>
            </a:r>
          </a:p>
          <a:p>
            <a:pPr lvl="1"/>
            <a:r>
              <a:rPr lang="en-GB" dirty="0"/>
              <a:t>main size - A flex item's width or height, whichever is in the main dimension, is the item's main size. The flex item's main size property is either the ‘width’ or ‘height’ property, whichever is in the main dimension.</a:t>
            </a:r>
          </a:p>
          <a:p>
            <a:pPr lvl="1"/>
            <a:r>
              <a:rPr lang="en-GB" dirty="0"/>
              <a:t>cross axis - The axis perpendicular to the main axis is called the cross axis. Its direction depends on the main axis direction.</a:t>
            </a:r>
          </a:p>
          <a:p>
            <a:pPr lvl="1"/>
            <a:r>
              <a:rPr lang="en-GB" dirty="0"/>
              <a:t>cross-start | cross-end - Flex lines are filled with items and placed into the container starting on the cross-start side of the flex container and going toward the cross-end side.</a:t>
            </a:r>
          </a:p>
          <a:p>
            <a:pPr lvl="1"/>
            <a:r>
              <a:rPr lang="en-GB" dirty="0"/>
              <a:t>cross size - The width or height of a flex item, whichever is in the cross dimension, is the item's cross size. The cross size property is whichever of ‘width’ or ‘height’ that is in the cross dimension.</a:t>
            </a:r>
          </a:p>
        </p:txBody>
      </p:sp>
    </p:spTree>
    <p:extLst>
      <p:ext uri="{BB962C8B-B14F-4D97-AF65-F5344CB8AC3E}">
        <p14:creationId xmlns:p14="http://schemas.microsoft.com/office/powerpoint/2010/main" val="375737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code </a:t>
            </a:r>
            <a:r>
              <a:rPr lang="en-US" dirty="0">
                <a:sym typeface="Wingdings" panose="05000000000000000000" pitchFamily="2" charset="2"/>
              </a:rPr>
              <a:t></a:t>
            </a:r>
            <a:endParaRPr lang="en-US" dirty="0"/>
          </a:p>
        </p:txBody>
      </p:sp>
      <p:sp>
        <p:nvSpPr>
          <p:cNvPr id="3" name="Content Placeholder 2"/>
          <p:cNvSpPr>
            <a:spLocks noGrp="1"/>
          </p:cNvSpPr>
          <p:nvPr>
            <p:ph idx="1"/>
          </p:nvPr>
        </p:nvSpPr>
        <p:spPr>
          <a:xfrm>
            <a:off x="1302728" y="1980341"/>
            <a:ext cx="10178322" cy="3593591"/>
          </a:xfrm>
        </p:spPr>
        <p:txBody>
          <a:bodyPr/>
          <a:lstStyle/>
          <a:p>
            <a:r>
              <a:rPr lang="en-US" dirty="0"/>
              <a:t>IF we need to align them in main axis (</a:t>
            </a:r>
            <a:r>
              <a:rPr lang="en-US" dirty="0" err="1"/>
              <a:t>horizontically</a:t>
            </a:r>
            <a:r>
              <a:rPr lang="en-US" dirty="0"/>
              <a:t>) use justify-content. Align-items : gives you the original size</a:t>
            </a:r>
          </a:p>
          <a:p>
            <a:endParaRPr lang="en-US" dirty="0"/>
          </a:p>
          <a:p>
            <a:endParaRPr lang="en-US" dirty="0"/>
          </a:p>
        </p:txBody>
      </p:sp>
      <p:pic>
        <p:nvPicPr>
          <p:cNvPr id="5" name="Picture 4"/>
          <p:cNvPicPr>
            <a:picLocks noChangeAspect="1"/>
          </p:cNvPicPr>
          <p:nvPr/>
        </p:nvPicPr>
        <p:blipFill>
          <a:blip r:embed="rId2"/>
          <a:stretch>
            <a:fillRect/>
          </a:stretch>
        </p:blipFill>
        <p:spPr>
          <a:xfrm>
            <a:off x="8080320" y="567112"/>
            <a:ext cx="3065902" cy="1307405"/>
          </a:xfrm>
          <a:prstGeom prst="rect">
            <a:avLst/>
          </a:prstGeom>
        </p:spPr>
      </p:pic>
      <p:pic>
        <p:nvPicPr>
          <p:cNvPr id="6" name="Picture 5"/>
          <p:cNvPicPr>
            <a:picLocks noChangeAspect="1"/>
          </p:cNvPicPr>
          <p:nvPr/>
        </p:nvPicPr>
        <p:blipFill>
          <a:blip r:embed="rId3"/>
          <a:stretch>
            <a:fillRect/>
          </a:stretch>
        </p:blipFill>
        <p:spPr>
          <a:xfrm>
            <a:off x="1591519" y="2816514"/>
            <a:ext cx="3045700" cy="1129678"/>
          </a:xfrm>
          <a:prstGeom prst="rect">
            <a:avLst/>
          </a:prstGeom>
        </p:spPr>
      </p:pic>
      <p:sp>
        <p:nvSpPr>
          <p:cNvPr id="7" name="Right Arrow 6"/>
          <p:cNvSpPr/>
          <p:nvPr/>
        </p:nvSpPr>
        <p:spPr>
          <a:xfrm>
            <a:off x="5114882" y="2977039"/>
            <a:ext cx="1277007"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64663" y="2614656"/>
            <a:ext cx="2695903" cy="1477328"/>
          </a:xfrm>
          <a:prstGeom prst="rect">
            <a:avLst/>
          </a:prstGeom>
          <a:noFill/>
        </p:spPr>
        <p:txBody>
          <a:bodyPr wrap="square" rtlCol="0">
            <a:spAutoFit/>
          </a:bodyPr>
          <a:lstStyle/>
          <a:p>
            <a:r>
              <a:rPr lang="en-US" dirty="0"/>
              <a:t>Justify-content : deals with main axis</a:t>
            </a:r>
          </a:p>
          <a:p>
            <a:r>
              <a:rPr lang="en-US" dirty="0"/>
              <a:t>Align-items : deals with cross axis, give the space</a:t>
            </a:r>
          </a:p>
          <a:p>
            <a:endParaRPr lang="en-US" dirty="0"/>
          </a:p>
        </p:txBody>
      </p:sp>
      <p:pic>
        <p:nvPicPr>
          <p:cNvPr id="9" name="Picture 8"/>
          <p:cNvPicPr>
            <a:picLocks noChangeAspect="1"/>
          </p:cNvPicPr>
          <p:nvPr/>
        </p:nvPicPr>
        <p:blipFill>
          <a:blip r:embed="rId4"/>
          <a:stretch>
            <a:fillRect/>
          </a:stretch>
        </p:blipFill>
        <p:spPr>
          <a:xfrm>
            <a:off x="1591519" y="3968732"/>
            <a:ext cx="2886075" cy="1085850"/>
          </a:xfrm>
          <a:prstGeom prst="rect">
            <a:avLst/>
          </a:prstGeom>
        </p:spPr>
      </p:pic>
      <p:pic>
        <p:nvPicPr>
          <p:cNvPr id="10" name="Picture 9"/>
          <p:cNvPicPr>
            <a:picLocks noChangeAspect="1"/>
          </p:cNvPicPr>
          <p:nvPr/>
        </p:nvPicPr>
        <p:blipFill>
          <a:blip r:embed="rId5"/>
          <a:stretch>
            <a:fillRect/>
          </a:stretch>
        </p:blipFill>
        <p:spPr>
          <a:xfrm>
            <a:off x="6948062" y="2630016"/>
            <a:ext cx="1962882" cy="1162806"/>
          </a:xfrm>
          <a:prstGeom prst="rect">
            <a:avLst/>
          </a:prstGeom>
        </p:spPr>
      </p:pic>
      <p:pic>
        <p:nvPicPr>
          <p:cNvPr id="11" name="Picture 10"/>
          <p:cNvPicPr>
            <a:picLocks noChangeAspect="1"/>
          </p:cNvPicPr>
          <p:nvPr/>
        </p:nvPicPr>
        <p:blipFill>
          <a:blip r:embed="rId6"/>
          <a:stretch>
            <a:fillRect/>
          </a:stretch>
        </p:blipFill>
        <p:spPr>
          <a:xfrm>
            <a:off x="6913103" y="3887322"/>
            <a:ext cx="1991704" cy="1167260"/>
          </a:xfrm>
          <a:prstGeom prst="rect">
            <a:avLst/>
          </a:prstGeom>
        </p:spPr>
      </p:pic>
      <p:sp>
        <p:nvSpPr>
          <p:cNvPr id="12" name="Right Arrow 11"/>
          <p:cNvSpPr/>
          <p:nvPr/>
        </p:nvSpPr>
        <p:spPr>
          <a:xfrm>
            <a:off x="5009986" y="4360013"/>
            <a:ext cx="1277007"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482123" y="4229424"/>
            <a:ext cx="2695903" cy="923330"/>
          </a:xfrm>
          <a:prstGeom prst="rect">
            <a:avLst/>
          </a:prstGeom>
          <a:noFill/>
        </p:spPr>
        <p:txBody>
          <a:bodyPr wrap="square" rtlCol="0">
            <a:spAutoFit/>
          </a:bodyPr>
          <a:lstStyle/>
          <a:p>
            <a:r>
              <a:rPr lang="en-US" dirty="0"/>
              <a:t>Align-items : gives you the original size</a:t>
            </a:r>
          </a:p>
          <a:p>
            <a:endParaRPr lang="en-US" dirty="0"/>
          </a:p>
        </p:txBody>
      </p:sp>
      <p:pic>
        <p:nvPicPr>
          <p:cNvPr id="14" name="Picture 13"/>
          <p:cNvPicPr>
            <a:picLocks noChangeAspect="1"/>
          </p:cNvPicPr>
          <p:nvPr/>
        </p:nvPicPr>
        <p:blipFill>
          <a:blip r:embed="rId7"/>
          <a:stretch>
            <a:fillRect/>
          </a:stretch>
        </p:blipFill>
        <p:spPr>
          <a:xfrm>
            <a:off x="1591519" y="5232641"/>
            <a:ext cx="2809875" cy="1438275"/>
          </a:xfrm>
          <a:prstGeom prst="rect">
            <a:avLst/>
          </a:prstGeom>
        </p:spPr>
      </p:pic>
      <p:sp>
        <p:nvSpPr>
          <p:cNvPr id="15" name="Right Arrow 14"/>
          <p:cNvSpPr/>
          <p:nvPr/>
        </p:nvSpPr>
        <p:spPr>
          <a:xfrm>
            <a:off x="5006827" y="5679757"/>
            <a:ext cx="1277007"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756480" y="5440322"/>
            <a:ext cx="2695903" cy="923330"/>
          </a:xfrm>
          <a:prstGeom prst="rect">
            <a:avLst/>
          </a:prstGeom>
          <a:noFill/>
        </p:spPr>
        <p:txBody>
          <a:bodyPr wrap="square" rtlCol="0">
            <a:spAutoFit/>
          </a:bodyPr>
          <a:lstStyle/>
          <a:p>
            <a:r>
              <a:rPr lang="en-US" dirty="0"/>
              <a:t>Resize the html page and check what happens</a:t>
            </a:r>
          </a:p>
          <a:p>
            <a:endParaRPr lang="en-US" dirty="0"/>
          </a:p>
        </p:txBody>
      </p:sp>
    </p:spTree>
    <p:extLst>
      <p:ext uri="{BB962C8B-B14F-4D97-AF65-F5344CB8AC3E}">
        <p14:creationId xmlns:p14="http://schemas.microsoft.com/office/powerpoint/2010/main" val="90135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code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r>
              <a:rPr lang="en-US" dirty="0"/>
              <a:t>IF we need to align them in cross axis (vertically) use flex-direction</a:t>
            </a:r>
          </a:p>
        </p:txBody>
      </p:sp>
      <p:pic>
        <p:nvPicPr>
          <p:cNvPr id="4" name="Picture 3"/>
          <p:cNvPicPr>
            <a:picLocks noChangeAspect="1"/>
          </p:cNvPicPr>
          <p:nvPr/>
        </p:nvPicPr>
        <p:blipFill>
          <a:blip r:embed="rId2"/>
          <a:stretch>
            <a:fillRect/>
          </a:stretch>
        </p:blipFill>
        <p:spPr>
          <a:xfrm>
            <a:off x="7528527" y="382385"/>
            <a:ext cx="3065902" cy="1307405"/>
          </a:xfrm>
          <a:prstGeom prst="rect">
            <a:avLst/>
          </a:prstGeom>
        </p:spPr>
      </p:pic>
      <p:pic>
        <p:nvPicPr>
          <p:cNvPr id="5" name="Picture 4"/>
          <p:cNvPicPr>
            <a:picLocks noChangeAspect="1"/>
          </p:cNvPicPr>
          <p:nvPr/>
        </p:nvPicPr>
        <p:blipFill>
          <a:blip r:embed="rId3"/>
          <a:stretch>
            <a:fillRect/>
          </a:stretch>
        </p:blipFill>
        <p:spPr>
          <a:xfrm>
            <a:off x="1460445" y="2879013"/>
            <a:ext cx="2638590" cy="920920"/>
          </a:xfrm>
          <a:prstGeom prst="rect">
            <a:avLst/>
          </a:prstGeom>
        </p:spPr>
      </p:pic>
      <p:sp>
        <p:nvSpPr>
          <p:cNvPr id="6" name="Right Arrow 5"/>
          <p:cNvSpPr/>
          <p:nvPr/>
        </p:nvSpPr>
        <p:spPr>
          <a:xfrm>
            <a:off x="4689213" y="3173935"/>
            <a:ext cx="1277007" cy="331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622831" y="2735034"/>
            <a:ext cx="440121" cy="1212230"/>
          </a:xfrm>
          <a:prstGeom prst="rect">
            <a:avLst/>
          </a:prstGeom>
        </p:spPr>
      </p:pic>
    </p:spTree>
    <p:extLst>
      <p:ext uri="{BB962C8B-B14F-4D97-AF65-F5344CB8AC3E}">
        <p14:creationId xmlns:p14="http://schemas.microsoft.com/office/powerpoint/2010/main" val="137348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Open our example</a:t>
            </a:r>
          </a:p>
        </p:txBody>
      </p:sp>
      <p:sp>
        <p:nvSpPr>
          <p:cNvPr id="3" name="Content Placeholder 2">
            <a:extLst>
              <a:ext uri="{FF2B5EF4-FFF2-40B4-BE49-F238E27FC236}">
                <a16:creationId xmlns:a16="http://schemas.microsoft.com/office/drawing/2014/main" id="{B64E6B4D-05E5-435C-BB1B-54DE31CC6382}"/>
              </a:ext>
            </a:extLst>
          </p:cNvPr>
          <p:cNvSpPr>
            <a:spLocks noGrp="1"/>
          </p:cNvSpPr>
          <p:nvPr>
            <p:ph idx="1"/>
          </p:nvPr>
        </p:nvSpPr>
        <p:spPr>
          <a:xfrm>
            <a:off x="1251678" y="1874517"/>
            <a:ext cx="10761646" cy="3593591"/>
          </a:xfrm>
        </p:spPr>
        <p:txBody>
          <a:bodyPr>
            <a:normAutofit/>
          </a:bodyPr>
          <a:lstStyle/>
          <a:p>
            <a:r>
              <a:rPr lang="en-GB" sz="3200" dirty="0">
                <a:cs typeface="Courier New" panose="02070309020205020404" pitchFamily="49" charset="0"/>
              </a:rPr>
              <a:t>We will be adding styles to the &lt;div id=“</a:t>
            </a:r>
            <a:r>
              <a:rPr lang="en-GB" sz="3200" dirty="0" err="1">
                <a:cs typeface="Courier New" panose="02070309020205020404" pitchFamily="49" charset="0"/>
              </a:rPr>
              <a:t>boxContainer</a:t>
            </a:r>
            <a:r>
              <a:rPr lang="en-GB" sz="3200" dirty="0">
                <a:cs typeface="Courier New" panose="02070309020205020404" pitchFamily="49" charset="0"/>
              </a:rPr>
              <a:t>"&gt;</a:t>
            </a:r>
          </a:p>
          <a:p>
            <a:endParaRPr lang="en-GB" sz="3200" dirty="0">
              <a:cs typeface="Courier New" panose="02070309020205020404" pitchFamily="49" charset="0"/>
            </a:endParaRPr>
          </a:p>
          <a:p>
            <a:r>
              <a:rPr lang="en-GB" sz="3200" dirty="0">
                <a:cs typeface="Courier New" panose="02070309020205020404" pitchFamily="49" charset="0"/>
              </a:rPr>
              <a:t>Open the folder in vs code and check the boxes.html and </a:t>
            </a:r>
            <a:r>
              <a:rPr lang="en-GB" sz="3200" dirty="0"/>
              <a:t>flex.css</a:t>
            </a:r>
            <a:endParaRPr lang="en-GB" sz="3200" dirty="0">
              <a:cs typeface="Courier New" panose="02070309020205020404" pitchFamily="49" charset="0"/>
            </a:endParaRPr>
          </a:p>
        </p:txBody>
      </p:sp>
    </p:spTree>
    <p:extLst>
      <p:ext uri="{BB962C8B-B14F-4D97-AF65-F5344CB8AC3E}">
        <p14:creationId xmlns:p14="http://schemas.microsoft.com/office/powerpoint/2010/main" val="160218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621912" cy="1499616"/>
          </a:xfrm>
        </p:spPr>
        <p:txBody>
          <a:bodyPr>
            <a:normAutofit/>
          </a:bodyPr>
          <a:lstStyle/>
          <a:p>
            <a:r>
              <a:rPr lang="en-GB" sz="4400" dirty="0"/>
              <a:t>Our example – adding flex</a:t>
            </a:r>
          </a:p>
        </p:txBody>
      </p:sp>
      <p:sp>
        <p:nvSpPr>
          <p:cNvPr id="3" name="Content Placeholder 2"/>
          <p:cNvSpPr>
            <a:spLocks noGrp="1"/>
          </p:cNvSpPr>
          <p:nvPr>
            <p:ph idx="1"/>
          </p:nvPr>
        </p:nvSpPr>
        <p:spPr>
          <a:xfrm>
            <a:off x="1024128" y="2084831"/>
            <a:ext cx="9720073" cy="4473623"/>
          </a:xfrm>
        </p:spPr>
        <p:txBody>
          <a:bodyPr>
            <a:normAutofit/>
          </a:bodyPr>
          <a:lstStyle/>
          <a:p>
            <a:pPr lvl="1">
              <a:lnSpc>
                <a:spcPct val="100000"/>
              </a:lnSpc>
            </a:pPr>
            <a:r>
              <a:rPr lang="en-GB" sz="2400" dirty="0"/>
              <a:t>Add </a:t>
            </a:r>
            <a:r>
              <a:rPr lang="en-GB" sz="2400" dirty="0">
                <a:latin typeface="Consolas" panose="020B0609020204030204" pitchFamily="49" charset="0"/>
                <a:cs typeface="Courier New" panose="02070309020205020404" pitchFamily="49" charset="0"/>
              </a:rPr>
              <a:t>display: flex; </a:t>
            </a:r>
            <a:r>
              <a:rPr lang="en-GB" sz="2400" dirty="0"/>
              <a:t>to the </a:t>
            </a:r>
            <a:r>
              <a:rPr lang="en-GB" sz="2400" dirty="0">
                <a:latin typeface="Consolas" panose="020B0609020204030204" pitchFamily="49" charset="0"/>
                <a:cs typeface="Courier New" panose="02070309020205020404" pitchFamily="49" charset="0"/>
              </a:rPr>
              <a:t>#</a:t>
            </a:r>
            <a:r>
              <a:rPr lang="en-GB" sz="2400" dirty="0" err="1">
                <a:latin typeface="Consolas" panose="020B0609020204030204" pitchFamily="49" charset="0"/>
                <a:cs typeface="Courier New" panose="02070309020205020404" pitchFamily="49" charset="0"/>
              </a:rPr>
              <a:t>boxContainer</a:t>
            </a:r>
            <a:endParaRPr lang="en-GB" sz="2400" dirty="0">
              <a:latin typeface="Consolas" panose="020B0609020204030204" pitchFamily="49" charset="0"/>
              <a:cs typeface="Courier New" panose="02070309020205020404" pitchFamily="49" charset="0"/>
            </a:endParaRPr>
          </a:p>
          <a:p>
            <a:pPr lvl="1">
              <a:lnSpc>
                <a:spcPct val="100000"/>
              </a:lnSpc>
            </a:pPr>
            <a:r>
              <a:rPr lang="en-GB" sz="2400" dirty="0"/>
              <a:t>Test the page</a:t>
            </a:r>
          </a:p>
          <a:p>
            <a:pPr lvl="1"/>
            <a:r>
              <a:rPr lang="en-GB" sz="2400" dirty="0"/>
              <a:t>Give the </a:t>
            </a:r>
            <a:r>
              <a:rPr lang="en-GB" sz="2400" dirty="0" err="1"/>
              <a:t>boxContainer</a:t>
            </a:r>
            <a:r>
              <a:rPr lang="en-GB" sz="2400" dirty="0"/>
              <a:t> a direction (try each value in dev tools to see the difference)</a:t>
            </a:r>
          </a:p>
          <a:p>
            <a:pPr marL="914400" lvl="2" indent="0">
              <a:buNone/>
            </a:pPr>
            <a:r>
              <a:rPr lang="en-GB" sz="2400" dirty="0">
                <a:latin typeface="Consolas" panose="020B0609020204030204" pitchFamily="49" charset="0"/>
                <a:cs typeface="Courier New" panose="02070309020205020404" pitchFamily="49" charset="0"/>
              </a:rPr>
              <a:t>flex-direction: row;</a:t>
            </a:r>
          </a:p>
          <a:p>
            <a:pPr lvl="1">
              <a:lnSpc>
                <a:spcPct val="100000"/>
              </a:lnSpc>
            </a:pPr>
            <a:r>
              <a:rPr lang="en-GB" sz="2400" dirty="0"/>
              <a:t>Try the other values in dev tools to see the difference</a:t>
            </a:r>
          </a:p>
          <a:p>
            <a:pPr lvl="3"/>
            <a:r>
              <a:rPr lang="en-GB" sz="2400" b="1" dirty="0"/>
              <a:t>row-reverse</a:t>
            </a:r>
            <a:r>
              <a:rPr lang="en-GB" sz="2400" dirty="0"/>
              <a:t>: right to left</a:t>
            </a:r>
          </a:p>
          <a:p>
            <a:pPr lvl="3"/>
            <a:r>
              <a:rPr lang="en-GB" sz="2400" b="1" dirty="0"/>
              <a:t>column</a:t>
            </a:r>
            <a:r>
              <a:rPr lang="en-GB" sz="2400" dirty="0"/>
              <a:t>: top to bottom</a:t>
            </a:r>
          </a:p>
          <a:p>
            <a:pPr lvl="3"/>
            <a:r>
              <a:rPr lang="en-GB" sz="2400" b="1" dirty="0"/>
              <a:t>column-reverse</a:t>
            </a:r>
            <a:r>
              <a:rPr lang="en-GB" sz="2400" dirty="0"/>
              <a:t>: bottom to top</a:t>
            </a:r>
            <a:endParaRPr lang="en-GB" sz="2400" dirty="0">
              <a:latin typeface="Courier New" panose="02070309020205020404" pitchFamily="49" charset="0"/>
              <a:cs typeface="Courier New" panose="02070309020205020404" pitchFamily="49" charset="0"/>
            </a:endParaRPr>
          </a:p>
          <a:p>
            <a:endParaRPr lang="en-GB" sz="2400" dirty="0">
              <a:latin typeface="Courier New" panose="02070309020205020404" pitchFamily="49" charset="0"/>
              <a:cs typeface="Courier New" panose="02070309020205020404" pitchFamily="49" charset="0"/>
            </a:endParaRPr>
          </a:p>
        </p:txBody>
      </p:sp>
      <p:pic>
        <p:nvPicPr>
          <p:cNvPr id="4" name="Picture 2" descr="Image result for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710" y="564520"/>
            <a:ext cx="2254330" cy="15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Our Example - Wrapping the contents</a:t>
            </a:r>
          </a:p>
        </p:txBody>
      </p:sp>
      <p:sp>
        <p:nvSpPr>
          <p:cNvPr id="3" name="Content Placeholder 2"/>
          <p:cNvSpPr>
            <a:spLocks noGrp="1"/>
          </p:cNvSpPr>
          <p:nvPr>
            <p:ph idx="1"/>
          </p:nvPr>
        </p:nvSpPr>
        <p:spPr>
          <a:xfrm>
            <a:off x="1058812" y="1874517"/>
            <a:ext cx="9720073" cy="4023360"/>
          </a:xfrm>
        </p:spPr>
        <p:txBody>
          <a:bodyPr>
            <a:normAutofit lnSpcReduction="10000"/>
          </a:bodyPr>
          <a:lstStyle/>
          <a:p>
            <a:pPr lvl="1"/>
            <a:r>
              <a:rPr lang="en-GB" sz="2400" dirty="0"/>
              <a:t>Add in </a:t>
            </a:r>
            <a:r>
              <a:rPr lang="en-GB" sz="2400" dirty="0" err="1">
                <a:latin typeface="Consolas" panose="020B0609020204030204" pitchFamily="49" charset="0"/>
                <a:cs typeface="Courier New" panose="02070309020205020404" pitchFamily="49" charset="0"/>
              </a:rPr>
              <a:t>flex-wrap:nowrap</a:t>
            </a:r>
            <a:r>
              <a:rPr lang="en-GB" sz="2400" dirty="0">
                <a:latin typeface="Consolas" panose="020B0609020204030204" pitchFamily="49" charset="0"/>
                <a:cs typeface="Courier New" panose="02070309020205020404" pitchFamily="49" charset="0"/>
              </a:rPr>
              <a:t>;</a:t>
            </a:r>
            <a:r>
              <a:rPr lang="en-GB" sz="2400" dirty="0">
                <a:cs typeface="Courier New" panose="02070309020205020404" pitchFamily="49" charset="0"/>
              </a:rPr>
              <a:t> to </a:t>
            </a:r>
            <a:r>
              <a:rPr lang="en-GB" sz="2400" dirty="0">
                <a:latin typeface="Consolas" panose="020B0609020204030204" pitchFamily="49" charset="0"/>
                <a:cs typeface="Courier New" panose="02070309020205020404" pitchFamily="49" charset="0"/>
              </a:rPr>
              <a:t>#</a:t>
            </a:r>
            <a:r>
              <a:rPr lang="en-GB" sz="2400" dirty="0" err="1">
                <a:latin typeface="Consolas" panose="020B0609020204030204" pitchFamily="49" charset="0"/>
                <a:cs typeface="Courier New" panose="02070309020205020404" pitchFamily="49" charset="0"/>
              </a:rPr>
              <a:t>boxContainer</a:t>
            </a:r>
            <a:endParaRPr lang="en-GB" sz="2400" dirty="0">
              <a:latin typeface="Consolas" panose="020B0609020204030204" pitchFamily="49" charset="0"/>
              <a:cs typeface="Courier New" panose="02070309020205020404" pitchFamily="49" charset="0"/>
            </a:endParaRPr>
          </a:p>
          <a:p>
            <a:pPr lvl="3"/>
            <a:r>
              <a:rPr lang="en-GB" sz="2400" dirty="0" err="1"/>
              <a:t>nowrap</a:t>
            </a:r>
            <a:r>
              <a:rPr lang="en-GB" sz="2400" dirty="0"/>
              <a:t> (default): all flex items will be on one line</a:t>
            </a:r>
          </a:p>
          <a:p>
            <a:pPr lvl="3"/>
            <a:r>
              <a:rPr lang="en-GB" sz="2400" b="1" dirty="0"/>
              <a:t>wrap: </a:t>
            </a:r>
            <a:r>
              <a:rPr lang="en-GB" sz="2400" dirty="0"/>
              <a:t>flex items will wrap onto multiple lines, from top to bottom.</a:t>
            </a:r>
          </a:p>
          <a:p>
            <a:pPr lvl="3"/>
            <a:r>
              <a:rPr lang="en-GB" sz="2400" b="1" dirty="0"/>
              <a:t>wrap-reverse</a:t>
            </a:r>
            <a:r>
              <a:rPr lang="en-GB" sz="2400" dirty="0"/>
              <a:t>: flex items will wrap onto multiple lines from bottom to top.</a:t>
            </a:r>
          </a:p>
          <a:p>
            <a:pPr lvl="3"/>
            <a:endParaRPr lang="en-GB" sz="2400" dirty="0"/>
          </a:p>
          <a:p>
            <a:pPr lvl="1"/>
            <a:r>
              <a:rPr lang="en-GB" sz="2400" dirty="0"/>
              <a:t>Try each one in dev tools to see the difference (change the size of the browser to see what happens)</a:t>
            </a:r>
          </a:p>
          <a:p>
            <a:endParaRPr lang="en-GB" dirty="0"/>
          </a:p>
        </p:txBody>
      </p:sp>
    </p:spTree>
    <p:extLst>
      <p:ext uri="{BB962C8B-B14F-4D97-AF65-F5344CB8AC3E}">
        <p14:creationId xmlns:p14="http://schemas.microsoft.com/office/powerpoint/2010/main" val="16600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Shorthand</a:t>
            </a:r>
          </a:p>
        </p:txBody>
      </p:sp>
      <p:sp>
        <p:nvSpPr>
          <p:cNvPr id="3" name="Content Placeholder 2"/>
          <p:cNvSpPr>
            <a:spLocks noGrp="1"/>
          </p:cNvSpPr>
          <p:nvPr>
            <p:ph idx="1"/>
          </p:nvPr>
        </p:nvSpPr>
        <p:spPr/>
        <p:txBody>
          <a:bodyPr/>
          <a:lstStyle/>
          <a:p>
            <a:r>
              <a:rPr lang="en-GB" sz="2400" dirty="0"/>
              <a:t>flex-flow is a shorthand flex-direction and flex-wrap properties, which together define the flex container's main and cross axes. Default is row </a:t>
            </a:r>
            <a:r>
              <a:rPr lang="en-GB" sz="2400" dirty="0" err="1"/>
              <a:t>nowrap</a:t>
            </a:r>
            <a:r>
              <a:rPr lang="en-GB" sz="2400" dirty="0"/>
              <a:t>.</a:t>
            </a:r>
          </a:p>
          <a:p>
            <a:endParaRPr lang="en-GB" sz="2400" dirty="0"/>
          </a:p>
          <a:p>
            <a:r>
              <a:rPr lang="en-GB" sz="2400" dirty="0"/>
              <a:t>flex-flow: &lt;‘flex-direction’&gt; || &lt;‘flex-wrap’&gt;</a:t>
            </a:r>
          </a:p>
          <a:p>
            <a:endParaRPr lang="en-GB" sz="2400" dirty="0"/>
          </a:p>
          <a:p>
            <a:r>
              <a:rPr lang="en-GB" sz="2400" dirty="0"/>
              <a:t>What does </a:t>
            </a:r>
            <a:r>
              <a:rPr lang="en-GB" sz="2400" dirty="0" err="1">
                <a:latin typeface="Consolas" panose="020B0609020204030204" pitchFamily="49" charset="0"/>
                <a:cs typeface="Courier New" panose="02070309020205020404" pitchFamily="49" charset="0"/>
              </a:rPr>
              <a:t>flex-flow:column</a:t>
            </a:r>
            <a:r>
              <a:rPr lang="en-GB" sz="2400" dirty="0">
                <a:latin typeface="Consolas" panose="020B0609020204030204" pitchFamily="49" charset="0"/>
                <a:cs typeface="Courier New" panose="02070309020205020404" pitchFamily="49" charset="0"/>
              </a:rPr>
              <a:t> wrap-reverse; </a:t>
            </a:r>
            <a:r>
              <a:rPr lang="en-GB" sz="2400" dirty="0"/>
              <a:t>mean?</a:t>
            </a:r>
          </a:p>
          <a:p>
            <a:endParaRPr lang="en-GB" dirty="0"/>
          </a:p>
          <a:p>
            <a:endParaRPr lang="en-GB" dirty="0"/>
          </a:p>
        </p:txBody>
      </p:sp>
    </p:spTree>
    <p:extLst>
      <p:ext uri="{BB962C8B-B14F-4D97-AF65-F5344CB8AC3E}">
        <p14:creationId xmlns:p14="http://schemas.microsoft.com/office/powerpoint/2010/main" val="363961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D069-E8B1-4DEB-912A-C8F0E2AE0752}"/>
              </a:ext>
            </a:extLst>
          </p:cNvPr>
          <p:cNvSpPr>
            <a:spLocks noGrp="1"/>
          </p:cNvSpPr>
          <p:nvPr>
            <p:ph type="title"/>
          </p:nvPr>
        </p:nvSpPr>
        <p:spPr/>
        <p:txBody>
          <a:bodyPr/>
          <a:lstStyle/>
          <a:p>
            <a:r>
              <a:rPr lang="en-GB" dirty="0"/>
              <a:t>Our example – flex-flow</a:t>
            </a:r>
          </a:p>
        </p:txBody>
      </p:sp>
      <p:sp>
        <p:nvSpPr>
          <p:cNvPr id="3" name="Content Placeholder 2">
            <a:extLst>
              <a:ext uri="{FF2B5EF4-FFF2-40B4-BE49-F238E27FC236}">
                <a16:creationId xmlns:a16="http://schemas.microsoft.com/office/drawing/2014/main" id="{2845ABD5-E203-416A-8DC3-B5ECFA4D824C}"/>
              </a:ext>
            </a:extLst>
          </p:cNvPr>
          <p:cNvSpPr>
            <a:spLocks noGrp="1"/>
          </p:cNvSpPr>
          <p:nvPr>
            <p:ph idx="1"/>
          </p:nvPr>
        </p:nvSpPr>
        <p:spPr/>
        <p:txBody>
          <a:bodyPr>
            <a:normAutofit/>
          </a:bodyPr>
          <a:lstStyle/>
          <a:p>
            <a:r>
              <a:rPr lang="en-GB" sz="2400" dirty="0"/>
              <a:t>Remove the flex-wrap and flex-direction properties</a:t>
            </a:r>
          </a:p>
          <a:p>
            <a:r>
              <a:rPr lang="en-GB" sz="2400" dirty="0"/>
              <a:t>Add in to the container  </a:t>
            </a:r>
            <a:r>
              <a:rPr lang="en-GB" sz="2400" dirty="0">
                <a:latin typeface="Consolas" panose="020B0609020204030204" pitchFamily="49" charset="0"/>
                <a:cs typeface="Courier New" panose="02070309020205020404" pitchFamily="49" charset="0"/>
              </a:rPr>
              <a:t>flex-flow: row wrap; </a:t>
            </a:r>
          </a:p>
        </p:txBody>
      </p:sp>
    </p:spTree>
    <p:extLst>
      <p:ext uri="{BB962C8B-B14F-4D97-AF65-F5344CB8AC3E}">
        <p14:creationId xmlns:p14="http://schemas.microsoft.com/office/powerpoint/2010/main" val="344145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Spacing</a:t>
            </a:r>
          </a:p>
        </p:txBody>
      </p:sp>
      <p:pic>
        <p:nvPicPr>
          <p:cNvPr id="6" name="Picture 5">
            <a:extLst>
              <a:ext uri="{FF2B5EF4-FFF2-40B4-BE49-F238E27FC236}">
                <a16:creationId xmlns:a16="http://schemas.microsoft.com/office/drawing/2014/main" id="{D820E414-2CB2-4733-8DB8-ABD0ECD45C44}"/>
              </a:ext>
            </a:extLst>
          </p:cNvPr>
          <p:cNvPicPr>
            <a:picLocks noChangeAspect="1"/>
          </p:cNvPicPr>
          <p:nvPr/>
        </p:nvPicPr>
        <p:blipFill>
          <a:blip r:embed="rId2"/>
          <a:stretch>
            <a:fillRect/>
          </a:stretch>
        </p:blipFill>
        <p:spPr>
          <a:xfrm>
            <a:off x="4850860" y="946276"/>
            <a:ext cx="6181725" cy="5448300"/>
          </a:xfrm>
          <a:prstGeom prst="rect">
            <a:avLst/>
          </a:prstGeom>
        </p:spPr>
      </p:pic>
    </p:spTree>
    <p:extLst>
      <p:ext uri="{BB962C8B-B14F-4D97-AF65-F5344CB8AC3E}">
        <p14:creationId xmlns:p14="http://schemas.microsoft.com/office/powerpoint/2010/main" val="129359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cover</a:t>
            </a:r>
          </a:p>
        </p:txBody>
      </p:sp>
      <p:sp>
        <p:nvSpPr>
          <p:cNvPr id="3" name="Content Placeholder 2"/>
          <p:cNvSpPr>
            <a:spLocks noGrp="1"/>
          </p:cNvSpPr>
          <p:nvPr>
            <p:ph idx="1"/>
          </p:nvPr>
        </p:nvSpPr>
        <p:spPr/>
        <p:txBody>
          <a:bodyPr/>
          <a:lstStyle/>
          <a:p>
            <a:r>
              <a:rPr lang="en-US" dirty="0"/>
              <a:t>Box model</a:t>
            </a:r>
          </a:p>
          <a:p>
            <a:r>
              <a:rPr lang="en-US" dirty="0" err="1"/>
              <a:t>Felx</a:t>
            </a:r>
            <a:r>
              <a:rPr lang="en-US" dirty="0"/>
              <a:t> box layout</a:t>
            </a:r>
          </a:p>
        </p:txBody>
      </p:sp>
    </p:spTree>
    <p:extLst>
      <p:ext uri="{BB962C8B-B14F-4D97-AF65-F5344CB8AC3E}">
        <p14:creationId xmlns:p14="http://schemas.microsoft.com/office/powerpoint/2010/main" val="260774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0080"/>
            <a:ext cx="10058400" cy="837290"/>
          </a:xfrm>
        </p:spPr>
        <p:txBody>
          <a:bodyPr>
            <a:normAutofit/>
          </a:bodyPr>
          <a:lstStyle/>
          <a:p>
            <a:r>
              <a:rPr lang="en-GB" sz="4400" dirty="0"/>
              <a:t>Our example</a:t>
            </a:r>
          </a:p>
        </p:txBody>
      </p:sp>
      <p:sp>
        <p:nvSpPr>
          <p:cNvPr id="3" name="Content Placeholder 2"/>
          <p:cNvSpPr>
            <a:spLocks noGrp="1"/>
          </p:cNvSpPr>
          <p:nvPr>
            <p:ph idx="1"/>
          </p:nvPr>
        </p:nvSpPr>
        <p:spPr>
          <a:xfrm>
            <a:off x="598359" y="957370"/>
            <a:ext cx="10759069" cy="4825168"/>
          </a:xfrm>
        </p:spPr>
        <p:txBody>
          <a:bodyPr>
            <a:noAutofit/>
          </a:bodyPr>
          <a:lstStyle/>
          <a:p>
            <a:pPr lvl="1"/>
            <a:r>
              <a:rPr lang="en-GB" sz="2400" dirty="0"/>
              <a:t>Add in to #</a:t>
            </a:r>
            <a:r>
              <a:rPr lang="en-GB" sz="2400" dirty="0" err="1"/>
              <a:t>boxContainer</a:t>
            </a:r>
            <a:endParaRPr lang="en-GB" sz="2400" dirty="0"/>
          </a:p>
          <a:p>
            <a:pPr marL="457200" lvl="1" indent="0">
              <a:buNone/>
            </a:pPr>
            <a:r>
              <a:rPr lang="en-GB" sz="2400" dirty="0">
                <a:latin typeface="Consolas" panose="020B0609020204030204" pitchFamily="49" charset="0"/>
                <a:cs typeface="Courier New" panose="02070309020205020404" pitchFamily="49" charset="0"/>
              </a:rPr>
              <a:t>justify-content: flex-start; </a:t>
            </a:r>
          </a:p>
          <a:p>
            <a:pPr lvl="1"/>
            <a:r>
              <a:rPr lang="en-GB" sz="2400" dirty="0"/>
              <a:t>Try each of the values below in dev tools to see the difference</a:t>
            </a:r>
          </a:p>
          <a:p>
            <a:pPr lvl="2">
              <a:lnSpc>
                <a:spcPct val="110000"/>
              </a:lnSpc>
            </a:pPr>
            <a:r>
              <a:rPr lang="en-GB" sz="2400" b="1" dirty="0"/>
              <a:t>flex-start </a:t>
            </a:r>
            <a:r>
              <a:rPr lang="en-GB" sz="2400" dirty="0"/>
              <a:t>(default): items are packed toward the start</a:t>
            </a:r>
          </a:p>
          <a:p>
            <a:pPr lvl="2">
              <a:lnSpc>
                <a:spcPct val="110000"/>
              </a:lnSpc>
            </a:pPr>
            <a:r>
              <a:rPr lang="en-GB" sz="2400" b="1" dirty="0"/>
              <a:t>flex-end</a:t>
            </a:r>
            <a:r>
              <a:rPr lang="en-GB" sz="2400" dirty="0"/>
              <a:t>: items are packed toward to end</a:t>
            </a:r>
          </a:p>
          <a:p>
            <a:pPr lvl="2">
              <a:lnSpc>
                <a:spcPct val="110000"/>
              </a:lnSpc>
            </a:pPr>
            <a:r>
              <a:rPr lang="en-GB" sz="2400" b="1" dirty="0" err="1"/>
              <a:t>center</a:t>
            </a:r>
            <a:r>
              <a:rPr lang="en-GB" sz="2400" b="1" dirty="0"/>
              <a:t>: </a:t>
            </a:r>
            <a:r>
              <a:rPr lang="en-GB" sz="2400" dirty="0"/>
              <a:t>items are centred</a:t>
            </a:r>
          </a:p>
          <a:p>
            <a:pPr lvl="2">
              <a:lnSpc>
                <a:spcPct val="110000"/>
              </a:lnSpc>
            </a:pPr>
            <a:r>
              <a:rPr lang="en-GB" sz="2400" b="1" dirty="0"/>
              <a:t>space-between: </a:t>
            </a:r>
            <a:r>
              <a:rPr lang="en-GB" sz="2400" dirty="0"/>
              <a:t>items are evenly distributed</a:t>
            </a:r>
          </a:p>
          <a:p>
            <a:pPr lvl="3">
              <a:lnSpc>
                <a:spcPct val="110000"/>
              </a:lnSpc>
            </a:pPr>
            <a:r>
              <a:rPr lang="en-GB" sz="2400" dirty="0"/>
              <a:t>first item is on the start line, last item on the end line</a:t>
            </a:r>
          </a:p>
          <a:p>
            <a:pPr lvl="2">
              <a:lnSpc>
                <a:spcPct val="110000"/>
              </a:lnSpc>
            </a:pPr>
            <a:r>
              <a:rPr lang="en-GB" sz="2400" b="1" dirty="0"/>
              <a:t>space-around: </a:t>
            </a:r>
            <a:r>
              <a:rPr lang="en-GB" sz="2400" dirty="0"/>
              <a:t>items are evenly distributed in the line with equal space around them. </a:t>
            </a:r>
          </a:p>
          <a:p>
            <a:pPr lvl="2">
              <a:lnSpc>
                <a:spcPct val="110000"/>
              </a:lnSpc>
            </a:pPr>
            <a:r>
              <a:rPr lang="en-GB" sz="2400" b="1" dirty="0"/>
              <a:t>space-evenly: </a:t>
            </a:r>
            <a:r>
              <a:rPr lang="en-GB" sz="2400" dirty="0"/>
              <a:t>items are distributed so that the spacing between any two items (and the space to the edges) is equal.</a:t>
            </a:r>
          </a:p>
        </p:txBody>
      </p:sp>
    </p:spTree>
    <p:extLst>
      <p:ext uri="{BB962C8B-B14F-4D97-AF65-F5344CB8AC3E}">
        <p14:creationId xmlns:p14="http://schemas.microsoft.com/office/powerpoint/2010/main" val="55086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4904-B7AB-4AFE-AE3C-09A89F7BC710}"/>
              </a:ext>
            </a:extLst>
          </p:cNvPr>
          <p:cNvSpPr>
            <a:spLocks noGrp="1"/>
          </p:cNvSpPr>
          <p:nvPr>
            <p:ph type="title"/>
          </p:nvPr>
        </p:nvSpPr>
        <p:spPr/>
        <p:txBody>
          <a:bodyPr/>
          <a:lstStyle/>
          <a:p>
            <a:r>
              <a:rPr lang="en-GB" dirty="0"/>
              <a:t>Aligning items</a:t>
            </a:r>
          </a:p>
        </p:txBody>
      </p:sp>
      <p:sp>
        <p:nvSpPr>
          <p:cNvPr id="3" name="Content Placeholder 2">
            <a:extLst>
              <a:ext uri="{FF2B5EF4-FFF2-40B4-BE49-F238E27FC236}">
                <a16:creationId xmlns:a16="http://schemas.microsoft.com/office/drawing/2014/main" id="{20C71C08-D981-4E2A-A8CC-A08C53B442FE}"/>
              </a:ext>
            </a:extLst>
          </p:cNvPr>
          <p:cNvSpPr>
            <a:spLocks noGrp="1"/>
          </p:cNvSpPr>
          <p:nvPr>
            <p:ph idx="1"/>
          </p:nvPr>
        </p:nvSpPr>
        <p:spPr>
          <a:xfrm>
            <a:off x="1024128" y="1904162"/>
            <a:ext cx="3537824" cy="4023360"/>
          </a:xfrm>
        </p:spPr>
        <p:txBody>
          <a:bodyPr>
            <a:normAutofit fontScale="92500" lnSpcReduction="20000"/>
          </a:bodyPr>
          <a:lstStyle/>
          <a:p>
            <a:r>
              <a:rPr lang="en-GB" dirty="0"/>
              <a:t>flex-start: cross-start margin edge of the items is placed on the cross-start line</a:t>
            </a:r>
          </a:p>
          <a:p>
            <a:r>
              <a:rPr lang="en-GB" dirty="0"/>
              <a:t>flex-end: cross-end margin edge of the items is placed on the cross-end line</a:t>
            </a:r>
          </a:p>
          <a:p>
            <a:r>
              <a:rPr lang="en-GB" dirty="0" err="1"/>
              <a:t>center</a:t>
            </a:r>
            <a:r>
              <a:rPr lang="en-GB" dirty="0"/>
              <a:t>: items are </a:t>
            </a:r>
            <a:r>
              <a:rPr lang="en-GB" dirty="0" err="1"/>
              <a:t>centered</a:t>
            </a:r>
            <a:r>
              <a:rPr lang="en-GB" dirty="0"/>
              <a:t> in the cross-axis</a:t>
            </a:r>
          </a:p>
          <a:p>
            <a:r>
              <a:rPr lang="en-GB" dirty="0"/>
              <a:t>baseline: items are aligned such as their baselines align</a:t>
            </a:r>
          </a:p>
          <a:p>
            <a:r>
              <a:rPr lang="en-GB" dirty="0"/>
              <a:t>stretch (default): stretch to fill the container (still respect min-width/max-width)</a:t>
            </a:r>
          </a:p>
          <a:p>
            <a:endParaRPr lang="en-GB" dirty="0"/>
          </a:p>
        </p:txBody>
      </p:sp>
      <p:pic>
        <p:nvPicPr>
          <p:cNvPr id="4" name="Picture 3">
            <a:extLst>
              <a:ext uri="{FF2B5EF4-FFF2-40B4-BE49-F238E27FC236}">
                <a16:creationId xmlns:a16="http://schemas.microsoft.com/office/drawing/2014/main" id="{BDC37033-8636-4F8C-96DA-B696116414BC}"/>
              </a:ext>
            </a:extLst>
          </p:cNvPr>
          <p:cNvPicPr>
            <a:picLocks noChangeAspect="1"/>
          </p:cNvPicPr>
          <p:nvPr/>
        </p:nvPicPr>
        <p:blipFill>
          <a:blip r:embed="rId2"/>
          <a:stretch>
            <a:fillRect/>
          </a:stretch>
        </p:blipFill>
        <p:spPr>
          <a:xfrm>
            <a:off x="5873099" y="719137"/>
            <a:ext cx="5895975" cy="5419725"/>
          </a:xfrm>
          <a:prstGeom prst="rect">
            <a:avLst/>
          </a:prstGeom>
        </p:spPr>
      </p:pic>
    </p:spTree>
    <p:extLst>
      <p:ext uri="{BB962C8B-B14F-4D97-AF65-F5344CB8AC3E}">
        <p14:creationId xmlns:p14="http://schemas.microsoft.com/office/powerpoint/2010/main" val="233662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D662-3656-4FCF-AF8D-A007986282E2}"/>
              </a:ext>
            </a:extLst>
          </p:cNvPr>
          <p:cNvSpPr>
            <a:spLocks noGrp="1"/>
          </p:cNvSpPr>
          <p:nvPr>
            <p:ph type="title"/>
          </p:nvPr>
        </p:nvSpPr>
        <p:spPr/>
        <p:txBody>
          <a:bodyPr>
            <a:normAutofit/>
          </a:bodyPr>
          <a:lstStyle/>
          <a:p>
            <a:r>
              <a:rPr lang="en-GB" sz="4400" dirty="0"/>
              <a:t>Our example</a:t>
            </a:r>
          </a:p>
        </p:txBody>
      </p:sp>
      <p:sp>
        <p:nvSpPr>
          <p:cNvPr id="3" name="Content Placeholder 2">
            <a:extLst>
              <a:ext uri="{FF2B5EF4-FFF2-40B4-BE49-F238E27FC236}">
                <a16:creationId xmlns:a16="http://schemas.microsoft.com/office/drawing/2014/main" id="{C05E4707-5376-4E27-A225-5460062FAF0C}"/>
              </a:ext>
            </a:extLst>
          </p:cNvPr>
          <p:cNvSpPr>
            <a:spLocks noGrp="1"/>
          </p:cNvSpPr>
          <p:nvPr>
            <p:ph idx="1"/>
          </p:nvPr>
        </p:nvSpPr>
        <p:spPr/>
        <p:txBody>
          <a:bodyPr>
            <a:normAutofit lnSpcReduction="10000"/>
          </a:bodyPr>
          <a:lstStyle/>
          <a:p>
            <a:r>
              <a:rPr lang="en-GB" sz="2400" dirty="0"/>
              <a:t>Add in some extra text in the HTML to some of the boxes so they are a different length</a:t>
            </a:r>
          </a:p>
          <a:p>
            <a:r>
              <a:rPr lang="en-GB" sz="2400" dirty="0"/>
              <a:t>Add in to the CSS </a:t>
            </a:r>
            <a:r>
              <a:rPr lang="en-GB" sz="2400" dirty="0" err="1">
                <a:latin typeface="Consolas" panose="020B0609020204030204" pitchFamily="49" charset="0"/>
              </a:rPr>
              <a:t>align-items:flex-start</a:t>
            </a:r>
            <a:r>
              <a:rPr lang="en-GB" sz="2400" dirty="0">
                <a:latin typeface="Consolas" panose="020B0609020204030204" pitchFamily="49" charset="0"/>
              </a:rPr>
              <a:t> </a:t>
            </a:r>
            <a:r>
              <a:rPr lang="en-GB" sz="2400" dirty="0"/>
              <a:t>to </a:t>
            </a:r>
            <a:r>
              <a:rPr lang="en-GB" sz="2400" dirty="0">
                <a:latin typeface="Consolas" panose="020B0609020204030204" pitchFamily="49" charset="0"/>
              </a:rPr>
              <a:t>#</a:t>
            </a:r>
            <a:r>
              <a:rPr lang="en-GB" sz="2400" dirty="0" err="1">
                <a:latin typeface="Consolas" panose="020B0609020204030204" pitchFamily="49" charset="0"/>
              </a:rPr>
              <a:t>boxContainer</a:t>
            </a:r>
            <a:endParaRPr lang="en-GB" sz="2400" dirty="0">
              <a:latin typeface="Consolas" panose="020B0609020204030204" pitchFamily="49" charset="0"/>
            </a:endParaRPr>
          </a:p>
          <a:p>
            <a:r>
              <a:rPr lang="en-GB" sz="2400" dirty="0"/>
              <a:t>Try the other values in dev tools to see the difference</a:t>
            </a:r>
          </a:p>
          <a:p>
            <a:pPr lvl="1"/>
            <a:r>
              <a:rPr lang="en-GB" sz="2400" dirty="0"/>
              <a:t>flex-end</a:t>
            </a:r>
          </a:p>
          <a:p>
            <a:pPr lvl="1"/>
            <a:r>
              <a:rPr lang="en-GB" sz="2400" dirty="0" err="1"/>
              <a:t>center</a:t>
            </a:r>
            <a:endParaRPr lang="en-GB" sz="2400" dirty="0"/>
          </a:p>
          <a:p>
            <a:pPr lvl="1"/>
            <a:r>
              <a:rPr lang="en-GB" sz="2400" dirty="0"/>
              <a:t>baseline</a:t>
            </a:r>
          </a:p>
          <a:p>
            <a:pPr lvl="1"/>
            <a:r>
              <a:rPr lang="en-GB" sz="2400" dirty="0"/>
              <a:t>stretch</a:t>
            </a:r>
          </a:p>
        </p:txBody>
      </p:sp>
    </p:spTree>
    <p:extLst>
      <p:ext uri="{BB962C8B-B14F-4D97-AF65-F5344CB8AC3E}">
        <p14:creationId xmlns:p14="http://schemas.microsoft.com/office/powerpoint/2010/main" val="3555388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FEA9-2310-4412-9AB6-F62CE4AD6B77}"/>
              </a:ext>
            </a:extLst>
          </p:cNvPr>
          <p:cNvSpPr>
            <a:spLocks noGrp="1"/>
          </p:cNvSpPr>
          <p:nvPr>
            <p:ph type="title"/>
          </p:nvPr>
        </p:nvSpPr>
        <p:spPr/>
        <p:txBody>
          <a:bodyPr/>
          <a:lstStyle/>
          <a:p>
            <a:r>
              <a:rPr lang="en-GB" dirty="0"/>
              <a:t>Aligning content</a:t>
            </a:r>
          </a:p>
        </p:txBody>
      </p:sp>
      <p:sp>
        <p:nvSpPr>
          <p:cNvPr id="3" name="Content Placeholder 2">
            <a:extLst>
              <a:ext uri="{FF2B5EF4-FFF2-40B4-BE49-F238E27FC236}">
                <a16:creationId xmlns:a16="http://schemas.microsoft.com/office/drawing/2014/main" id="{A4EFBDA5-48C8-4AAD-943D-093193475E48}"/>
              </a:ext>
            </a:extLst>
          </p:cNvPr>
          <p:cNvSpPr>
            <a:spLocks noGrp="1"/>
          </p:cNvSpPr>
          <p:nvPr>
            <p:ph idx="1"/>
          </p:nvPr>
        </p:nvSpPr>
        <p:spPr>
          <a:xfrm>
            <a:off x="1024128" y="1984550"/>
            <a:ext cx="3748839" cy="4288234"/>
          </a:xfrm>
        </p:spPr>
        <p:txBody>
          <a:bodyPr>
            <a:normAutofit fontScale="77500" lnSpcReduction="20000"/>
          </a:bodyPr>
          <a:lstStyle/>
          <a:p>
            <a:r>
              <a:rPr lang="en-GB" dirty="0"/>
              <a:t>Another property you can set  </a:t>
            </a:r>
          </a:p>
          <a:p>
            <a:r>
              <a:rPr lang="en-GB" dirty="0"/>
              <a:t>flex-start: lines packed to the start of the container</a:t>
            </a:r>
          </a:p>
          <a:p>
            <a:r>
              <a:rPr lang="en-GB" dirty="0"/>
              <a:t>flex-end: lines packed to the end of the container</a:t>
            </a:r>
          </a:p>
          <a:p>
            <a:r>
              <a:rPr lang="en-GB" dirty="0" err="1"/>
              <a:t>center</a:t>
            </a:r>
            <a:r>
              <a:rPr lang="en-GB" dirty="0"/>
              <a:t>: lines packed to the </a:t>
            </a:r>
            <a:r>
              <a:rPr lang="en-GB" dirty="0" err="1"/>
              <a:t>center</a:t>
            </a:r>
            <a:r>
              <a:rPr lang="en-GB" dirty="0"/>
              <a:t> of the container</a:t>
            </a:r>
          </a:p>
          <a:p>
            <a:r>
              <a:rPr lang="en-GB" dirty="0"/>
              <a:t>space-between: lines evenly distributed; the first line is at the start of the container while the last one is at the end</a:t>
            </a:r>
          </a:p>
          <a:p>
            <a:r>
              <a:rPr lang="en-GB" dirty="0"/>
              <a:t>space-around: lines evenly distributed with equal space around each line</a:t>
            </a:r>
          </a:p>
          <a:p>
            <a:r>
              <a:rPr lang="en-GB" dirty="0"/>
              <a:t>stretch (default): lines stretch to take up the remaining </a:t>
            </a:r>
            <a:r>
              <a:rPr lang="en-GB" dirty="0" err="1"/>
              <a:t>spaceparent</a:t>
            </a:r>
            <a:endParaRPr lang="en-GB" dirty="0"/>
          </a:p>
        </p:txBody>
      </p:sp>
      <p:pic>
        <p:nvPicPr>
          <p:cNvPr id="4" name="Picture 3">
            <a:extLst>
              <a:ext uri="{FF2B5EF4-FFF2-40B4-BE49-F238E27FC236}">
                <a16:creationId xmlns:a16="http://schemas.microsoft.com/office/drawing/2014/main" id="{F76085C8-AF21-478D-BA8E-F94F632B0CCA}"/>
              </a:ext>
            </a:extLst>
          </p:cNvPr>
          <p:cNvPicPr>
            <a:picLocks noChangeAspect="1"/>
          </p:cNvPicPr>
          <p:nvPr/>
        </p:nvPicPr>
        <p:blipFill>
          <a:blip r:embed="rId2"/>
          <a:stretch>
            <a:fillRect/>
          </a:stretch>
        </p:blipFill>
        <p:spPr>
          <a:xfrm>
            <a:off x="6409358" y="1188388"/>
            <a:ext cx="5333463" cy="5084396"/>
          </a:xfrm>
          <a:prstGeom prst="rect">
            <a:avLst/>
          </a:prstGeom>
        </p:spPr>
      </p:pic>
    </p:spTree>
    <p:extLst>
      <p:ext uri="{BB962C8B-B14F-4D97-AF65-F5344CB8AC3E}">
        <p14:creationId xmlns:p14="http://schemas.microsoft.com/office/powerpoint/2010/main" val="184622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D21A-4A4A-4D81-B8FF-609FA400883C}"/>
              </a:ext>
            </a:extLst>
          </p:cNvPr>
          <p:cNvSpPr>
            <a:spLocks noGrp="1"/>
          </p:cNvSpPr>
          <p:nvPr>
            <p:ph type="title"/>
          </p:nvPr>
        </p:nvSpPr>
        <p:spPr/>
        <p:txBody>
          <a:bodyPr/>
          <a:lstStyle/>
          <a:p>
            <a:r>
              <a:rPr lang="en-GB" dirty="0"/>
              <a:t>Order</a:t>
            </a:r>
          </a:p>
        </p:txBody>
      </p:sp>
      <p:sp>
        <p:nvSpPr>
          <p:cNvPr id="3" name="Content Placeholder 2">
            <a:extLst>
              <a:ext uri="{FF2B5EF4-FFF2-40B4-BE49-F238E27FC236}">
                <a16:creationId xmlns:a16="http://schemas.microsoft.com/office/drawing/2014/main" id="{A118EB11-91EE-4B76-987A-283B1C349FBC}"/>
              </a:ext>
            </a:extLst>
          </p:cNvPr>
          <p:cNvSpPr>
            <a:spLocks noGrp="1"/>
          </p:cNvSpPr>
          <p:nvPr>
            <p:ph idx="1"/>
          </p:nvPr>
        </p:nvSpPr>
        <p:spPr>
          <a:xfrm>
            <a:off x="1024129" y="2286000"/>
            <a:ext cx="4551482" cy="4023360"/>
          </a:xfrm>
        </p:spPr>
        <p:txBody>
          <a:bodyPr/>
          <a:lstStyle/>
          <a:p>
            <a:r>
              <a:rPr lang="en-GB" dirty="0"/>
              <a:t>You can change the order items are displayed by setting the property order on the CHILD you want to affect</a:t>
            </a:r>
          </a:p>
        </p:txBody>
      </p:sp>
      <p:pic>
        <p:nvPicPr>
          <p:cNvPr id="4" name="Picture 3">
            <a:extLst>
              <a:ext uri="{FF2B5EF4-FFF2-40B4-BE49-F238E27FC236}">
                <a16:creationId xmlns:a16="http://schemas.microsoft.com/office/drawing/2014/main" id="{51479B99-898A-40BC-B334-5AB6D2DCD4CF}"/>
              </a:ext>
            </a:extLst>
          </p:cNvPr>
          <p:cNvPicPr>
            <a:picLocks noChangeAspect="1"/>
          </p:cNvPicPr>
          <p:nvPr/>
        </p:nvPicPr>
        <p:blipFill>
          <a:blip r:embed="rId2"/>
          <a:stretch>
            <a:fillRect/>
          </a:stretch>
        </p:blipFill>
        <p:spPr>
          <a:xfrm>
            <a:off x="5710005" y="766762"/>
            <a:ext cx="6124575" cy="5324475"/>
          </a:xfrm>
          <a:prstGeom prst="rect">
            <a:avLst/>
          </a:prstGeom>
        </p:spPr>
      </p:pic>
    </p:spTree>
    <p:extLst>
      <p:ext uri="{BB962C8B-B14F-4D97-AF65-F5344CB8AC3E}">
        <p14:creationId xmlns:p14="http://schemas.microsoft.com/office/powerpoint/2010/main" val="3427281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B44C-9491-462B-ABE3-D0DDE7B657E8}"/>
              </a:ext>
            </a:extLst>
          </p:cNvPr>
          <p:cNvSpPr>
            <a:spLocks noGrp="1"/>
          </p:cNvSpPr>
          <p:nvPr>
            <p:ph type="title"/>
          </p:nvPr>
        </p:nvSpPr>
        <p:spPr/>
        <p:txBody>
          <a:bodyPr/>
          <a:lstStyle/>
          <a:p>
            <a:r>
              <a:rPr lang="en-GB" dirty="0"/>
              <a:t>Our Example – index.html</a:t>
            </a:r>
          </a:p>
        </p:txBody>
      </p:sp>
      <p:sp>
        <p:nvSpPr>
          <p:cNvPr id="3" name="Content Placeholder 2">
            <a:extLst>
              <a:ext uri="{FF2B5EF4-FFF2-40B4-BE49-F238E27FC236}">
                <a16:creationId xmlns:a16="http://schemas.microsoft.com/office/drawing/2014/main" id="{C27BF6C6-8D1C-49A8-8B4E-3BE0F407D42F}"/>
              </a:ext>
            </a:extLst>
          </p:cNvPr>
          <p:cNvSpPr>
            <a:spLocks noGrp="1"/>
          </p:cNvSpPr>
          <p:nvPr>
            <p:ph idx="1"/>
          </p:nvPr>
        </p:nvSpPr>
        <p:spPr/>
        <p:txBody>
          <a:bodyPr/>
          <a:lstStyle/>
          <a:p>
            <a:r>
              <a:rPr lang="en-GB" dirty="0"/>
              <a:t>Change the #container style to the given one</a:t>
            </a:r>
          </a:p>
          <a:p>
            <a:r>
              <a:rPr lang="en-GB" dirty="0"/>
              <a:t>Add in the following style</a:t>
            </a:r>
          </a:p>
          <a:p>
            <a:pPr marL="0" indent="0">
              <a:buNone/>
            </a:pPr>
            <a:r>
              <a:rPr lang="en-GB" dirty="0">
                <a:latin typeface="Courier New" panose="02070309020205020404" pitchFamily="49" charset="0"/>
                <a:cs typeface="Courier New" panose="02070309020205020404" pitchFamily="49" charset="0"/>
              </a:rPr>
              <a:t>#first {</a:t>
            </a:r>
          </a:p>
          <a:p>
            <a:pPr marL="0" indent="0">
              <a:buNone/>
            </a:pPr>
            <a:r>
              <a:rPr lang="en-GB" dirty="0">
                <a:latin typeface="Courier New" panose="02070309020205020404" pitchFamily="49" charset="0"/>
                <a:cs typeface="Courier New" panose="02070309020205020404" pitchFamily="49" charset="0"/>
              </a:rPr>
              <a:t>    order:3;</a:t>
            </a:r>
          </a:p>
          <a:p>
            <a:pPr marL="0" indent="0">
              <a:buNone/>
            </a:pPr>
            <a:r>
              <a:rPr lang="en-GB" dirty="0">
                <a:latin typeface="Courier New" panose="02070309020205020404" pitchFamily="49" charset="0"/>
                <a:cs typeface="Courier New" panose="02070309020205020404" pitchFamily="49" charset="0"/>
              </a:rPr>
              <a:t>}</a:t>
            </a:r>
          </a:p>
          <a:p>
            <a:r>
              <a:rPr lang="en-GB" dirty="0">
                <a:cs typeface="Courier New" panose="02070309020205020404" pitchFamily="49" charset="0"/>
              </a:rPr>
              <a:t>Explain what that does</a:t>
            </a:r>
          </a:p>
          <a:p>
            <a:endParaRPr lang="en-GB" dirty="0"/>
          </a:p>
        </p:txBody>
      </p:sp>
      <p:sp>
        <p:nvSpPr>
          <p:cNvPr id="4" name="Rectangle 3"/>
          <p:cNvSpPr/>
          <p:nvPr/>
        </p:nvSpPr>
        <p:spPr>
          <a:xfrm>
            <a:off x="7445828" y="2949139"/>
            <a:ext cx="6096000" cy="3139321"/>
          </a:xfrm>
          <a:prstGeom prst="rect">
            <a:avLst/>
          </a:prstGeom>
        </p:spPr>
        <p:txBody>
          <a:bodyPr>
            <a:spAutoFit/>
          </a:bodyPr>
          <a:lstStyle/>
          <a:p>
            <a:r>
              <a:rPr lang="en-GB" dirty="0"/>
              <a:t>#container {</a:t>
            </a:r>
          </a:p>
          <a:p>
            <a:r>
              <a:rPr lang="en-GB" dirty="0"/>
              <a:t>    background-</a:t>
            </a:r>
            <a:r>
              <a:rPr lang="en-GB" dirty="0" err="1"/>
              <a:t>color</a:t>
            </a:r>
            <a:r>
              <a:rPr lang="en-GB" dirty="0"/>
              <a:t>:#6200ee;</a:t>
            </a:r>
          </a:p>
          <a:p>
            <a:r>
              <a:rPr lang="en-GB" dirty="0"/>
              <a:t>    padding: 0;</a:t>
            </a:r>
          </a:p>
          <a:p>
            <a:r>
              <a:rPr lang="en-GB" dirty="0"/>
              <a:t>    margin: 0; </a:t>
            </a:r>
          </a:p>
          <a:p>
            <a:r>
              <a:rPr lang="en-GB" dirty="0"/>
              <a:t>    display: flex; </a:t>
            </a:r>
          </a:p>
          <a:p>
            <a:r>
              <a:rPr lang="en-GB" dirty="0"/>
              <a:t>    flex-flow: row wrap;</a:t>
            </a:r>
          </a:p>
          <a:p>
            <a:r>
              <a:rPr lang="en-GB" dirty="0"/>
              <a:t>    justify-content: space-around; </a:t>
            </a:r>
          </a:p>
          <a:p>
            <a:r>
              <a:rPr lang="en-GB" dirty="0"/>
              <a:t>    </a:t>
            </a:r>
            <a:r>
              <a:rPr lang="en-GB" dirty="0" err="1"/>
              <a:t>align-items:stretch</a:t>
            </a:r>
            <a:r>
              <a:rPr lang="en-GB" dirty="0"/>
              <a:t>;  </a:t>
            </a:r>
          </a:p>
          <a:p>
            <a:r>
              <a:rPr lang="en-GB" dirty="0"/>
              <a:t>}</a:t>
            </a:r>
          </a:p>
          <a:p>
            <a:endParaRPr lang="en-GB" dirty="0"/>
          </a:p>
          <a:p>
            <a:r>
              <a:rPr lang="en-GB" dirty="0"/>
              <a:t>Resize the browser and check</a:t>
            </a:r>
          </a:p>
        </p:txBody>
      </p:sp>
      <p:sp>
        <p:nvSpPr>
          <p:cNvPr id="5" name="Right Arrow 4"/>
          <p:cNvSpPr/>
          <p:nvPr/>
        </p:nvSpPr>
        <p:spPr>
          <a:xfrm rot="1963636">
            <a:off x="7365472" y="2398485"/>
            <a:ext cx="1174274" cy="438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8037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218-A6C4-42BE-AA4F-38594627356C}"/>
              </a:ext>
            </a:extLst>
          </p:cNvPr>
          <p:cNvSpPr>
            <a:spLocks noGrp="1"/>
          </p:cNvSpPr>
          <p:nvPr>
            <p:ph type="title"/>
          </p:nvPr>
        </p:nvSpPr>
        <p:spPr/>
        <p:txBody>
          <a:bodyPr/>
          <a:lstStyle/>
          <a:p>
            <a:r>
              <a:rPr lang="en-GB" dirty="0"/>
              <a:t>Flex-grow</a:t>
            </a:r>
          </a:p>
        </p:txBody>
      </p:sp>
      <p:sp>
        <p:nvSpPr>
          <p:cNvPr id="3" name="Content Placeholder 2">
            <a:extLst>
              <a:ext uri="{FF2B5EF4-FFF2-40B4-BE49-F238E27FC236}">
                <a16:creationId xmlns:a16="http://schemas.microsoft.com/office/drawing/2014/main" id="{4EC4D6D8-9FE6-4354-A80B-8F4B4D766687}"/>
              </a:ext>
            </a:extLst>
          </p:cNvPr>
          <p:cNvSpPr>
            <a:spLocks noGrp="1"/>
          </p:cNvSpPr>
          <p:nvPr>
            <p:ph idx="1"/>
          </p:nvPr>
        </p:nvSpPr>
        <p:spPr>
          <a:xfrm>
            <a:off x="1024128" y="1914873"/>
            <a:ext cx="4272701" cy="4023360"/>
          </a:xfrm>
        </p:spPr>
        <p:txBody>
          <a:bodyPr>
            <a:normAutofit fontScale="85000" lnSpcReduction="10000"/>
          </a:bodyPr>
          <a:lstStyle/>
          <a:p>
            <a:r>
              <a:rPr lang="en-GB" dirty="0"/>
              <a:t>This defines the ability for a flex item to grow if necessary. It accepts a unitless value that serves as a proportion. It dictates what amount of the available space inside the flex container the item should take up.</a:t>
            </a:r>
          </a:p>
          <a:p>
            <a:endParaRPr lang="en-GB" dirty="0"/>
          </a:p>
          <a:p>
            <a:r>
              <a:rPr lang="en-GB" dirty="0"/>
              <a:t>If all items have flex-grow set to 1, the remaining space in the container will be distributed equally to all children. If one of the children has a value of 2, the remaining space would take up twice as much space as the others (or it will try to, at least).</a:t>
            </a:r>
          </a:p>
        </p:txBody>
      </p:sp>
      <p:pic>
        <p:nvPicPr>
          <p:cNvPr id="4" name="Picture 3">
            <a:extLst>
              <a:ext uri="{FF2B5EF4-FFF2-40B4-BE49-F238E27FC236}">
                <a16:creationId xmlns:a16="http://schemas.microsoft.com/office/drawing/2014/main" id="{1A2A1E86-BB2E-4A1E-A486-0054E05CDA01}"/>
              </a:ext>
            </a:extLst>
          </p:cNvPr>
          <p:cNvPicPr>
            <a:picLocks noChangeAspect="1"/>
          </p:cNvPicPr>
          <p:nvPr/>
        </p:nvPicPr>
        <p:blipFill>
          <a:blip r:embed="rId3"/>
          <a:stretch>
            <a:fillRect/>
          </a:stretch>
        </p:blipFill>
        <p:spPr>
          <a:xfrm>
            <a:off x="5517646" y="1914873"/>
            <a:ext cx="6353175" cy="3228975"/>
          </a:xfrm>
          <a:prstGeom prst="rect">
            <a:avLst/>
          </a:prstGeom>
        </p:spPr>
      </p:pic>
      <p:pic>
        <p:nvPicPr>
          <p:cNvPr id="5" name="Picture 4"/>
          <p:cNvPicPr>
            <a:picLocks noChangeAspect="1"/>
          </p:cNvPicPr>
          <p:nvPr/>
        </p:nvPicPr>
        <p:blipFill>
          <a:blip r:embed="rId4"/>
          <a:stretch>
            <a:fillRect/>
          </a:stretch>
        </p:blipFill>
        <p:spPr>
          <a:xfrm>
            <a:off x="5517646" y="5853037"/>
            <a:ext cx="3068026" cy="698412"/>
          </a:xfrm>
          <a:prstGeom prst="rect">
            <a:avLst/>
          </a:prstGeom>
        </p:spPr>
      </p:pic>
    </p:spTree>
    <p:extLst>
      <p:ext uri="{BB962C8B-B14F-4D97-AF65-F5344CB8AC3E}">
        <p14:creationId xmlns:p14="http://schemas.microsoft.com/office/powerpoint/2010/main" val="2888875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8F2D-2318-47E6-9842-1FCB82A65FA1}"/>
              </a:ext>
            </a:extLst>
          </p:cNvPr>
          <p:cNvSpPr>
            <a:spLocks noGrp="1"/>
          </p:cNvSpPr>
          <p:nvPr>
            <p:ph type="title"/>
          </p:nvPr>
        </p:nvSpPr>
        <p:spPr/>
        <p:txBody>
          <a:bodyPr/>
          <a:lstStyle/>
          <a:p>
            <a:r>
              <a:rPr lang="en-GB" dirty="0"/>
              <a:t>More details on flex</a:t>
            </a:r>
          </a:p>
        </p:txBody>
      </p:sp>
      <p:sp>
        <p:nvSpPr>
          <p:cNvPr id="3" name="Content Placeholder 2">
            <a:extLst>
              <a:ext uri="{FF2B5EF4-FFF2-40B4-BE49-F238E27FC236}">
                <a16:creationId xmlns:a16="http://schemas.microsoft.com/office/drawing/2014/main" id="{4B71A8B9-F1C0-45AE-90D3-67BEE53A2AD2}"/>
              </a:ext>
            </a:extLst>
          </p:cNvPr>
          <p:cNvSpPr>
            <a:spLocks noGrp="1"/>
          </p:cNvSpPr>
          <p:nvPr>
            <p:ph idx="1"/>
          </p:nvPr>
        </p:nvSpPr>
        <p:spPr/>
        <p:txBody>
          <a:bodyPr>
            <a:normAutofit/>
          </a:bodyPr>
          <a:lstStyle/>
          <a:p>
            <a:r>
              <a:rPr lang="en-GB" sz="2400" dirty="0">
                <a:hlinkClick r:id="rId2"/>
              </a:rPr>
              <a:t>https://css-tricks.com/snippets/css/a-guide-to-flexbox/</a:t>
            </a:r>
            <a:endParaRPr lang="en-GB" sz="2400" dirty="0"/>
          </a:p>
          <a:p>
            <a:r>
              <a:rPr lang="en-GB" sz="2400" dirty="0">
                <a:hlinkClick r:id="rId3"/>
              </a:rPr>
              <a:t>https://developer.mozilla.org/en-US/docs/Web/CSS/CSS_Flexible_Box_Layout/Basic_Concepts_of_Flexbox</a:t>
            </a:r>
            <a:endParaRPr lang="en-GB" sz="2400" dirty="0"/>
          </a:p>
        </p:txBody>
      </p:sp>
    </p:spTree>
    <p:extLst>
      <p:ext uri="{BB962C8B-B14F-4D97-AF65-F5344CB8AC3E}">
        <p14:creationId xmlns:p14="http://schemas.microsoft.com/office/powerpoint/2010/main" val="124785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flex item properties</a:t>
            </a:r>
          </a:p>
        </p:txBody>
      </p:sp>
      <p:sp>
        <p:nvSpPr>
          <p:cNvPr id="3" name="Content Placeholder 2"/>
          <p:cNvSpPr>
            <a:spLocks noGrp="1"/>
          </p:cNvSpPr>
          <p:nvPr>
            <p:ph idx="1"/>
          </p:nvPr>
        </p:nvSpPr>
        <p:spPr/>
        <p:txBody>
          <a:bodyPr/>
          <a:lstStyle/>
          <a:p>
            <a:r>
              <a:rPr lang="en-US" dirty="0"/>
              <a:t>Flex-shrink  - will tell whether a particular flex item shrinks or not when resizing</a:t>
            </a:r>
          </a:p>
          <a:p>
            <a:r>
              <a:rPr lang="en-US" dirty="0"/>
              <a:t>Flex-grow :  – will divide the remaining space on the container</a:t>
            </a:r>
          </a:p>
          <a:p>
            <a:r>
              <a:rPr lang="en-US" dirty="0"/>
              <a:t>Here we give a number, 1,2 or 3 </a:t>
            </a:r>
          </a:p>
          <a:p>
            <a:r>
              <a:rPr lang="en-US" dirty="0" err="1"/>
              <a:t>Aligh</a:t>
            </a:r>
            <a:r>
              <a:rPr lang="en-US" dirty="0"/>
              <a:t>-self </a:t>
            </a:r>
          </a:p>
          <a:p>
            <a:r>
              <a:rPr lang="en-US" dirty="0"/>
              <a:t>Order – rearrange the order with out changing the html code</a:t>
            </a:r>
          </a:p>
          <a:p>
            <a:endParaRPr lang="en-US" dirty="0"/>
          </a:p>
        </p:txBody>
      </p:sp>
    </p:spTree>
    <p:extLst>
      <p:ext uri="{BB962C8B-B14F-4D97-AF65-F5344CB8AC3E}">
        <p14:creationId xmlns:p14="http://schemas.microsoft.com/office/powerpoint/2010/main" val="2806222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 grid</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0018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box model</a:t>
            </a:r>
          </a:p>
        </p:txBody>
      </p:sp>
      <p:sp>
        <p:nvSpPr>
          <p:cNvPr id="3" name="Content Placeholder 2"/>
          <p:cNvSpPr>
            <a:spLocks noGrp="1"/>
          </p:cNvSpPr>
          <p:nvPr>
            <p:ph idx="1"/>
          </p:nvPr>
        </p:nvSpPr>
        <p:spPr>
          <a:xfrm>
            <a:off x="1251678" y="1718442"/>
            <a:ext cx="10178322" cy="3593591"/>
          </a:xfrm>
        </p:spPr>
        <p:txBody>
          <a:bodyPr/>
          <a:lstStyle/>
          <a:p>
            <a:r>
              <a:rPr lang="en-US" dirty="0"/>
              <a:t>Every HTML element follows the CSS box model. You can change the text content, padding, border and margin for each tag.</a:t>
            </a:r>
          </a:p>
        </p:txBody>
      </p:sp>
      <p:pic>
        <p:nvPicPr>
          <p:cNvPr id="4" name="Picture 3"/>
          <p:cNvPicPr>
            <a:picLocks noChangeAspect="1"/>
          </p:cNvPicPr>
          <p:nvPr/>
        </p:nvPicPr>
        <p:blipFill>
          <a:blip r:embed="rId2"/>
          <a:stretch>
            <a:fillRect/>
          </a:stretch>
        </p:blipFill>
        <p:spPr>
          <a:xfrm>
            <a:off x="1500174" y="2506236"/>
            <a:ext cx="9681329" cy="4141854"/>
          </a:xfrm>
          <a:prstGeom prst="rect">
            <a:avLst/>
          </a:prstGeom>
        </p:spPr>
      </p:pic>
    </p:spTree>
    <p:extLst>
      <p:ext uri="{BB962C8B-B14F-4D97-AF65-F5344CB8AC3E}">
        <p14:creationId xmlns:p14="http://schemas.microsoft.com/office/powerpoint/2010/main" val="326203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a:t>
            </a:r>
          </a:p>
        </p:txBody>
      </p:sp>
      <p:sp>
        <p:nvSpPr>
          <p:cNvPr id="5" name="Content Placeholder 4"/>
          <p:cNvSpPr>
            <a:spLocks noGrp="1"/>
          </p:cNvSpPr>
          <p:nvPr>
            <p:ph idx="1"/>
          </p:nvPr>
        </p:nvSpPr>
        <p:spPr/>
        <p:txBody>
          <a:bodyPr/>
          <a:lstStyle/>
          <a:p>
            <a:r>
              <a:rPr lang="en-US" dirty="0"/>
              <a:t>Grid is similar to flex box but grid is allowing to define two dimension layout designs. Hence it is bit complex.</a:t>
            </a:r>
          </a:p>
          <a:p>
            <a:endParaRPr lang="en-US" dirty="0"/>
          </a:p>
        </p:txBody>
      </p:sp>
      <p:pic>
        <p:nvPicPr>
          <p:cNvPr id="6" name="Picture 5"/>
          <p:cNvPicPr>
            <a:picLocks noChangeAspect="1"/>
          </p:cNvPicPr>
          <p:nvPr/>
        </p:nvPicPr>
        <p:blipFill>
          <a:blip r:embed="rId2"/>
          <a:stretch>
            <a:fillRect/>
          </a:stretch>
        </p:blipFill>
        <p:spPr>
          <a:xfrm>
            <a:off x="3792427" y="3299426"/>
            <a:ext cx="3724275" cy="2371725"/>
          </a:xfrm>
          <a:prstGeom prst="rect">
            <a:avLst/>
          </a:prstGeom>
        </p:spPr>
      </p:pic>
    </p:spTree>
    <p:extLst>
      <p:ext uri="{BB962C8B-B14F-4D97-AF65-F5344CB8AC3E}">
        <p14:creationId xmlns:p14="http://schemas.microsoft.com/office/powerpoint/2010/main" val="408947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F16C-6627-45D4-A27F-07CD24F934EC}"/>
              </a:ext>
            </a:extLst>
          </p:cNvPr>
          <p:cNvSpPr>
            <a:spLocks noGrp="1"/>
          </p:cNvSpPr>
          <p:nvPr>
            <p:ph type="title"/>
          </p:nvPr>
        </p:nvSpPr>
        <p:spPr/>
        <p:txBody>
          <a:bodyPr/>
          <a:lstStyle/>
          <a:p>
            <a:r>
              <a:rPr lang="en-GB" dirty="0"/>
              <a:t>CSS Grid</a:t>
            </a:r>
          </a:p>
        </p:txBody>
      </p:sp>
      <p:sp>
        <p:nvSpPr>
          <p:cNvPr id="3" name="Content Placeholder 2">
            <a:extLst>
              <a:ext uri="{FF2B5EF4-FFF2-40B4-BE49-F238E27FC236}">
                <a16:creationId xmlns:a16="http://schemas.microsoft.com/office/drawing/2014/main" id="{FAFADFE2-1D02-4ECA-AC62-F6AA137DBD32}"/>
              </a:ext>
            </a:extLst>
          </p:cNvPr>
          <p:cNvSpPr>
            <a:spLocks noGrp="1"/>
          </p:cNvSpPr>
          <p:nvPr>
            <p:ph idx="1"/>
          </p:nvPr>
        </p:nvSpPr>
        <p:spPr>
          <a:xfrm>
            <a:off x="1251678" y="1874517"/>
            <a:ext cx="10178322" cy="3593591"/>
          </a:xfrm>
        </p:spPr>
        <p:txBody>
          <a:bodyPr anchor="t">
            <a:normAutofit/>
          </a:bodyPr>
          <a:lstStyle/>
          <a:p>
            <a:r>
              <a:rPr lang="en-GB" sz="2400" dirty="0"/>
              <a:t>CSS Grid Layout is the most powerful layout system available in CSS. </a:t>
            </a:r>
          </a:p>
          <a:p>
            <a:r>
              <a:rPr lang="en-GB" sz="2400" dirty="0"/>
              <a:t>It is a 2-dimensional system, meaning it can handle both columns and rows, unlike flexbox which is largely a 1-dimensional system. </a:t>
            </a:r>
          </a:p>
          <a:p>
            <a:r>
              <a:rPr lang="en-GB" sz="2400" dirty="0"/>
              <a:t>You work with Grid Layout by applying CSS rules both to a parent element (which becomes the Grid Container) and to that elements children (which become Grid Items).</a:t>
            </a:r>
          </a:p>
        </p:txBody>
      </p:sp>
    </p:spTree>
    <p:extLst>
      <p:ext uri="{BB962C8B-B14F-4D97-AF65-F5344CB8AC3E}">
        <p14:creationId xmlns:p14="http://schemas.microsoft.com/office/powerpoint/2010/main" val="3843621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7CBA-ABBB-4842-B7D4-BED579A43ED5}"/>
              </a:ext>
            </a:extLst>
          </p:cNvPr>
          <p:cNvSpPr>
            <a:spLocks noGrp="1"/>
          </p:cNvSpPr>
          <p:nvPr>
            <p:ph type="title"/>
          </p:nvPr>
        </p:nvSpPr>
        <p:spPr/>
        <p:txBody>
          <a:bodyPr/>
          <a:lstStyle/>
          <a:p>
            <a:r>
              <a:rPr lang="en-GB" dirty="0"/>
              <a:t>CSS Grid (Useful resources)</a:t>
            </a:r>
          </a:p>
        </p:txBody>
      </p:sp>
      <p:sp>
        <p:nvSpPr>
          <p:cNvPr id="3" name="Content Placeholder 2">
            <a:extLst>
              <a:ext uri="{FF2B5EF4-FFF2-40B4-BE49-F238E27FC236}">
                <a16:creationId xmlns:a16="http://schemas.microsoft.com/office/drawing/2014/main" id="{5D940A43-4F40-4962-8FBD-E648F8F0EA65}"/>
              </a:ext>
            </a:extLst>
          </p:cNvPr>
          <p:cNvSpPr>
            <a:spLocks noGrp="1"/>
          </p:cNvSpPr>
          <p:nvPr>
            <p:ph idx="1"/>
          </p:nvPr>
        </p:nvSpPr>
        <p:spPr/>
        <p:txBody>
          <a:bodyPr anchor="t">
            <a:normAutofit/>
          </a:bodyPr>
          <a:lstStyle/>
          <a:p>
            <a:r>
              <a:rPr lang="en-GB" sz="2400" dirty="0"/>
              <a:t>CSS Tricks - </a:t>
            </a:r>
            <a:r>
              <a:rPr lang="en-GB" sz="2400" dirty="0">
                <a:hlinkClick r:id="rId2"/>
              </a:rPr>
              <a:t>https://css-tricks.com/snippets/css/complete-guide-grid/</a:t>
            </a:r>
            <a:endParaRPr lang="en-GB" sz="2400" dirty="0"/>
          </a:p>
          <a:p>
            <a:r>
              <a:rPr lang="en-GB" sz="2400" dirty="0"/>
              <a:t>Specification - </a:t>
            </a:r>
            <a:r>
              <a:rPr lang="en-GB" sz="2400" dirty="0">
                <a:hlinkClick r:id="rId3"/>
              </a:rPr>
              <a:t>https://www.w3.org/TR/css-grid-1/</a:t>
            </a:r>
            <a:endParaRPr lang="en-GB" sz="2400" dirty="0"/>
          </a:p>
          <a:p>
            <a:r>
              <a:rPr lang="en-GB" sz="2400" dirty="0"/>
              <a:t>Grid by example - </a:t>
            </a:r>
            <a:r>
              <a:rPr lang="en-GB" sz="2400" dirty="0">
                <a:hlinkClick r:id="rId4"/>
              </a:rPr>
              <a:t>https://gridbyexample.com/</a:t>
            </a:r>
            <a:endParaRPr lang="en-GB" sz="2400" dirty="0"/>
          </a:p>
          <a:p>
            <a:r>
              <a:rPr lang="en-GB" sz="2400" dirty="0"/>
              <a:t>MDN Guide - </a:t>
            </a:r>
            <a:r>
              <a:rPr lang="en-GB" sz="2400" dirty="0">
                <a:hlinkClick r:id="rId5"/>
              </a:rPr>
              <a:t>https://developer.mozilla.org/en-US/docs/Web/CSS/CSS_Grid_Layout</a:t>
            </a:r>
            <a:r>
              <a:rPr lang="en-GB" sz="2400" dirty="0"/>
              <a:t> </a:t>
            </a:r>
          </a:p>
        </p:txBody>
      </p:sp>
    </p:spTree>
    <p:extLst>
      <p:ext uri="{BB962C8B-B14F-4D97-AF65-F5344CB8AC3E}">
        <p14:creationId xmlns:p14="http://schemas.microsoft.com/office/powerpoint/2010/main" val="12934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6EDD-FC2F-45FB-A5D1-5BACD15B863F}"/>
              </a:ext>
            </a:extLst>
          </p:cNvPr>
          <p:cNvSpPr>
            <a:spLocks noGrp="1"/>
          </p:cNvSpPr>
          <p:nvPr>
            <p:ph type="title"/>
          </p:nvPr>
        </p:nvSpPr>
        <p:spPr/>
        <p:txBody>
          <a:bodyPr/>
          <a:lstStyle/>
          <a:p>
            <a:r>
              <a:rPr lang="en-GB" dirty="0"/>
              <a:t>Grid Line</a:t>
            </a:r>
          </a:p>
        </p:txBody>
      </p:sp>
      <p:sp>
        <p:nvSpPr>
          <p:cNvPr id="3" name="Content Placeholder 2">
            <a:extLst>
              <a:ext uri="{FF2B5EF4-FFF2-40B4-BE49-F238E27FC236}">
                <a16:creationId xmlns:a16="http://schemas.microsoft.com/office/drawing/2014/main" id="{C141D428-EC0B-427C-B373-DE7836C9D57F}"/>
              </a:ext>
            </a:extLst>
          </p:cNvPr>
          <p:cNvSpPr>
            <a:spLocks noGrp="1"/>
          </p:cNvSpPr>
          <p:nvPr>
            <p:ph idx="1"/>
          </p:nvPr>
        </p:nvSpPr>
        <p:spPr>
          <a:xfrm>
            <a:off x="1251678" y="1686071"/>
            <a:ext cx="10178322" cy="3593591"/>
          </a:xfrm>
        </p:spPr>
        <p:txBody>
          <a:bodyPr anchor="t"/>
          <a:lstStyle/>
          <a:p>
            <a:r>
              <a:rPr lang="en-GB" sz="2400" dirty="0"/>
              <a:t>The dividing lines that make up the structure of the grid. They can be either vertical ("column grid lines") or horizontal ("row grid lines") and reside on either side of a row or column. Here the yellow line is an example of a column grid line.</a:t>
            </a:r>
          </a:p>
          <a:p>
            <a:endParaRPr lang="en-GB" dirty="0"/>
          </a:p>
          <a:p>
            <a:endParaRPr lang="en-GB" dirty="0"/>
          </a:p>
        </p:txBody>
      </p:sp>
      <p:pic>
        <p:nvPicPr>
          <p:cNvPr id="4" name="Picture 3">
            <a:extLst>
              <a:ext uri="{FF2B5EF4-FFF2-40B4-BE49-F238E27FC236}">
                <a16:creationId xmlns:a16="http://schemas.microsoft.com/office/drawing/2014/main" id="{F14A4C78-EB0C-4291-BA95-981B5EA1AFA7}"/>
              </a:ext>
            </a:extLst>
          </p:cNvPr>
          <p:cNvPicPr>
            <a:picLocks noChangeAspect="1"/>
          </p:cNvPicPr>
          <p:nvPr/>
        </p:nvPicPr>
        <p:blipFill>
          <a:blip r:embed="rId2"/>
          <a:stretch>
            <a:fillRect/>
          </a:stretch>
        </p:blipFill>
        <p:spPr>
          <a:xfrm>
            <a:off x="3983418" y="3721191"/>
            <a:ext cx="4324350" cy="2362200"/>
          </a:xfrm>
          <a:prstGeom prst="rect">
            <a:avLst/>
          </a:prstGeom>
        </p:spPr>
      </p:pic>
    </p:spTree>
    <p:extLst>
      <p:ext uri="{BB962C8B-B14F-4D97-AF65-F5344CB8AC3E}">
        <p14:creationId xmlns:p14="http://schemas.microsoft.com/office/powerpoint/2010/main" val="1700707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6CC0-8BB7-4801-BD0E-FF5AB1B47B4A}"/>
              </a:ext>
            </a:extLst>
          </p:cNvPr>
          <p:cNvSpPr>
            <a:spLocks noGrp="1"/>
          </p:cNvSpPr>
          <p:nvPr>
            <p:ph type="title"/>
          </p:nvPr>
        </p:nvSpPr>
        <p:spPr/>
        <p:txBody>
          <a:bodyPr/>
          <a:lstStyle/>
          <a:p>
            <a:r>
              <a:rPr lang="en-GB" dirty="0"/>
              <a:t>Grid Track</a:t>
            </a:r>
          </a:p>
        </p:txBody>
      </p:sp>
      <p:sp>
        <p:nvSpPr>
          <p:cNvPr id="3" name="Content Placeholder 2">
            <a:extLst>
              <a:ext uri="{FF2B5EF4-FFF2-40B4-BE49-F238E27FC236}">
                <a16:creationId xmlns:a16="http://schemas.microsoft.com/office/drawing/2014/main" id="{9E56AF2C-AB03-45B4-9D89-2DA7DB9BD84C}"/>
              </a:ext>
            </a:extLst>
          </p:cNvPr>
          <p:cNvSpPr>
            <a:spLocks noGrp="1"/>
          </p:cNvSpPr>
          <p:nvPr>
            <p:ph idx="1"/>
          </p:nvPr>
        </p:nvSpPr>
        <p:spPr>
          <a:xfrm>
            <a:off x="1251678" y="1874517"/>
            <a:ext cx="10178322" cy="3593591"/>
          </a:xfrm>
        </p:spPr>
        <p:txBody>
          <a:bodyPr anchor="t">
            <a:normAutofit/>
          </a:bodyPr>
          <a:lstStyle/>
          <a:p>
            <a:r>
              <a:rPr lang="en-GB" sz="2400" dirty="0"/>
              <a:t>The space between two adjacent grid lines. You can think of them like the columns or rows of the grid. Here's the grid track between the second and third row grid lines.</a:t>
            </a:r>
          </a:p>
        </p:txBody>
      </p:sp>
      <p:pic>
        <p:nvPicPr>
          <p:cNvPr id="4" name="Picture 3">
            <a:extLst>
              <a:ext uri="{FF2B5EF4-FFF2-40B4-BE49-F238E27FC236}">
                <a16:creationId xmlns:a16="http://schemas.microsoft.com/office/drawing/2014/main" id="{4AAF9A90-CE22-4C28-ADF3-A65154FE964A}"/>
              </a:ext>
            </a:extLst>
          </p:cNvPr>
          <p:cNvPicPr>
            <a:picLocks noChangeAspect="1"/>
          </p:cNvPicPr>
          <p:nvPr/>
        </p:nvPicPr>
        <p:blipFill>
          <a:blip r:embed="rId2"/>
          <a:stretch>
            <a:fillRect/>
          </a:stretch>
        </p:blipFill>
        <p:spPr>
          <a:xfrm>
            <a:off x="3738915" y="3871726"/>
            <a:ext cx="4048125" cy="2419350"/>
          </a:xfrm>
          <a:prstGeom prst="rect">
            <a:avLst/>
          </a:prstGeom>
        </p:spPr>
      </p:pic>
    </p:spTree>
    <p:extLst>
      <p:ext uri="{BB962C8B-B14F-4D97-AF65-F5344CB8AC3E}">
        <p14:creationId xmlns:p14="http://schemas.microsoft.com/office/powerpoint/2010/main" val="193133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C57AF-E3F5-4816-BF36-E6A26CF63513}"/>
              </a:ext>
            </a:extLst>
          </p:cNvPr>
          <p:cNvSpPr>
            <a:spLocks noGrp="1"/>
          </p:cNvSpPr>
          <p:nvPr>
            <p:ph type="title"/>
          </p:nvPr>
        </p:nvSpPr>
        <p:spPr/>
        <p:txBody>
          <a:bodyPr/>
          <a:lstStyle/>
          <a:p>
            <a:r>
              <a:rPr lang="en-GB" dirty="0"/>
              <a:t>Grid Cell</a:t>
            </a:r>
          </a:p>
        </p:txBody>
      </p:sp>
      <p:sp>
        <p:nvSpPr>
          <p:cNvPr id="3" name="Content Placeholder 2">
            <a:extLst>
              <a:ext uri="{FF2B5EF4-FFF2-40B4-BE49-F238E27FC236}">
                <a16:creationId xmlns:a16="http://schemas.microsoft.com/office/drawing/2014/main" id="{A27C645B-E777-4983-B9C4-0FC7746B3F5E}"/>
              </a:ext>
            </a:extLst>
          </p:cNvPr>
          <p:cNvSpPr>
            <a:spLocks noGrp="1"/>
          </p:cNvSpPr>
          <p:nvPr>
            <p:ph idx="1"/>
          </p:nvPr>
        </p:nvSpPr>
        <p:spPr/>
        <p:txBody>
          <a:bodyPr anchor="t">
            <a:normAutofit/>
          </a:bodyPr>
          <a:lstStyle/>
          <a:p>
            <a:r>
              <a:rPr lang="en-GB" sz="2400" dirty="0"/>
              <a:t>The space between two adjacent row and two adjacent column grid lines. It's a single "unit" of the grid. Here's the grid cell between row grid lines 1 and 2, and column grid lines 2 and 3.</a:t>
            </a:r>
          </a:p>
        </p:txBody>
      </p:sp>
      <p:pic>
        <p:nvPicPr>
          <p:cNvPr id="4" name="Picture 3">
            <a:extLst>
              <a:ext uri="{FF2B5EF4-FFF2-40B4-BE49-F238E27FC236}">
                <a16:creationId xmlns:a16="http://schemas.microsoft.com/office/drawing/2014/main" id="{22CC7708-32CD-4B8F-BBDF-654403F62E60}"/>
              </a:ext>
            </a:extLst>
          </p:cNvPr>
          <p:cNvPicPr>
            <a:picLocks noChangeAspect="1"/>
          </p:cNvPicPr>
          <p:nvPr/>
        </p:nvPicPr>
        <p:blipFill>
          <a:blip r:embed="rId2"/>
          <a:stretch>
            <a:fillRect/>
          </a:stretch>
        </p:blipFill>
        <p:spPr>
          <a:xfrm>
            <a:off x="4198800" y="3833626"/>
            <a:ext cx="3695700" cy="2457450"/>
          </a:xfrm>
          <a:prstGeom prst="rect">
            <a:avLst/>
          </a:prstGeom>
        </p:spPr>
      </p:pic>
    </p:spTree>
    <p:extLst>
      <p:ext uri="{BB962C8B-B14F-4D97-AF65-F5344CB8AC3E}">
        <p14:creationId xmlns:p14="http://schemas.microsoft.com/office/powerpoint/2010/main" val="289135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85FA-F21F-440C-85A8-F93EE5821D90}"/>
              </a:ext>
            </a:extLst>
          </p:cNvPr>
          <p:cNvSpPr>
            <a:spLocks noGrp="1"/>
          </p:cNvSpPr>
          <p:nvPr>
            <p:ph type="title"/>
          </p:nvPr>
        </p:nvSpPr>
        <p:spPr/>
        <p:txBody>
          <a:bodyPr/>
          <a:lstStyle/>
          <a:p>
            <a:r>
              <a:rPr lang="en-GB" dirty="0"/>
              <a:t>Grid Area</a:t>
            </a:r>
          </a:p>
        </p:txBody>
      </p:sp>
      <p:sp>
        <p:nvSpPr>
          <p:cNvPr id="3" name="Content Placeholder 2">
            <a:extLst>
              <a:ext uri="{FF2B5EF4-FFF2-40B4-BE49-F238E27FC236}">
                <a16:creationId xmlns:a16="http://schemas.microsoft.com/office/drawing/2014/main" id="{AB108699-18A2-4DD8-AE0F-57A08F67ED04}"/>
              </a:ext>
            </a:extLst>
          </p:cNvPr>
          <p:cNvSpPr>
            <a:spLocks noGrp="1"/>
          </p:cNvSpPr>
          <p:nvPr>
            <p:ph idx="1"/>
          </p:nvPr>
        </p:nvSpPr>
        <p:spPr>
          <a:xfrm>
            <a:off x="1251678" y="1804120"/>
            <a:ext cx="10178322" cy="3593591"/>
          </a:xfrm>
        </p:spPr>
        <p:txBody>
          <a:bodyPr anchor="t">
            <a:normAutofit/>
          </a:bodyPr>
          <a:lstStyle/>
          <a:p>
            <a:r>
              <a:rPr lang="en-GB" sz="2400" dirty="0"/>
              <a:t>The total space surrounded by four grid lines. A grid area may be comprised of any number of grid cells. Here's the grid area between row grid lines 1 and 3, and column grid lines 1 and 3.</a:t>
            </a:r>
          </a:p>
        </p:txBody>
      </p:sp>
      <p:pic>
        <p:nvPicPr>
          <p:cNvPr id="4" name="Picture 3">
            <a:extLst>
              <a:ext uri="{FF2B5EF4-FFF2-40B4-BE49-F238E27FC236}">
                <a16:creationId xmlns:a16="http://schemas.microsoft.com/office/drawing/2014/main" id="{D62DAF72-D20B-4EFA-9E69-46CBCCE12AE3}"/>
              </a:ext>
            </a:extLst>
          </p:cNvPr>
          <p:cNvPicPr>
            <a:picLocks noChangeAspect="1"/>
          </p:cNvPicPr>
          <p:nvPr/>
        </p:nvPicPr>
        <p:blipFill>
          <a:blip r:embed="rId2"/>
          <a:stretch>
            <a:fillRect/>
          </a:stretch>
        </p:blipFill>
        <p:spPr>
          <a:xfrm>
            <a:off x="3768789" y="3530768"/>
            <a:ext cx="3857625" cy="2514600"/>
          </a:xfrm>
          <a:prstGeom prst="rect">
            <a:avLst/>
          </a:prstGeom>
        </p:spPr>
      </p:pic>
    </p:spTree>
    <p:extLst>
      <p:ext uri="{BB962C8B-B14F-4D97-AF65-F5344CB8AC3E}">
        <p14:creationId xmlns:p14="http://schemas.microsoft.com/office/powerpoint/2010/main" val="4043116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F4EC-E306-480B-A351-10DF02565498}"/>
              </a:ext>
            </a:extLst>
          </p:cNvPr>
          <p:cNvSpPr>
            <a:spLocks noGrp="1"/>
          </p:cNvSpPr>
          <p:nvPr>
            <p:ph type="title"/>
          </p:nvPr>
        </p:nvSpPr>
        <p:spPr/>
        <p:txBody>
          <a:bodyPr/>
          <a:lstStyle/>
          <a:p>
            <a:r>
              <a:rPr lang="en-GB" dirty="0"/>
              <a:t>Our example</a:t>
            </a:r>
          </a:p>
        </p:txBody>
      </p:sp>
      <p:sp>
        <p:nvSpPr>
          <p:cNvPr id="3" name="Content Placeholder 2">
            <a:extLst>
              <a:ext uri="{FF2B5EF4-FFF2-40B4-BE49-F238E27FC236}">
                <a16:creationId xmlns:a16="http://schemas.microsoft.com/office/drawing/2014/main" id="{E894F47C-74FE-4B0C-96E9-014C1F316A9A}"/>
              </a:ext>
            </a:extLst>
          </p:cNvPr>
          <p:cNvSpPr>
            <a:spLocks noGrp="1"/>
          </p:cNvSpPr>
          <p:nvPr>
            <p:ph idx="1"/>
          </p:nvPr>
        </p:nvSpPr>
        <p:spPr/>
        <p:txBody>
          <a:bodyPr>
            <a:normAutofit/>
          </a:bodyPr>
          <a:lstStyle/>
          <a:p>
            <a:pPr marL="0" indent="0">
              <a:buNone/>
            </a:pPr>
            <a:r>
              <a:rPr lang="en-GB" sz="2400" dirty="0"/>
              <a:t>Create a new </a:t>
            </a:r>
            <a:r>
              <a:rPr lang="en-GB" sz="2400" dirty="0" err="1"/>
              <a:t>css</a:t>
            </a:r>
            <a:r>
              <a:rPr lang="en-GB" sz="2400" dirty="0"/>
              <a:t> named “grid.css” in the project.</a:t>
            </a:r>
          </a:p>
          <a:p>
            <a:pPr marL="0" indent="0">
              <a:buNone/>
            </a:pPr>
            <a:r>
              <a:rPr lang="en-GB" sz="2400" dirty="0"/>
              <a:t>Link it to the boxes.html page</a:t>
            </a:r>
          </a:p>
          <a:p>
            <a:pPr marL="0" indent="0">
              <a:buNone/>
            </a:pPr>
            <a:r>
              <a:rPr lang="en-GB" sz="2400" dirty="0"/>
              <a:t>Copy and paste all the styles except the Flex styles.</a:t>
            </a:r>
          </a:p>
        </p:txBody>
      </p:sp>
    </p:spTree>
    <p:extLst>
      <p:ext uri="{BB962C8B-B14F-4D97-AF65-F5344CB8AC3E}">
        <p14:creationId xmlns:p14="http://schemas.microsoft.com/office/powerpoint/2010/main" val="329673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E6B4D-05E5-435C-BB1B-54DE31CC6382}"/>
              </a:ext>
            </a:extLst>
          </p:cNvPr>
          <p:cNvSpPr>
            <a:spLocks noGrp="1"/>
          </p:cNvSpPr>
          <p:nvPr>
            <p:ph idx="1"/>
          </p:nvPr>
        </p:nvSpPr>
        <p:spPr>
          <a:xfrm>
            <a:off x="1235963" y="5152292"/>
            <a:ext cx="9720073" cy="1016390"/>
          </a:xfrm>
        </p:spPr>
        <p:txBody>
          <a:bodyPr>
            <a:normAutofit/>
          </a:bodyPr>
          <a:lstStyle/>
          <a:p>
            <a:r>
              <a:rPr lang="en-GB" sz="4800" dirty="0">
                <a:cs typeface="Courier New" panose="02070309020205020404" pitchFamily="49" charset="0"/>
              </a:rPr>
              <a:t>&lt;div id=“#</a:t>
            </a:r>
            <a:r>
              <a:rPr lang="en-GB" sz="4800" dirty="0" err="1">
                <a:cs typeface="Courier New" panose="02070309020205020404" pitchFamily="49" charset="0"/>
              </a:rPr>
              <a:t>boxContainer</a:t>
            </a:r>
            <a:r>
              <a:rPr lang="en-GB" sz="4800" dirty="0">
                <a:cs typeface="Courier New" panose="02070309020205020404" pitchFamily="49" charset="0"/>
              </a:rPr>
              <a:t>"&gt;</a:t>
            </a:r>
            <a:endParaRPr lang="en-GB" sz="4800" dirty="0"/>
          </a:p>
        </p:txBody>
      </p:sp>
      <p:pic>
        <p:nvPicPr>
          <p:cNvPr id="4" name="Picture 3">
            <a:extLst>
              <a:ext uri="{FF2B5EF4-FFF2-40B4-BE49-F238E27FC236}">
                <a16:creationId xmlns:a16="http://schemas.microsoft.com/office/drawing/2014/main" id="{C1360AD7-5B98-4EAE-B83F-9469EDEB906D}"/>
              </a:ext>
            </a:extLst>
          </p:cNvPr>
          <p:cNvPicPr>
            <a:picLocks noChangeAspect="1"/>
          </p:cNvPicPr>
          <p:nvPr/>
        </p:nvPicPr>
        <p:blipFill>
          <a:blip r:embed="rId2"/>
          <a:stretch>
            <a:fillRect/>
          </a:stretch>
        </p:blipFill>
        <p:spPr>
          <a:xfrm>
            <a:off x="1516497" y="452803"/>
            <a:ext cx="8790231" cy="4253718"/>
          </a:xfrm>
          <a:prstGeom prst="rect">
            <a:avLst/>
          </a:prstGeom>
        </p:spPr>
      </p:pic>
    </p:spTree>
    <p:extLst>
      <p:ext uri="{BB962C8B-B14F-4D97-AF65-F5344CB8AC3E}">
        <p14:creationId xmlns:p14="http://schemas.microsoft.com/office/powerpoint/2010/main" val="1360250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236B-298F-4A58-89BB-FB070C18EA47}"/>
              </a:ext>
            </a:extLst>
          </p:cNvPr>
          <p:cNvSpPr>
            <a:spLocks noGrp="1"/>
          </p:cNvSpPr>
          <p:nvPr>
            <p:ph type="title"/>
          </p:nvPr>
        </p:nvSpPr>
        <p:spPr/>
        <p:txBody>
          <a:bodyPr/>
          <a:lstStyle/>
          <a:p>
            <a:r>
              <a:rPr lang="en-GB" dirty="0"/>
              <a:t>Adding Grid and specifying the size</a:t>
            </a:r>
          </a:p>
        </p:txBody>
      </p:sp>
      <p:sp>
        <p:nvSpPr>
          <p:cNvPr id="3" name="Content Placeholder 2">
            <a:extLst>
              <a:ext uri="{FF2B5EF4-FFF2-40B4-BE49-F238E27FC236}">
                <a16:creationId xmlns:a16="http://schemas.microsoft.com/office/drawing/2014/main" id="{198C5529-C575-4F06-88B2-4FB0D9FADF85}"/>
              </a:ext>
            </a:extLst>
          </p:cNvPr>
          <p:cNvSpPr>
            <a:spLocks noGrp="1"/>
          </p:cNvSpPr>
          <p:nvPr>
            <p:ph idx="1"/>
          </p:nvPr>
        </p:nvSpPr>
        <p:spPr>
          <a:xfrm>
            <a:off x="1162385" y="2212027"/>
            <a:ext cx="11029615" cy="4385404"/>
          </a:xfrm>
        </p:spPr>
        <p:txBody>
          <a:bodyPr anchor="t">
            <a:normAutofit/>
          </a:bodyPr>
          <a:lstStyle/>
          <a:p>
            <a:r>
              <a:rPr lang="en-GB" sz="2400" dirty="0"/>
              <a:t>Add  </a:t>
            </a:r>
            <a:r>
              <a:rPr lang="en-GB" sz="2400" dirty="0">
                <a:latin typeface="Courier New" panose="02070309020205020404" pitchFamily="49" charset="0"/>
                <a:cs typeface="Courier New" panose="02070309020205020404" pitchFamily="49" charset="0"/>
              </a:rPr>
              <a:t>display: grid; </a:t>
            </a:r>
            <a:r>
              <a:rPr lang="en-GB" sz="2400" dirty="0"/>
              <a:t>to the </a:t>
            </a:r>
            <a:r>
              <a:rPr lang="en-GB" dirty="0"/>
              <a:t>#</a:t>
            </a:r>
            <a:r>
              <a:rPr lang="en-GB" dirty="0" err="1"/>
              <a:t>boxContainer</a:t>
            </a:r>
            <a:r>
              <a:rPr lang="en-GB" dirty="0"/>
              <a:t> </a:t>
            </a:r>
            <a:r>
              <a:rPr lang="en-GB" sz="2400" dirty="0"/>
              <a:t>to make its contents into a grid</a:t>
            </a:r>
          </a:p>
          <a:p>
            <a:r>
              <a:rPr lang="en-GB" sz="2400" dirty="0"/>
              <a:t>To specify the size</a:t>
            </a:r>
          </a:p>
          <a:p>
            <a:pPr lvl="1"/>
            <a:r>
              <a:rPr lang="en-GB" sz="2400" dirty="0"/>
              <a:t>grid-template-columns</a:t>
            </a:r>
          </a:p>
          <a:p>
            <a:pPr lvl="1"/>
            <a:r>
              <a:rPr lang="en-GB" sz="2400" dirty="0"/>
              <a:t>grid-template-rows</a:t>
            </a:r>
          </a:p>
          <a:p>
            <a:r>
              <a:rPr lang="en-GB" sz="2400" dirty="0"/>
              <a:t>Add the following to the </a:t>
            </a:r>
            <a:r>
              <a:rPr lang="en-GB" dirty="0"/>
              <a:t>#</a:t>
            </a:r>
            <a:r>
              <a:rPr lang="en-GB" dirty="0" err="1"/>
              <a:t>boxContainer</a:t>
            </a:r>
            <a:r>
              <a:rPr lang="en-GB" dirty="0"/>
              <a:t> </a:t>
            </a:r>
          </a:p>
          <a:p>
            <a:r>
              <a:rPr lang="en-GB" sz="2400" dirty="0">
                <a:latin typeface="Courier New" panose="02070309020205020404" pitchFamily="49" charset="0"/>
                <a:cs typeface="Courier New" panose="02070309020205020404" pitchFamily="49" charset="0"/>
              </a:rPr>
              <a:t>grid-template-columns: 200px 300px 200px 300px;</a:t>
            </a:r>
          </a:p>
          <a:p>
            <a:r>
              <a:rPr lang="en-GB" sz="2400" dirty="0">
                <a:latin typeface="Courier New" panose="02070309020205020404" pitchFamily="49" charset="0"/>
                <a:cs typeface="Courier New" panose="02070309020205020404" pitchFamily="49" charset="0"/>
              </a:rPr>
              <a:t>grid-template-rows: 450px 200px;</a:t>
            </a:r>
          </a:p>
          <a:p>
            <a:r>
              <a:rPr lang="en-GB" sz="2400" dirty="0"/>
              <a:t>Lets look at the results</a:t>
            </a:r>
          </a:p>
          <a:p>
            <a:endParaRPr lang="en-GB" sz="2400" dirty="0"/>
          </a:p>
        </p:txBody>
      </p:sp>
      <p:pic>
        <p:nvPicPr>
          <p:cNvPr id="4" name="Picture 2" descr="Image result for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7670" y="5261109"/>
            <a:ext cx="2254330" cy="15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53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2050" name="Picture 2" descr="Image result for with border margin and padding and without c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802" y="2286001"/>
            <a:ext cx="5295900" cy="31242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673702" y="-76181"/>
            <a:ext cx="5500507" cy="6809489"/>
          </a:xfrm>
          <a:prstGeom prst="rect">
            <a:avLst/>
          </a:prstGeom>
        </p:spPr>
      </p:pic>
    </p:spTree>
    <p:extLst>
      <p:ext uri="{BB962C8B-B14F-4D97-AF65-F5344CB8AC3E}">
        <p14:creationId xmlns:p14="http://schemas.microsoft.com/office/powerpoint/2010/main" val="2435440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8898-A3EF-4CA9-8830-06E68815C10B}"/>
              </a:ext>
            </a:extLst>
          </p:cNvPr>
          <p:cNvSpPr>
            <a:spLocks noGrp="1"/>
          </p:cNvSpPr>
          <p:nvPr>
            <p:ph type="title"/>
          </p:nvPr>
        </p:nvSpPr>
        <p:spPr/>
        <p:txBody>
          <a:bodyPr/>
          <a:lstStyle/>
          <a:p>
            <a:r>
              <a:rPr lang="en-GB" dirty="0"/>
              <a:t>Grid Definition (</a:t>
            </a:r>
            <a:r>
              <a:rPr lang="en-GB" dirty="0" err="1"/>
              <a:t>cont</a:t>
            </a:r>
            <a:r>
              <a:rPr lang="en-GB" dirty="0"/>
              <a:t>)</a:t>
            </a:r>
          </a:p>
        </p:txBody>
      </p:sp>
      <p:sp>
        <p:nvSpPr>
          <p:cNvPr id="3" name="Content Placeholder 2">
            <a:extLst>
              <a:ext uri="{FF2B5EF4-FFF2-40B4-BE49-F238E27FC236}">
                <a16:creationId xmlns:a16="http://schemas.microsoft.com/office/drawing/2014/main" id="{72DB8DFF-0B97-43D2-A3DF-34BA0B2E0692}"/>
              </a:ext>
            </a:extLst>
          </p:cNvPr>
          <p:cNvSpPr>
            <a:spLocks noGrp="1"/>
          </p:cNvSpPr>
          <p:nvPr>
            <p:ph idx="1"/>
          </p:nvPr>
        </p:nvSpPr>
        <p:spPr>
          <a:xfrm>
            <a:off x="855977" y="2205134"/>
            <a:ext cx="6353007" cy="4239209"/>
          </a:xfrm>
        </p:spPr>
        <p:txBody>
          <a:bodyPr anchor="t">
            <a:normAutofit/>
          </a:bodyPr>
          <a:lstStyle/>
          <a:p>
            <a:r>
              <a:rPr lang="en-GB" sz="2400" dirty="0"/>
              <a:t>You can also use % and auto to set the sizes</a:t>
            </a:r>
          </a:p>
          <a:p>
            <a:r>
              <a:rPr lang="en-GB" sz="2400" dirty="0"/>
              <a:t>For example, change your grid definition to </a:t>
            </a:r>
          </a:p>
          <a:p>
            <a:pPr marL="0" indent="0">
              <a:buNone/>
            </a:pPr>
            <a:r>
              <a:rPr lang="en-GB" sz="2400" dirty="0">
                <a:latin typeface="Courier New" panose="02070309020205020404" pitchFamily="49" charset="0"/>
                <a:cs typeface="Courier New" panose="02070309020205020404" pitchFamily="49" charset="0"/>
              </a:rPr>
              <a:t>grid-template-columns: 40px 50px auto 50px 40px; </a:t>
            </a:r>
          </a:p>
          <a:p>
            <a:pPr marL="0" indent="0">
              <a:buNone/>
            </a:pPr>
            <a:r>
              <a:rPr lang="en-GB" sz="2400" dirty="0">
                <a:latin typeface="Courier New" panose="02070309020205020404" pitchFamily="49" charset="0"/>
                <a:cs typeface="Courier New" panose="02070309020205020404" pitchFamily="49" charset="0"/>
              </a:rPr>
              <a:t>grid-template-rows: 25% 100px auto;</a:t>
            </a:r>
          </a:p>
          <a:p>
            <a:r>
              <a:rPr lang="en-GB" sz="2400" dirty="0">
                <a:cs typeface="Courier New" panose="02070309020205020404" pitchFamily="49" charset="0"/>
              </a:rPr>
              <a:t>Try these different values</a:t>
            </a:r>
          </a:p>
        </p:txBody>
      </p:sp>
      <p:pic>
        <p:nvPicPr>
          <p:cNvPr id="4" name="Picture 3">
            <a:extLst>
              <a:ext uri="{FF2B5EF4-FFF2-40B4-BE49-F238E27FC236}">
                <a16:creationId xmlns:a16="http://schemas.microsoft.com/office/drawing/2014/main" id="{8D0624DE-836C-4D9A-A9F9-767FE7355F2D}"/>
              </a:ext>
            </a:extLst>
          </p:cNvPr>
          <p:cNvPicPr>
            <a:picLocks noChangeAspect="1"/>
          </p:cNvPicPr>
          <p:nvPr/>
        </p:nvPicPr>
        <p:blipFill>
          <a:blip r:embed="rId3"/>
          <a:stretch>
            <a:fillRect/>
          </a:stretch>
        </p:blipFill>
        <p:spPr>
          <a:xfrm>
            <a:off x="7208984" y="2229774"/>
            <a:ext cx="4562475" cy="3629025"/>
          </a:xfrm>
          <a:prstGeom prst="rect">
            <a:avLst/>
          </a:prstGeom>
        </p:spPr>
      </p:pic>
    </p:spTree>
    <p:extLst>
      <p:ext uri="{BB962C8B-B14F-4D97-AF65-F5344CB8AC3E}">
        <p14:creationId xmlns:p14="http://schemas.microsoft.com/office/powerpoint/2010/main" val="910743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387C-7760-4FD9-AC1A-BCA78CD6C771}"/>
              </a:ext>
            </a:extLst>
          </p:cNvPr>
          <p:cNvSpPr>
            <a:spLocks noGrp="1"/>
          </p:cNvSpPr>
          <p:nvPr>
            <p:ph type="title"/>
          </p:nvPr>
        </p:nvSpPr>
        <p:spPr/>
        <p:txBody>
          <a:bodyPr/>
          <a:lstStyle/>
          <a:p>
            <a:r>
              <a:rPr lang="en-GB" dirty="0"/>
              <a:t>Grid definition (</a:t>
            </a:r>
            <a:r>
              <a:rPr lang="en-GB" dirty="0" err="1"/>
              <a:t>cont</a:t>
            </a:r>
            <a:r>
              <a:rPr lang="en-GB" dirty="0"/>
              <a:t>)</a:t>
            </a:r>
          </a:p>
        </p:txBody>
      </p:sp>
      <p:sp>
        <p:nvSpPr>
          <p:cNvPr id="3" name="Content Placeholder 2">
            <a:extLst>
              <a:ext uri="{FF2B5EF4-FFF2-40B4-BE49-F238E27FC236}">
                <a16:creationId xmlns:a16="http://schemas.microsoft.com/office/drawing/2014/main" id="{9465B60F-8E11-4372-AD13-FC5EC22DF3CA}"/>
              </a:ext>
            </a:extLst>
          </p:cNvPr>
          <p:cNvSpPr>
            <a:spLocks noGrp="1"/>
          </p:cNvSpPr>
          <p:nvPr>
            <p:ph idx="1"/>
          </p:nvPr>
        </p:nvSpPr>
        <p:spPr>
          <a:xfrm>
            <a:off x="1251678" y="1741715"/>
            <a:ext cx="10178322" cy="4426856"/>
          </a:xfrm>
        </p:spPr>
        <p:txBody>
          <a:bodyPr anchor="t">
            <a:normAutofit/>
          </a:bodyPr>
          <a:lstStyle/>
          <a:p>
            <a:r>
              <a:rPr lang="en-GB" sz="2400" dirty="0"/>
              <a:t>You can also use the repeat keyword to add the size</a:t>
            </a:r>
          </a:p>
          <a:p>
            <a:r>
              <a:rPr lang="en-GB" sz="2400" dirty="0"/>
              <a:t>Change the grid to </a:t>
            </a:r>
          </a:p>
          <a:p>
            <a:pPr marL="0" indent="0">
              <a:buNone/>
            </a:pPr>
            <a:r>
              <a:rPr lang="en-GB" sz="2400" dirty="0">
                <a:latin typeface="Courier New" panose="02070309020205020404" pitchFamily="49" charset="0"/>
                <a:cs typeface="Courier New" panose="02070309020205020404" pitchFamily="49" charset="0"/>
              </a:rPr>
              <a:t>grid-template-columns: repeat(5,100px);</a:t>
            </a:r>
          </a:p>
          <a:p>
            <a:pPr marL="0" indent="0">
              <a:buNone/>
            </a:pPr>
            <a:r>
              <a:rPr lang="en-GB" sz="2400" dirty="0">
                <a:latin typeface="Courier New" panose="02070309020205020404" pitchFamily="49" charset="0"/>
                <a:cs typeface="Courier New" panose="02070309020205020404" pitchFamily="49" charset="0"/>
              </a:rPr>
              <a:t>grid-template-rows: repeat(3,400px);</a:t>
            </a:r>
          </a:p>
          <a:p>
            <a:pPr marL="0" indent="0">
              <a:buNone/>
            </a:pPr>
            <a:endParaRPr lang="en-GB" sz="2400" dirty="0">
              <a:latin typeface="Courier New" panose="02070309020205020404" pitchFamily="49" charset="0"/>
              <a:cs typeface="Courier New" panose="02070309020205020404" pitchFamily="49" charset="0"/>
            </a:endParaRPr>
          </a:p>
          <a:p>
            <a:r>
              <a:rPr lang="en-GB" sz="2400" dirty="0"/>
              <a:t>Try this and observe the page</a:t>
            </a:r>
          </a:p>
          <a:p>
            <a:pPr marL="0" indent="0">
              <a:buNone/>
            </a:pPr>
            <a:r>
              <a:rPr lang="en-GB" sz="2400" dirty="0">
                <a:latin typeface="Courier New" panose="02070309020205020404" pitchFamily="49" charset="0"/>
                <a:cs typeface="Courier New" panose="02070309020205020404" pitchFamily="49" charset="0"/>
              </a:rPr>
              <a:t>grid-template-columns: repeat(5,auto);</a:t>
            </a:r>
          </a:p>
          <a:p>
            <a:pPr marL="0" indent="0">
              <a:buNone/>
            </a:pPr>
            <a:r>
              <a:rPr lang="en-GB" sz="2400" dirty="0">
                <a:latin typeface="Courier New" panose="02070309020205020404" pitchFamily="49" charset="0"/>
                <a:cs typeface="Courier New" panose="02070309020205020404" pitchFamily="49" charset="0"/>
              </a:rPr>
              <a:t> grid-template-rows: repeat(3,auto);</a:t>
            </a:r>
          </a:p>
        </p:txBody>
      </p:sp>
    </p:spTree>
    <p:extLst>
      <p:ext uri="{BB962C8B-B14F-4D97-AF65-F5344CB8AC3E}">
        <p14:creationId xmlns:p14="http://schemas.microsoft.com/office/powerpoint/2010/main" val="3178823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BCE9-5ED3-44E0-817F-D33C097E347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47A2902-7161-433F-B9C1-12FBB209CB55}"/>
              </a:ext>
            </a:extLst>
          </p:cNvPr>
          <p:cNvSpPr>
            <a:spLocks noGrp="1"/>
          </p:cNvSpPr>
          <p:nvPr>
            <p:ph idx="1"/>
          </p:nvPr>
        </p:nvSpPr>
        <p:spPr/>
        <p:txBody>
          <a:bodyPr anchor="t">
            <a:normAutofit/>
          </a:bodyPr>
          <a:lstStyle/>
          <a:p>
            <a:r>
              <a:rPr lang="en-GB" sz="2400" dirty="0"/>
              <a:t>You can also use the auto keyword</a:t>
            </a:r>
          </a:p>
          <a:p>
            <a:r>
              <a:rPr lang="en-GB" sz="2400" dirty="0"/>
              <a:t>Change your template to </a:t>
            </a:r>
          </a:p>
          <a:p>
            <a:r>
              <a:rPr lang="en-GB" sz="2400" dirty="0">
                <a:latin typeface="Courier New" panose="02070309020205020404" pitchFamily="49" charset="0"/>
                <a:cs typeface="Courier New" panose="02070309020205020404" pitchFamily="49" charset="0"/>
              </a:rPr>
              <a:t>grid-template-columns: repeat(3,150px);</a:t>
            </a:r>
          </a:p>
          <a:p>
            <a:r>
              <a:rPr lang="en-GB" sz="2400" dirty="0">
                <a:latin typeface="Courier New" panose="02070309020205020404" pitchFamily="49" charset="0"/>
                <a:cs typeface="Courier New" panose="02070309020205020404" pitchFamily="49" charset="0"/>
              </a:rPr>
              <a:t>grid-template-rows: repeat(2,100px) 300px auto;</a:t>
            </a:r>
          </a:p>
        </p:txBody>
      </p:sp>
      <p:pic>
        <p:nvPicPr>
          <p:cNvPr id="4" name="Picture 2" descr="Image result for 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424" y="382385"/>
            <a:ext cx="2254330" cy="15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186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1A13-853A-480C-975C-8DCCE787D07D}"/>
              </a:ext>
            </a:extLst>
          </p:cNvPr>
          <p:cNvSpPr>
            <a:spLocks noGrp="1"/>
          </p:cNvSpPr>
          <p:nvPr>
            <p:ph type="title"/>
          </p:nvPr>
        </p:nvSpPr>
        <p:spPr/>
        <p:txBody>
          <a:bodyPr/>
          <a:lstStyle/>
          <a:p>
            <a:r>
              <a:rPr lang="en-GB" dirty="0"/>
              <a:t>The </a:t>
            </a:r>
            <a:r>
              <a:rPr lang="en-GB" dirty="0" err="1"/>
              <a:t>fr</a:t>
            </a:r>
            <a:r>
              <a:rPr lang="en-GB" dirty="0"/>
              <a:t> unit</a:t>
            </a:r>
          </a:p>
        </p:txBody>
      </p:sp>
      <p:sp>
        <p:nvSpPr>
          <p:cNvPr id="3" name="Content Placeholder 2">
            <a:extLst>
              <a:ext uri="{FF2B5EF4-FFF2-40B4-BE49-F238E27FC236}">
                <a16:creationId xmlns:a16="http://schemas.microsoft.com/office/drawing/2014/main" id="{4318696B-9D7A-46F0-9127-4E321AC0FA50}"/>
              </a:ext>
            </a:extLst>
          </p:cNvPr>
          <p:cNvSpPr>
            <a:spLocks noGrp="1"/>
          </p:cNvSpPr>
          <p:nvPr>
            <p:ph idx="1"/>
          </p:nvPr>
        </p:nvSpPr>
        <p:spPr/>
        <p:txBody>
          <a:bodyPr anchor="t">
            <a:normAutofit lnSpcReduction="10000"/>
          </a:bodyPr>
          <a:lstStyle/>
          <a:p>
            <a:r>
              <a:rPr lang="en-GB" sz="2400" dirty="0"/>
              <a:t>The </a:t>
            </a:r>
            <a:r>
              <a:rPr lang="en-GB" sz="2400" dirty="0" err="1"/>
              <a:t>fr</a:t>
            </a:r>
            <a:r>
              <a:rPr lang="en-GB" sz="2400" dirty="0"/>
              <a:t> unit allows you to set the size of a track as a fraction of the free space of the grid container. For example, this will set each item to one third the width of the grid container:</a:t>
            </a:r>
          </a:p>
          <a:p>
            <a:endParaRPr lang="en-GB" sz="2400" dirty="0"/>
          </a:p>
          <a:p>
            <a:r>
              <a:rPr lang="en-GB" sz="2400" dirty="0">
                <a:latin typeface="Courier New" panose="02070309020205020404" pitchFamily="49" charset="0"/>
                <a:cs typeface="Courier New" panose="02070309020205020404" pitchFamily="49" charset="0"/>
              </a:rPr>
              <a:t>grid-template-columns: 1fr </a:t>
            </a:r>
            <a:r>
              <a:rPr lang="en-GB" sz="2400" dirty="0" err="1">
                <a:latin typeface="Courier New" panose="02070309020205020404" pitchFamily="49" charset="0"/>
                <a:cs typeface="Courier New" panose="02070309020205020404" pitchFamily="49" charset="0"/>
              </a:rPr>
              <a:t>1fr</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1fr</a:t>
            </a:r>
            <a:r>
              <a:rPr lang="en-GB" sz="2400" dirty="0">
                <a:latin typeface="Courier New" panose="02070309020205020404" pitchFamily="49" charset="0"/>
                <a:cs typeface="Courier New" panose="02070309020205020404" pitchFamily="49" charset="0"/>
              </a:rPr>
              <a:t>;</a:t>
            </a:r>
          </a:p>
          <a:p>
            <a:r>
              <a:rPr lang="en-GB" sz="2400" dirty="0"/>
              <a:t>OR</a:t>
            </a:r>
          </a:p>
          <a:p>
            <a:r>
              <a:rPr lang="en-GB" sz="2400" dirty="0">
                <a:latin typeface="Courier New" panose="02070309020205020404" pitchFamily="49" charset="0"/>
                <a:cs typeface="Courier New" panose="02070309020205020404" pitchFamily="49" charset="0"/>
              </a:rPr>
              <a:t>grid-template-columns: repeat(3,1fr);</a:t>
            </a:r>
          </a:p>
          <a:p>
            <a:r>
              <a:rPr lang="en-GB" sz="2400" dirty="0">
                <a:cs typeface="Courier New" panose="02070309020205020404" pitchFamily="49" charset="0"/>
              </a:rPr>
              <a:t>Try this and also try </a:t>
            </a:r>
            <a:r>
              <a:rPr lang="en-GB" sz="2400" dirty="0">
                <a:latin typeface="Courier New" panose="02070309020205020404" pitchFamily="49" charset="0"/>
                <a:cs typeface="Courier New" panose="02070309020205020404" pitchFamily="49" charset="0"/>
              </a:rPr>
              <a:t>1fr 2fr 1fr</a:t>
            </a:r>
          </a:p>
        </p:txBody>
      </p:sp>
    </p:spTree>
    <p:extLst>
      <p:ext uri="{BB962C8B-B14F-4D97-AF65-F5344CB8AC3E}">
        <p14:creationId xmlns:p14="http://schemas.microsoft.com/office/powerpoint/2010/main" val="2250376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7218-6B55-4F40-A50D-A2C6576B8262}"/>
              </a:ext>
            </a:extLst>
          </p:cNvPr>
          <p:cNvSpPr>
            <a:spLocks noGrp="1"/>
          </p:cNvSpPr>
          <p:nvPr>
            <p:ph type="title"/>
          </p:nvPr>
        </p:nvSpPr>
        <p:spPr/>
        <p:txBody>
          <a:bodyPr/>
          <a:lstStyle/>
          <a:p>
            <a:r>
              <a:rPr lang="en-GB" dirty="0"/>
              <a:t>FR (</a:t>
            </a:r>
            <a:r>
              <a:rPr lang="en-GB" dirty="0" err="1"/>
              <a:t>Cont</a:t>
            </a:r>
            <a:r>
              <a:rPr lang="en-GB" dirty="0"/>
              <a:t>)</a:t>
            </a:r>
          </a:p>
        </p:txBody>
      </p:sp>
      <p:sp>
        <p:nvSpPr>
          <p:cNvPr id="3" name="Content Placeholder 2">
            <a:extLst>
              <a:ext uri="{FF2B5EF4-FFF2-40B4-BE49-F238E27FC236}">
                <a16:creationId xmlns:a16="http://schemas.microsoft.com/office/drawing/2014/main" id="{A86C8E43-E499-46EC-8559-B7EBE5152402}"/>
              </a:ext>
            </a:extLst>
          </p:cNvPr>
          <p:cNvSpPr>
            <a:spLocks noGrp="1"/>
          </p:cNvSpPr>
          <p:nvPr>
            <p:ph idx="1"/>
          </p:nvPr>
        </p:nvSpPr>
        <p:spPr/>
        <p:txBody>
          <a:bodyPr anchor="t">
            <a:normAutofit lnSpcReduction="10000"/>
          </a:bodyPr>
          <a:lstStyle/>
          <a:p>
            <a:r>
              <a:rPr lang="en-GB" sz="2400" dirty="0"/>
              <a:t>The free space is calculated after any non-flexible items. In this example the total amount of free space available to the </a:t>
            </a:r>
            <a:r>
              <a:rPr lang="en-GB" sz="2400" dirty="0" err="1"/>
              <a:t>fr</a:t>
            </a:r>
            <a:r>
              <a:rPr lang="en-GB" sz="2400" dirty="0"/>
              <a:t> units doesn't include the 50px:</a:t>
            </a:r>
          </a:p>
          <a:p>
            <a:endParaRPr lang="en-GB" sz="2400" dirty="0"/>
          </a:p>
          <a:p>
            <a:pPr marL="0" indent="0">
              <a:buNone/>
            </a:pPr>
            <a:r>
              <a:rPr lang="en-GB" sz="2400" dirty="0">
                <a:latin typeface="Courier New" panose="02070309020205020404" pitchFamily="49" charset="0"/>
                <a:cs typeface="Courier New" panose="02070309020205020404" pitchFamily="49" charset="0"/>
              </a:rPr>
              <a:t>.container {</a:t>
            </a:r>
          </a:p>
          <a:p>
            <a:pPr marL="0" indent="0">
              <a:buNone/>
            </a:pPr>
            <a:r>
              <a:rPr lang="en-GB" sz="2400" dirty="0">
                <a:latin typeface="Courier New" panose="02070309020205020404" pitchFamily="49" charset="0"/>
                <a:cs typeface="Courier New" panose="02070309020205020404" pitchFamily="49" charset="0"/>
              </a:rPr>
              <a:t>  grid-template-columns: 1fr 50px 1fr;</a:t>
            </a:r>
          </a:p>
          <a:p>
            <a:pPr marL="0" indent="0">
              <a:buNone/>
            </a:pPr>
            <a:r>
              <a:rPr lang="en-GB" sz="2400" dirty="0">
                <a:latin typeface="Courier New" panose="02070309020205020404" pitchFamily="49" charset="0"/>
                <a:cs typeface="Courier New" panose="02070309020205020404" pitchFamily="49" charset="0"/>
              </a:rPr>
              <a:t>}</a:t>
            </a:r>
          </a:p>
          <a:p>
            <a:r>
              <a:rPr lang="en-GB" sz="2400" dirty="0"/>
              <a:t>Try this and see what happens</a:t>
            </a:r>
          </a:p>
        </p:txBody>
      </p:sp>
    </p:spTree>
    <p:extLst>
      <p:ext uri="{BB962C8B-B14F-4D97-AF65-F5344CB8AC3E}">
        <p14:creationId xmlns:p14="http://schemas.microsoft.com/office/powerpoint/2010/main" val="3549492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F6A0-8078-4737-AE87-6D9A5115182F}"/>
              </a:ext>
            </a:extLst>
          </p:cNvPr>
          <p:cNvSpPr>
            <a:spLocks noGrp="1"/>
          </p:cNvSpPr>
          <p:nvPr>
            <p:ph type="title"/>
          </p:nvPr>
        </p:nvSpPr>
        <p:spPr/>
        <p:txBody>
          <a:bodyPr/>
          <a:lstStyle/>
          <a:p>
            <a:r>
              <a:rPr lang="en-GB" dirty="0"/>
              <a:t>Grid template</a:t>
            </a:r>
          </a:p>
        </p:txBody>
      </p:sp>
      <p:sp>
        <p:nvSpPr>
          <p:cNvPr id="3" name="Content Placeholder 2">
            <a:extLst>
              <a:ext uri="{FF2B5EF4-FFF2-40B4-BE49-F238E27FC236}">
                <a16:creationId xmlns:a16="http://schemas.microsoft.com/office/drawing/2014/main" id="{71AECBED-1A4E-42D8-BF26-43C9B0A79363}"/>
              </a:ext>
            </a:extLst>
          </p:cNvPr>
          <p:cNvSpPr>
            <a:spLocks noGrp="1"/>
          </p:cNvSpPr>
          <p:nvPr>
            <p:ph idx="1"/>
          </p:nvPr>
        </p:nvSpPr>
        <p:spPr/>
        <p:txBody>
          <a:bodyPr anchor="t">
            <a:normAutofit/>
          </a:bodyPr>
          <a:lstStyle/>
          <a:p>
            <a:r>
              <a:rPr lang="en-GB" sz="2400" dirty="0"/>
              <a:t>You can shorten the template rows and columns to grid-template</a:t>
            </a:r>
          </a:p>
          <a:p>
            <a:pPr marL="0" indent="0">
              <a:buNone/>
            </a:pPr>
            <a:r>
              <a:rPr lang="en-GB" sz="2400" dirty="0">
                <a:latin typeface="Courier New" panose="02070309020205020404" pitchFamily="49" charset="0"/>
                <a:cs typeface="Courier New" panose="02070309020205020404" pitchFamily="49" charset="0"/>
              </a:rPr>
              <a:t>/* grid-template-rows / grid-template-columns values */</a:t>
            </a:r>
          </a:p>
          <a:p>
            <a:pPr marL="0" indent="0">
              <a:buNone/>
            </a:pPr>
            <a:r>
              <a:rPr lang="en-GB" sz="2400" dirty="0">
                <a:latin typeface="Courier New" panose="02070309020205020404" pitchFamily="49" charset="0"/>
                <a:cs typeface="Courier New" panose="02070309020205020404" pitchFamily="49" charset="0"/>
              </a:rPr>
              <a:t>grid-template: 100px 1fr auto / 50px 1fr auto;</a:t>
            </a:r>
          </a:p>
          <a:p>
            <a:pPr marL="0" indent="0">
              <a:buNone/>
            </a:pPr>
            <a:endParaRPr lang="en-GB" sz="2400" dirty="0">
              <a:latin typeface="Courier New" panose="02070309020205020404" pitchFamily="49" charset="0"/>
              <a:cs typeface="Courier New" panose="02070309020205020404" pitchFamily="49" charset="0"/>
            </a:endParaRPr>
          </a:p>
          <a:p>
            <a:r>
              <a:rPr lang="en-GB" sz="2400" dirty="0"/>
              <a:t>Shorten your version</a:t>
            </a:r>
          </a:p>
        </p:txBody>
      </p:sp>
    </p:spTree>
    <p:extLst>
      <p:ext uri="{BB962C8B-B14F-4D97-AF65-F5344CB8AC3E}">
        <p14:creationId xmlns:p14="http://schemas.microsoft.com/office/powerpoint/2010/main" val="3975634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BFB5-BB6C-47A8-9C17-64D408E120ED}"/>
              </a:ext>
            </a:extLst>
          </p:cNvPr>
          <p:cNvSpPr>
            <a:spLocks noGrp="1"/>
          </p:cNvSpPr>
          <p:nvPr>
            <p:ph type="title"/>
          </p:nvPr>
        </p:nvSpPr>
        <p:spPr/>
        <p:txBody>
          <a:bodyPr/>
          <a:lstStyle/>
          <a:p>
            <a:r>
              <a:rPr lang="en-GB" dirty="0"/>
              <a:t>Adding a gap</a:t>
            </a:r>
          </a:p>
        </p:txBody>
      </p:sp>
      <p:sp>
        <p:nvSpPr>
          <p:cNvPr id="3" name="Content Placeholder 2">
            <a:extLst>
              <a:ext uri="{FF2B5EF4-FFF2-40B4-BE49-F238E27FC236}">
                <a16:creationId xmlns:a16="http://schemas.microsoft.com/office/drawing/2014/main" id="{0AEC4F1B-27FF-40C3-B31D-29BD3665B994}"/>
              </a:ext>
            </a:extLst>
          </p:cNvPr>
          <p:cNvSpPr>
            <a:spLocks noGrp="1"/>
          </p:cNvSpPr>
          <p:nvPr>
            <p:ph idx="1"/>
          </p:nvPr>
        </p:nvSpPr>
        <p:spPr>
          <a:xfrm>
            <a:off x="581192" y="2180496"/>
            <a:ext cx="6213307" cy="3678303"/>
          </a:xfrm>
        </p:spPr>
        <p:txBody>
          <a:bodyPr anchor="t">
            <a:normAutofit/>
          </a:bodyPr>
          <a:lstStyle/>
          <a:p>
            <a:r>
              <a:rPr lang="en-GB" sz="2400" dirty="0"/>
              <a:t>You can specify the size of the gap between columns and rows</a:t>
            </a:r>
          </a:p>
          <a:p>
            <a:r>
              <a:rPr lang="en-GB" sz="2400" dirty="0">
                <a:latin typeface="Courier New" panose="02070309020205020404" pitchFamily="49" charset="0"/>
                <a:cs typeface="Courier New" panose="02070309020205020404" pitchFamily="49" charset="0"/>
              </a:rPr>
              <a:t>grid-column-gap: 10px; </a:t>
            </a:r>
          </a:p>
          <a:p>
            <a:r>
              <a:rPr lang="en-GB" sz="2400" dirty="0">
                <a:latin typeface="Courier New" panose="02070309020205020404" pitchFamily="49" charset="0"/>
                <a:cs typeface="Courier New" panose="02070309020205020404" pitchFamily="49" charset="0"/>
              </a:rPr>
              <a:t>grid-row-gap: 15px;</a:t>
            </a:r>
          </a:p>
          <a:p>
            <a:r>
              <a:rPr lang="en-GB" sz="2400" dirty="0">
                <a:cs typeface="Courier New" panose="02070309020205020404" pitchFamily="49" charset="0"/>
              </a:rPr>
              <a:t>These are called GUTTERS. The gutters are only created between the columns/rows, not on the outer edges.</a:t>
            </a:r>
          </a:p>
          <a:p>
            <a:r>
              <a:rPr lang="en-GB" sz="2400" dirty="0">
                <a:latin typeface="Courier New" panose="02070309020205020404" pitchFamily="49" charset="0"/>
                <a:cs typeface="Courier New" panose="02070309020205020404" pitchFamily="49" charset="0"/>
              </a:rPr>
              <a:t>Outdated, but still in use</a:t>
            </a:r>
          </a:p>
        </p:txBody>
      </p:sp>
      <p:pic>
        <p:nvPicPr>
          <p:cNvPr id="5" name="Picture 4">
            <a:extLst>
              <a:ext uri="{FF2B5EF4-FFF2-40B4-BE49-F238E27FC236}">
                <a16:creationId xmlns:a16="http://schemas.microsoft.com/office/drawing/2014/main" id="{5C0D12E0-F1B4-4D5E-8261-5943F8EA0525}"/>
              </a:ext>
            </a:extLst>
          </p:cNvPr>
          <p:cNvPicPr>
            <a:picLocks noChangeAspect="1"/>
          </p:cNvPicPr>
          <p:nvPr/>
        </p:nvPicPr>
        <p:blipFill>
          <a:blip r:embed="rId2"/>
          <a:stretch>
            <a:fillRect/>
          </a:stretch>
        </p:blipFill>
        <p:spPr>
          <a:xfrm>
            <a:off x="6943725" y="2038447"/>
            <a:ext cx="4853031" cy="3962400"/>
          </a:xfrm>
          <a:prstGeom prst="rect">
            <a:avLst/>
          </a:prstGeom>
        </p:spPr>
      </p:pic>
    </p:spTree>
    <p:extLst>
      <p:ext uri="{BB962C8B-B14F-4D97-AF65-F5344CB8AC3E}">
        <p14:creationId xmlns:p14="http://schemas.microsoft.com/office/powerpoint/2010/main" val="10501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2C78-D702-4462-B552-1458A5ED7422}"/>
              </a:ext>
            </a:extLst>
          </p:cNvPr>
          <p:cNvSpPr>
            <a:spLocks noGrp="1"/>
          </p:cNvSpPr>
          <p:nvPr>
            <p:ph type="title"/>
          </p:nvPr>
        </p:nvSpPr>
        <p:spPr/>
        <p:txBody>
          <a:bodyPr/>
          <a:lstStyle/>
          <a:p>
            <a:r>
              <a:rPr lang="en-GB" dirty="0"/>
              <a:t>Other parent properties</a:t>
            </a:r>
          </a:p>
        </p:txBody>
      </p:sp>
      <p:sp>
        <p:nvSpPr>
          <p:cNvPr id="3" name="Content Placeholder 2">
            <a:extLst>
              <a:ext uri="{FF2B5EF4-FFF2-40B4-BE49-F238E27FC236}">
                <a16:creationId xmlns:a16="http://schemas.microsoft.com/office/drawing/2014/main" id="{0BFD3E6C-2E4E-4448-84F3-A2D3A6F721BF}"/>
              </a:ext>
            </a:extLst>
          </p:cNvPr>
          <p:cNvSpPr>
            <a:spLocks noGrp="1"/>
          </p:cNvSpPr>
          <p:nvPr>
            <p:ph idx="1"/>
          </p:nvPr>
        </p:nvSpPr>
        <p:spPr/>
        <p:txBody>
          <a:bodyPr>
            <a:normAutofit fontScale="92500" lnSpcReduction="20000"/>
          </a:bodyPr>
          <a:lstStyle/>
          <a:p>
            <a:r>
              <a:rPr lang="en-GB" dirty="0">
                <a:hlinkClick r:id="rId2"/>
              </a:rPr>
              <a:t>justify-items</a:t>
            </a:r>
            <a:endParaRPr lang="en-GB" dirty="0"/>
          </a:p>
          <a:p>
            <a:r>
              <a:rPr lang="en-GB" dirty="0">
                <a:hlinkClick r:id="rId3"/>
              </a:rPr>
              <a:t>align-items</a:t>
            </a:r>
            <a:endParaRPr lang="en-GB" dirty="0"/>
          </a:p>
          <a:p>
            <a:r>
              <a:rPr lang="en-GB" dirty="0">
                <a:hlinkClick r:id="rId4"/>
              </a:rPr>
              <a:t>place-items</a:t>
            </a:r>
            <a:endParaRPr lang="en-GB" dirty="0"/>
          </a:p>
          <a:p>
            <a:r>
              <a:rPr lang="en-GB" dirty="0">
                <a:hlinkClick r:id="rId5"/>
              </a:rPr>
              <a:t>justify-content</a:t>
            </a:r>
            <a:endParaRPr lang="en-GB" dirty="0"/>
          </a:p>
          <a:p>
            <a:r>
              <a:rPr lang="en-GB" dirty="0">
                <a:hlinkClick r:id="rId6"/>
              </a:rPr>
              <a:t>align-content</a:t>
            </a:r>
            <a:endParaRPr lang="en-GB" dirty="0"/>
          </a:p>
          <a:p>
            <a:r>
              <a:rPr lang="en-GB" dirty="0">
                <a:hlinkClick r:id="rId7"/>
              </a:rPr>
              <a:t>place-content</a:t>
            </a:r>
            <a:endParaRPr lang="en-GB" dirty="0"/>
          </a:p>
          <a:p>
            <a:r>
              <a:rPr lang="en-GB" dirty="0">
                <a:hlinkClick r:id="rId8"/>
              </a:rPr>
              <a:t>grid-auto-columns</a:t>
            </a:r>
            <a:endParaRPr lang="en-GB" dirty="0"/>
          </a:p>
          <a:p>
            <a:r>
              <a:rPr lang="en-GB" dirty="0">
                <a:hlinkClick r:id="rId8"/>
              </a:rPr>
              <a:t>grid-auto-rows</a:t>
            </a:r>
            <a:endParaRPr lang="en-GB" dirty="0"/>
          </a:p>
          <a:p>
            <a:r>
              <a:rPr lang="en-GB" dirty="0">
                <a:hlinkClick r:id="rId9"/>
              </a:rPr>
              <a:t>grid-auto-flow</a:t>
            </a:r>
            <a:endParaRPr lang="en-GB" dirty="0"/>
          </a:p>
          <a:p>
            <a:r>
              <a:rPr lang="en-GB" dirty="0">
                <a:hlinkClick r:id="rId10"/>
              </a:rPr>
              <a:t>grid</a:t>
            </a:r>
            <a:endParaRPr lang="en-GB" dirty="0"/>
          </a:p>
        </p:txBody>
      </p:sp>
    </p:spTree>
    <p:extLst>
      <p:ext uri="{BB962C8B-B14F-4D97-AF65-F5344CB8AC3E}">
        <p14:creationId xmlns:p14="http://schemas.microsoft.com/office/powerpoint/2010/main" val="289574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613B-E8D9-41B2-B578-1ACB3EED511D}"/>
              </a:ext>
            </a:extLst>
          </p:cNvPr>
          <p:cNvSpPr>
            <a:spLocks noGrp="1"/>
          </p:cNvSpPr>
          <p:nvPr>
            <p:ph type="title"/>
          </p:nvPr>
        </p:nvSpPr>
        <p:spPr/>
        <p:txBody>
          <a:bodyPr/>
          <a:lstStyle/>
          <a:p>
            <a:r>
              <a:rPr lang="en-GB" dirty="0"/>
              <a:t>Placing an object – child property</a:t>
            </a:r>
          </a:p>
        </p:txBody>
      </p:sp>
      <p:sp>
        <p:nvSpPr>
          <p:cNvPr id="3" name="Content Placeholder 2">
            <a:extLst>
              <a:ext uri="{FF2B5EF4-FFF2-40B4-BE49-F238E27FC236}">
                <a16:creationId xmlns:a16="http://schemas.microsoft.com/office/drawing/2014/main" id="{221AB1F9-267B-4311-AF99-FDEAA728C771}"/>
              </a:ext>
            </a:extLst>
          </p:cNvPr>
          <p:cNvSpPr>
            <a:spLocks noGrp="1"/>
          </p:cNvSpPr>
          <p:nvPr>
            <p:ph idx="1"/>
          </p:nvPr>
        </p:nvSpPr>
        <p:spPr/>
        <p:txBody>
          <a:bodyPr anchor="t">
            <a:normAutofit fontScale="92500" lnSpcReduction="10000"/>
          </a:bodyPr>
          <a:lstStyle/>
          <a:p>
            <a:r>
              <a:rPr lang="en-GB" sz="2400" dirty="0"/>
              <a:t>grid-column-start</a:t>
            </a:r>
          </a:p>
          <a:p>
            <a:r>
              <a:rPr lang="en-GB" sz="2400" dirty="0"/>
              <a:t>grid-column-end</a:t>
            </a:r>
          </a:p>
          <a:p>
            <a:r>
              <a:rPr lang="en-GB" sz="2400" dirty="0"/>
              <a:t>grid-row-start</a:t>
            </a:r>
          </a:p>
          <a:p>
            <a:r>
              <a:rPr lang="en-GB" sz="2400" dirty="0"/>
              <a:t>grid-row-end</a:t>
            </a:r>
          </a:p>
          <a:p>
            <a:endParaRPr lang="en-GB" sz="2400" dirty="0"/>
          </a:p>
          <a:p>
            <a:r>
              <a:rPr lang="en-GB" sz="2400" dirty="0"/>
              <a:t>Can also combine grid-column: &lt;start line&gt; / &lt;end line&gt;</a:t>
            </a:r>
          </a:p>
          <a:p>
            <a:r>
              <a:rPr lang="en-GB" sz="2400" dirty="0"/>
              <a:t>OR</a:t>
            </a:r>
          </a:p>
          <a:p>
            <a:r>
              <a:rPr lang="en-GB" sz="2400" dirty="0"/>
              <a:t>Grid-column:&lt;start line&gt;/span &lt;number of lines&gt;</a:t>
            </a:r>
          </a:p>
          <a:p>
            <a:endParaRPr lang="en-GB" sz="2400" dirty="0"/>
          </a:p>
          <a:p>
            <a:endParaRPr lang="en-GB" sz="2400" dirty="0"/>
          </a:p>
        </p:txBody>
      </p:sp>
    </p:spTree>
    <p:extLst>
      <p:ext uri="{BB962C8B-B14F-4D97-AF65-F5344CB8AC3E}">
        <p14:creationId xmlns:p14="http://schemas.microsoft.com/office/powerpoint/2010/main" val="2100305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46D9-34BA-4490-AC66-1877A97B123E}"/>
              </a:ext>
            </a:extLst>
          </p:cNvPr>
          <p:cNvSpPr>
            <a:spLocks noGrp="1"/>
          </p:cNvSpPr>
          <p:nvPr>
            <p:ph type="title"/>
          </p:nvPr>
        </p:nvSpPr>
        <p:spPr/>
        <p:txBody>
          <a:bodyPr/>
          <a:lstStyle/>
          <a:p>
            <a:r>
              <a:rPr lang="en-GB" dirty="0"/>
              <a:t>Other Child Properties</a:t>
            </a:r>
          </a:p>
        </p:txBody>
      </p:sp>
      <p:sp>
        <p:nvSpPr>
          <p:cNvPr id="3" name="Content Placeholder 2">
            <a:extLst>
              <a:ext uri="{FF2B5EF4-FFF2-40B4-BE49-F238E27FC236}">
                <a16:creationId xmlns:a16="http://schemas.microsoft.com/office/drawing/2014/main" id="{97EE6D76-7A8A-4F99-B999-8DDB29E37C9D}"/>
              </a:ext>
            </a:extLst>
          </p:cNvPr>
          <p:cNvSpPr>
            <a:spLocks noGrp="1"/>
          </p:cNvSpPr>
          <p:nvPr>
            <p:ph idx="1"/>
          </p:nvPr>
        </p:nvSpPr>
        <p:spPr/>
        <p:txBody>
          <a:bodyPr>
            <a:normAutofit/>
          </a:bodyPr>
          <a:lstStyle/>
          <a:p>
            <a:r>
              <a:rPr lang="en-GB" dirty="0">
                <a:hlinkClick r:id="rId2"/>
              </a:rPr>
              <a:t>grid-area</a:t>
            </a:r>
            <a:endParaRPr lang="en-GB" dirty="0"/>
          </a:p>
          <a:p>
            <a:r>
              <a:rPr lang="en-GB" dirty="0">
                <a:hlinkClick r:id="rId3"/>
              </a:rPr>
              <a:t>justify-self</a:t>
            </a:r>
            <a:endParaRPr lang="en-GB" dirty="0"/>
          </a:p>
          <a:p>
            <a:r>
              <a:rPr lang="en-GB" dirty="0">
                <a:hlinkClick r:id="rId4"/>
              </a:rPr>
              <a:t>align-self</a:t>
            </a:r>
            <a:endParaRPr lang="en-GB" dirty="0"/>
          </a:p>
          <a:p>
            <a:r>
              <a:rPr lang="en-GB" dirty="0">
                <a:hlinkClick r:id="rId5"/>
              </a:rPr>
              <a:t>place-self</a:t>
            </a:r>
            <a:endParaRPr lang="en-GB" dirty="0"/>
          </a:p>
        </p:txBody>
      </p:sp>
    </p:spTree>
    <p:extLst>
      <p:ext uri="{BB962C8B-B14F-4D97-AF65-F5344CB8AC3E}">
        <p14:creationId xmlns:p14="http://schemas.microsoft.com/office/powerpoint/2010/main" val="2085827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920602" y="2123869"/>
            <a:ext cx="10178322" cy="3593591"/>
          </a:xfrm>
        </p:spPr>
        <p:txBody>
          <a:bodyPr/>
          <a:lstStyle/>
          <a:p>
            <a:endParaRPr lang="en-US" b="1" dirty="0"/>
          </a:p>
        </p:txBody>
      </p:sp>
      <p:pic>
        <p:nvPicPr>
          <p:cNvPr id="4" name="Picture 3"/>
          <p:cNvPicPr>
            <a:picLocks noChangeAspect="1"/>
          </p:cNvPicPr>
          <p:nvPr/>
        </p:nvPicPr>
        <p:blipFill>
          <a:blip r:embed="rId2"/>
          <a:stretch>
            <a:fillRect/>
          </a:stretch>
        </p:blipFill>
        <p:spPr>
          <a:xfrm>
            <a:off x="933320" y="2036649"/>
            <a:ext cx="3509508" cy="2209690"/>
          </a:xfrm>
          <a:prstGeom prst="rect">
            <a:avLst/>
          </a:prstGeom>
        </p:spPr>
      </p:pic>
      <p:pic>
        <p:nvPicPr>
          <p:cNvPr id="5" name="Picture 4"/>
          <p:cNvPicPr>
            <a:picLocks noChangeAspect="1"/>
          </p:cNvPicPr>
          <p:nvPr/>
        </p:nvPicPr>
        <p:blipFill>
          <a:blip r:embed="rId3"/>
          <a:stretch>
            <a:fillRect/>
          </a:stretch>
        </p:blipFill>
        <p:spPr>
          <a:xfrm>
            <a:off x="5492402" y="1099952"/>
            <a:ext cx="4050390" cy="861785"/>
          </a:xfrm>
          <a:prstGeom prst="rect">
            <a:avLst/>
          </a:prstGeom>
        </p:spPr>
      </p:pic>
      <p:pic>
        <p:nvPicPr>
          <p:cNvPr id="6" name="Picture 5"/>
          <p:cNvPicPr>
            <a:picLocks noChangeAspect="1"/>
          </p:cNvPicPr>
          <p:nvPr/>
        </p:nvPicPr>
        <p:blipFill>
          <a:blip r:embed="rId4"/>
          <a:stretch>
            <a:fillRect/>
          </a:stretch>
        </p:blipFill>
        <p:spPr>
          <a:xfrm>
            <a:off x="5492402" y="2123869"/>
            <a:ext cx="4166771" cy="3431459"/>
          </a:xfrm>
          <a:prstGeom prst="rect">
            <a:avLst/>
          </a:prstGeom>
        </p:spPr>
      </p:pic>
    </p:spTree>
    <p:extLst>
      <p:ext uri="{BB962C8B-B14F-4D97-AF65-F5344CB8AC3E}">
        <p14:creationId xmlns:p14="http://schemas.microsoft.com/office/powerpoint/2010/main" val="2523143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368E-5EE4-4811-B1D7-E53AB3898B42}"/>
              </a:ext>
            </a:extLst>
          </p:cNvPr>
          <p:cNvSpPr>
            <a:spLocks noGrp="1"/>
          </p:cNvSpPr>
          <p:nvPr>
            <p:ph type="title"/>
          </p:nvPr>
        </p:nvSpPr>
        <p:spPr/>
        <p:txBody>
          <a:bodyPr/>
          <a:lstStyle/>
          <a:p>
            <a:r>
              <a:rPr lang="en-GB" dirty="0"/>
              <a:t>Create the following grid</a:t>
            </a:r>
          </a:p>
        </p:txBody>
      </p:sp>
      <p:sp>
        <p:nvSpPr>
          <p:cNvPr id="3" name="Content Placeholder 2">
            <a:extLst>
              <a:ext uri="{FF2B5EF4-FFF2-40B4-BE49-F238E27FC236}">
                <a16:creationId xmlns:a16="http://schemas.microsoft.com/office/drawing/2014/main" id="{DABFDE2C-D081-40A0-9E1F-B2E66D67BFEC}"/>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F7E5905B-B4C9-4091-AAFB-2F24E63E1B62}"/>
              </a:ext>
            </a:extLst>
          </p:cNvPr>
          <p:cNvPicPr>
            <a:picLocks noChangeAspect="1"/>
          </p:cNvPicPr>
          <p:nvPr/>
        </p:nvPicPr>
        <p:blipFill>
          <a:blip r:embed="rId3"/>
          <a:stretch>
            <a:fillRect/>
          </a:stretch>
        </p:blipFill>
        <p:spPr>
          <a:xfrm>
            <a:off x="0" y="2351996"/>
            <a:ext cx="11971866" cy="3275082"/>
          </a:xfrm>
          <a:prstGeom prst="rect">
            <a:avLst/>
          </a:prstGeom>
        </p:spPr>
      </p:pic>
    </p:spTree>
    <p:extLst>
      <p:ext uri="{BB962C8B-B14F-4D97-AF65-F5344CB8AC3E}">
        <p14:creationId xmlns:p14="http://schemas.microsoft.com/office/powerpoint/2010/main" val="239689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improvement</a:t>
            </a:r>
          </a:p>
        </p:txBody>
      </p:sp>
      <p:sp>
        <p:nvSpPr>
          <p:cNvPr id="3" name="Content Placeholder 2"/>
          <p:cNvSpPr>
            <a:spLocks noGrp="1"/>
          </p:cNvSpPr>
          <p:nvPr>
            <p:ph idx="1"/>
          </p:nvPr>
        </p:nvSpPr>
        <p:spPr/>
        <p:txBody>
          <a:bodyPr/>
          <a:lstStyle/>
          <a:p>
            <a:r>
              <a:rPr lang="en-US" dirty="0"/>
              <a:t>Border image</a:t>
            </a:r>
          </a:p>
          <a:p>
            <a:r>
              <a:rPr lang="en-US" dirty="0"/>
              <a:t>Border shadow</a:t>
            </a:r>
          </a:p>
          <a:p>
            <a:r>
              <a:rPr lang="en-US" dirty="0"/>
              <a:t>Rounded corners</a:t>
            </a:r>
          </a:p>
          <a:p>
            <a:r>
              <a:rPr lang="en-US" dirty="0"/>
              <a:t>Elliptical shapes</a:t>
            </a:r>
          </a:p>
          <a:p>
            <a:endParaRPr lang="en-US" dirty="0"/>
          </a:p>
        </p:txBody>
      </p:sp>
      <p:sp>
        <p:nvSpPr>
          <p:cNvPr id="4" name="Rectangle 3"/>
          <p:cNvSpPr/>
          <p:nvPr/>
        </p:nvSpPr>
        <p:spPr>
          <a:xfrm>
            <a:off x="3978165" y="2286001"/>
            <a:ext cx="6096000" cy="646331"/>
          </a:xfrm>
          <a:prstGeom prst="rect">
            <a:avLst/>
          </a:prstGeom>
        </p:spPr>
        <p:txBody>
          <a:bodyPr>
            <a:spAutoFit/>
          </a:bodyPr>
          <a:lstStyle/>
          <a:p>
            <a:r>
              <a:rPr lang="en-US" b="1" dirty="0">
                <a:solidFill>
                  <a:srgbClr val="FF1ACD"/>
                </a:solidFill>
                <a:latin typeface="LetterGothicStd-Bold"/>
              </a:rPr>
              <a:t>{ </a:t>
            </a:r>
            <a:r>
              <a:rPr lang="en-US" b="1" dirty="0" err="1">
                <a:solidFill>
                  <a:srgbClr val="FF1ACD"/>
                </a:solidFill>
                <a:latin typeface="LetterGothicStd-Bold"/>
              </a:rPr>
              <a:t>moz</a:t>
            </a:r>
            <a:r>
              <a:rPr lang="en-US" b="1" dirty="0">
                <a:solidFill>
                  <a:srgbClr val="FF1ACD"/>
                </a:solidFill>
                <a:latin typeface="LetterGothicStd-Bold"/>
              </a:rPr>
              <a:t>-border-image: </a:t>
            </a:r>
            <a:r>
              <a:rPr lang="en-US" b="1" dirty="0" err="1">
                <a:solidFill>
                  <a:srgbClr val="FF1ACD"/>
                </a:solidFill>
                <a:latin typeface="LetterGothicStd-Bold"/>
              </a:rPr>
              <a:t>url</a:t>
            </a:r>
            <a:r>
              <a:rPr lang="en-US" b="1" dirty="0">
                <a:solidFill>
                  <a:srgbClr val="FF1ACD"/>
                </a:solidFill>
                <a:latin typeface="LetterGothicStd-Bold"/>
              </a:rPr>
              <a:t>("images/dots.gif")</a:t>
            </a:r>
          </a:p>
          <a:p>
            <a:r>
              <a:rPr lang="en-US" b="1" dirty="0">
                <a:solidFill>
                  <a:srgbClr val="FF1ACD"/>
                </a:solidFill>
                <a:latin typeface="LetterGothicStd-Bold"/>
              </a:rPr>
              <a:t>11 11 11 11 stretch; }</a:t>
            </a:r>
            <a:endParaRPr lang="en-US" dirty="0"/>
          </a:p>
        </p:txBody>
      </p:sp>
      <p:sp>
        <p:nvSpPr>
          <p:cNvPr id="5" name="Rectangle 4"/>
          <p:cNvSpPr/>
          <p:nvPr/>
        </p:nvSpPr>
        <p:spPr>
          <a:xfrm>
            <a:off x="4151586" y="3343816"/>
            <a:ext cx="6096000" cy="1200329"/>
          </a:xfrm>
          <a:prstGeom prst="rect">
            <a:avLst/>
          </a:prstGeom>
        </p:spPr>
        <p:txBody>
          <a:bodyPr>
            <a:spAutoFit/>
          </a:bodyPr>
          <a:lstStyle/>
          <a:p>
            <a:r>
              <a:rPr lang="en-US" b="1" dirty="0">
                <a:solidFill>
                  <a:srgbClr val="FF1ACD"/>
                </a:solidFill>
                <a:latin typeface="LetterGothicStd-Bold"/>
              </a:rPr>
              <a:t>border-top-right-radius : _</a:t>
            </a:r>
            <a:r>
              <a:rPr lang="en-US" b="1" dirty="0" err="1">
                <a:solidFill>
                  <a:srgbClr val="FF1ACD"/>
                </a:solidFill>
                <a:latin typeface="LetterGothicStd-Bold"/>
              </a:rPr>
              <a:t>px</a:t>
            </a:r>
            <a:endParaRPr lang="en-US" b="1" dirty="0">
              <a:solidFill>
                <a:srgbClr val="FF1ACD"/>
              </a:solidFill>
              <a:latin typeface="LetterGothicStd-Bold"/>
            </a:endParaRPr>
          </a:p>
          <a:p>
            <a:r>
              <a:rPr lang="en-US" b="1" dirty="0">
                <a:solidFill>
                  <a:srgbClr val="FF1ACD"/>
                </a:solidFill>
                <a:latin typeface="LetterGothicStd-Bold"/>
              </a:rPr>
              <a:t>border-bottom-right-radius : _</a:t>
            </a:r>
            <a:r>
              <a:rPr lang="en-US" b="1" dirty="0" err="1">
                <a:solidFill>
                  <a:srgbClr val="FF1ACD"/>
                </a:solidFill>
                <a:latin typeface="LetterGothicStd-Bold"/>
              </a:rPr>
              <a:t>px</a:t>
            </a:r>
            <a:endParaRPr lang="en-US" b="1" dirty="0">
              <a:solidFill>
                <a:srgbClr val="FF1ACD"/>
              </a:solidFill>
              <a:latin typeface="LetterGothicStd-Bold"/>
            </a:endParaRPr>
          </a:p>
          <a:p>
            <a:r>
              <a:rPr lang="en-US" b="1" dirty="0">
                <a:solidFill>
                  <a:srgbClr val="FF1ACD"/>
                </a:solidFill>
                <a:latin typeface="LetterGothicStd-Bold"/>
              </a:rPr>
              <a:t>border-bottom-left-radius: _</a:t>
            </a:r>
            <a:r>
              <a:rPr lang="en-US" b="1" dirty="0" err="1">
                <a:solidFill>
                  <a:srgbClr val="FF1ACD"/>
                </a:solidFill>
                <a:latin typeface="LetterGothicStd-Bold"/>
              </a:rPr>
              <a:t>px</a:t>
            </a:r>
            <a:endParaRPr lang="en-US" b="1" dirty="0">
              <a:solidFill>
                <a:srgbClr val="FF1ACD"/>
              </a:solidFill>
              <a:latin typeface="LetterGothicStd-Bold"/>
            </a:endParaRPr>
          </a:p>
          <a:p>
            <a:r>
              <a:rPr lang="en-US" b="1" dirty="0">
                <a:solidFill>
                  <a:srgbClr val="FF1ACD"/>
                </a:solidFill>
                <a:latin typeface="LetterGothicStd-Bold"/>
              </a:rPr>
              <a:t>border-top-left-radius: _</a:t>
            </a:r>
            <a:r>
              <a:rPr lang="en-US" b="1" dirty="0" err="1">
                <a:solidFill>
                  <a:srgbClr val="FF1ACD"/>
                </a:solidFill>
                <a:latin typeface="LetterGothicStd-Bold"/>
              </a:rPr>
              <a:t>px</a:t>
            </a:r>
            <a:endParaRPr lang="en-US" dirty="0"/>
          </a:p>
        </p:txBody>
      </p:sp>
    </p:spTree>
    <p:extLst>
      <p:ext uri="{BB962C8B-B14F-4D97-AF65-F5344CB8AC3E}">
        <p14:creationId xmlns:p14="http://schemas.microsoft.com/office/powerpoint/2010/main" val="259773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overflow</a:t>
            </a:r>
          </a:p>
        </p:txBody>
      </p:sp>
      <p:sp>
        <p:nvSpPr>
          <p:cNvPr id="3" name="Content Placeholder 2"/>
          <p:cNvSpPr>
            <a:spLocks noGrp="1"/>
          </p:cNvSpPr>
          <p:nvPr>
            <p:ph idx="1"/>
          </p:nvPr>
        </p:nvSpPr>
        <p:spPr/>
        <p:txBody>
          <a:bodyPr/>
          <a:lstStyle/>
          <a:p>
            <a:pPr marL="0" indent="0">
              <a:buNone/>
            </a:pPr>
            <a:r>
              <a:rPr lang="en-US" b="1" dirty="0"/>
              <a:t>p.one {</a:t>
            </a:r>
          </a:p>
          <a:p>
            <a:pPr marL="457200" lvl="1" indent="0">
              <a:buNone/>
            </a:pPr>
            <a:r>
              <a:rPr lang="en-US" b="1" dirty="0"/>
              <a:t>overflow: hidden;}</a:t>
            </a:r>
          </a:p>
          <a:p>
            <a:pPr marL="0" indent="0">
              <a:buNone/>
            </a:pPr>
            <a:r>
              <a:rPr lang="en-US" b="1" dirty="0" err="1"/>
              <a:t>p.two</a:t>
            </a:r>
            <a:r>
              <a:rPr lang="en-US" b="1" dirty="0"/>
              <a:t> {</a:t>
            </a:r>
          </a:p>
          <a:p>
            <a:pPr marL="457200" lvl="1" indent="0">
              <a:buNone/>
            </a:pPr>
            <a:r>
              <a:rPr lang="en-US" b="1" dirty="0"/>
              <a:t>overflow: scroll;}</a:t>
            </a:r>
            <a:endParaRPr lang="en-US" dirty="0"/>
          </a:p>
        </p:txBody>
      </p:sp>
      <p:pic>
        <p:nvPicPr>
          <p:cNvPr id="1026" name="Picture 2" descr="Image result for css styling overflow and hidd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015" y="2286001"/>
            <a:ext cx="6481708" cy="324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52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Css3 improvements</a:t>
            </a:r>
          </a:p>
        </p:txBody>
      </p:sp>
      <p:sp>
        <p:nvSpPr>
          <p:cNvPr id="3" name="Content Placeholder 2"/>
          <p:cNvSpPr>
            <a:spLocks noGrp="1"/>
          </p:cNvSpPr>
          <p:nvPr>
            <p:ph idx="1"/>
          </p:nvPr>
        </p:nvSpPr>
        <p:spPr/>
        <p:txBody>
          <a:bodyPr/>
          <a:lstStyle/>
          <a:p>
            <a:r>
              <a:rPr lang="en-US" dirty="0"/>
              <a:t>Box shadow -  Find the code  to do this to a paragraph</a:t>
            </a:r>
          </a:p>
          <a:p>
            <a:endParaRPr lang="en-US" dirty="0"/>
          </a:p>
          <a:p>
            <a:endParaRPr lang="en-US" dirty="0"/>
          </a:p>
          <a:p>
            <a:endParaRPr lang="en-US" dirty="0"/>
          </a:p>
          <a:p>
            <a:r>
              <a:rPr lang="en-US" dirty="0"/>
              <a:t>Rounded corners</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8019557" y="1678370"/>
            <a:ext cx="3152775" cy="2019300"/>
          </a:xfrm>
          <a:prstGeom prst="rect">
            <a:avLst/>
          </a:prstGeom>
        </p:spPr>
      </p:pic>
      <p:pic>
        <p:nvPicPr>
          <p:cNvPr id="5" name="Picture 4"/>
          <p:cNvPicPr>
            <a:picLocks noChangeAspect="1"/>
          </p:cNvPicPr>
          <p:nvPr/>
        </p:nvPicPr>
        <p:blipFill>
          <a:blip r:embed="rId3"/>
          <a:stretch>
            <a:fillRect/>
          </a:stretch>
        </p:blipFill>
        <p:spPr>
          <a:xfrm>
            <a:off x="7262319" y="4109154"/>
            <a:ext cx="2333625" cy="1457325"/>
          </a:xfrm>
          <a:prstGeom prst="rect">
            <a:avLst/>
          </a:prstGeom>
        </p:spPr>
      </p:pic>
      <p:pic>
        <p:nvPicPr>
          <p:cNvPr id="6" name="Picture 5"/>
          <p:cNvPicPr>
            <a:picLocks noChangeAspect="1"/>
          </p:cNvPicPr>
          <p:nvPr/>
        </p:nvPicPr>
        <p:blipFill>
          <a:blip r:embed="rId4"/>
          <a:stretch>
            <a:fillRect/>
          </a:stretch>
        </p:blipFill>
        <p:spPr>
          <a:xfrm>
            <a:off x="3816714" y="3711136"/>
            <a:ext cx="2524125" cy="1428750"/>
          </a:xfrm>
          <a:prstGeom prst="rect">
            <a:avLst/>
          </a:prstGeom>
        </p:spPr>
      </p:pic>
    </p:spTree>
    <p:extLst>
      <p:ext uri="{BB962C8B-B14F-4D97-AF65-F5344CB8AC3E}">
        <p14:creationId xmlns:p14="http://schemas.microsoft.com/office/powerpoint/2010/main" val="3608568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Flexbox</a:t>
            </a:r>
          </a:p>
        </p:txBody>
      </p:sp>
      <p:sp>
        <p:nvSpPr>
          <p:cNvPr id="3" name="Content Placeholder 2"/>
          <p:cNvSpPr>
            <a:spLocks noGrp="1"/>
          </p:cNvSpPr>
          <p:nvPr>
            <p:ph idx="1"/>
          </p:nvPr>
        </p:nvSpPr>
        <p:spPr>
          <a:xfrm>
            <a:off x="1251678" y="2103120"/>
            <a:ext cx="10711722" cy="4754880"/>
          </a:xfrm>
        </p:spPr>
        <p:txBody>
          <a:bodyPr>
            <a:normAutofit lnSpcReduction="10000"/>
          </a:bodyPr>
          <a:lstStyle/>
          <a:p>
            <a:r>
              <a:rPr lang="en-US" dirty="0"/>
              <a:t>Flexbox stands for flexible box where your content can be organized properly in a modern web page. It uses two types of boxes : “</a:t>
            </a:r>
            <a:r>
              <a:rPr lang="en-US" b="1" dirty="0"/>
              <a:t>flex containers</a:t>
            </a:r>
            <a:r>
              <a:rPr lang="en-US" dirty="0"/>
              <a:t>” and “</a:t>
            </a:r>
            <a:r>
              <a:rPr lang="en-US" b="1" dirty="0"/>
              <a:t>flex items”. </a:t>
            </a:r>
          </a:p>
          <a:p>
            <a:r>
              <a:rPr lang="en-US" dirty="0"/>
              <a:t>The job of a flex container is to group a bunch of flex items together and define how they’re positioned.</a:t>
            </a:r>
          </a:p>
          <a:p>
            <a:r>
              <a:rPr lang="en-GB" dirty="0"/>
              <a:t>The Flexbox Layout (Flexible Box) module (</a:t>
            </a:r>
            <a:r>
              <a:rPr lang="en-GB" dirty="0">
                <a:hlinkClick r:id="rId2"/>
              </a:rPr>
              <a:t>https://www.w3.org/TR/css-flexbox-1/</a:t>
            </a:r>
            <a:r>
              <a:rPr lang="en-GB" dirty="0"/>
              <a:t> ) aims at providing a more efficient way to lay out, align and distribute space among items in a container, even when their size is unknown and/or dynamic (thus the word "flex").</a:t>
            </a:r>
          </a:p>
          <a:p>
            <a:r>
              <a:rPr lang="en-GB" dirty="0"/>
              <a:t>A flex container expands items to fill available free space, or shrinks them to prevent overflow.</a:t>
            </a:r>
          </a:p>
          <a:p>
            <a:r>
              <a:rPr lang="en-GB" dirty="0"/>
              <a:t>Flexbox is direction-agnostic as opposed to the regular layouts (block which is vertically-based and inline which is horizontally-based). </a:t>
            </a:r>
            <a:endParaRPr lang="en-US" dirty="0"/>
          </a:p>
          <a:p>
            <a:r>
              <a:rPr lang="en-GB" b="1" dirty="0"/>
              <a:t>Flexbox layout is most appropriate to the components of an application, and small-scale layouts, while the Grid layout is intended for larger scale layouts.</a:t>
            </a:r>
          </a:p>
          <a:p>
            <a:pPr marL="0" indent="0">
              <a:buNone/>
            </a:pPr>
            <a:endParaRPr lang="en-US" dirty="0"/>
          </a:p>
        </p:txBody>
      </p:sp>
      <p:pic>
        <p:nvPicPr>
          <p:cNvPr id="4" name="Picture 3"/>
          <p:cNvPicPr>
            <a:picLocks noChangeAspect="1"/>
          </p:cNvPicPr>
          <p:nvPr/>
        </p:nvPicPr>
        <p:blipFill>
          <a:blip r:embed="rId3"/>
          <a:stretch>
            <a:fillRect/>
          </a:stretch>
        </p:blipFill>
        <p:spPr>
          <a:xfrm>
            <a:off x="7726680" y="119509"/>
            <a:ext cx="4044888" cy="1724877"/>
          </a:xfrm>
          <a:prstGeom prst="rect">
            <a:avLst/>
          </a:prstGeom>
        </p:spPr>
      </p:pic>
    </p:spTree>
    <p:extLst>
      <p:ext uri="{BB962C8B-B14F-4D97-AF65-F5344CB8AC3E}">
        <p14:creationId xmlns:p14="http://schemas.microsoft.com/office/powerpoint/2010/main" val="2152990534"/>
      </p:ext>
    </p:extLst>
  </p:cSld>
  <p:clrMapOvr>
    <a:masterClrMapping/>
  </p:clrMapOvr>
</p:sld>
</file>

<file path=ppt/theme/theme1.xml><?xml version="1.0" encoding="utf-8"?>
<a:theme xmlns:a="http://schemas.openxmlformats.org/drawingml/2006/main" name="Badg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2282</TotalTime>
  <Words>2367</Words>
  <Application>Microsoft Office PowerPoint</Application>
  <PresentationFormat>Widescreen</PresentationFormat>
  <Paragraphs>280</Paragraphs>
  <Slides>50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Consolas</vt:lpstr>
      <vt:lpstr>Courier New</vt:lpstr>
      <vt:lpstr>Gill Sans MT</vt:lpstr>
      <vt:lpstr>Impact</vt:lpstr>
      <vt:lpstr>LetterGothicStd-Bold</vt:lpstr>
      <vt:lpstr>Badge</vt:lpstr>
      <vt:lpstr>CSS</vt:lpstr>
      <vt:lpstr>What we cover</vt:lpstr>
      <vt:lpstr>CSS box model</vt:lpstr>
      <vt:lpstr>Example</vt:lpstr>
      <vt:lpstr>Examples</vt:lpstr>
      <vt:lpstr>CSS3 improvement</vt:lpstr>
      <vt:lpstr>CSS overflow</vt:lpstr>
      <vt:lpstr>Css3 improvements</vt:lpstr>
      <vt:lpstr>Flexbox</vt:lpstr>
      <vt:lpstr>Directions</vt:lpstr>
      <vt:lpstr>Explanation of directions</vt:lpstr>
      <vt:lpstr>Working code </vt:lpstr>
      <vt:lpstr>Working code </vt:lpstr>
      <vt:lpstr>Download and Open our example</vt:lpstr>
      <vt:lpstr>Our example – adding flex</vt:lpstr>
      <vt:lpstr>Our Example - Wrapping the contents</vt:lpstr>
      <vt:lpstr>Shorthand</vt:lpstr>
      <vt:lpstr>Our example – flex-flow</vt:lpstr>
      <vt:lpstr>Spacing</vt:lpstr>
      <vt:lpstr>Our example</vt:lpstr>
      <vt:lpstr>Aligning items</vt:lpstr>
      <vt:lpstr>Our example</vt:lpstr>
      <vt:lpstr>Aligning content</vt:lpstr>
      <vt:lpstr>Order</vt:lpstr>
      <vt:lpstr>Our Example – index.html</vt:lpstr>
      <vt:lpstr>Flex-grow</vt:lpstr>
      <vt:lpstr>More details on flex</vt:lpstr>
      <vt:lpstr>Other flex item properties</vt:lpstr>
      <vt:lpstr>CSS - grid</vt:lpstr>
      <vt:lpstr>Introduction</vt:lpstr>
      <vt:lpstr>CSS Grid</vt:lpstr>
      <vt:lpstr>CSS Grid (Useful resources)</vt:lpstr>
      <vt:lpstr>Grid Line</vt:lpstr>
      <vt:lpstr>Grid Track</vt:lpstr>
      <vt:lpstr>Grid Cell</vt:lpstr>
      <vt:lpstr>Grid Area</vt:lpstr>
      <vt:lpstr>Our example</vt:lpstr>
      <vt:lpstr>PowerPoint Presentation</vt:lpstr>
      <vt:lpstr>Adding Grid and specifying the size</vt:lpstr>
      <vt:lpstr>Grid Definition (cont)</vt:lpstr>
      <vt:lpstr>Grid definition (cont)</vt:lpstr>
      <vt:lpstr>PowerPoint Presentation</vt:lpstr>
      <vt:lpstr>The fr unit</vt:lpstr>
      <vt:lpstr>FR (Cont)</vt:lpstr>
      <vt:lpstr>Grid template</vt:lpstr>
      <vt:lpstr>Adding a gap</vt:lpstr>
      <vt:lpstr>Other parent properties</vt:lpstr>
      <vt:lpstr>Placing an object – child property</vt:lpstr>
      <vt:lpstr>Other Child Properties</vt:lpstr>
      <vt:lpstr>Create the following grid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Umanga Pilapitiya</dc:creator>
  <cp:lastModifiedBy>Yovini Dharmapala</cp:lastModifiedBy>
  <cp:revision>83</cp:revision>
  <dcterms:created xsi:type="dcterms:W3CDTF">2019-09-23T05:47:33Z</dcterms:created>
  <dcterms:modified xsi:type="dcterms:W3CDTF">2023-09-15T06:29:35Z</dcterms:modified>
</cp:coreProperties>
</file>