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92" r:id="rId4"/>
    <p:sldId id="291" r:id="rId5"/>
    <p:sldId id="258" r:id="rId6"/>
    <p:sldId id="259" r:id="rId7"/>
    <p:sldId id="264" r:id="rId8"/>
    <p:sldId id="265" r:id="rId9"/>
    <p:sldId id="266" r:id="rId10"/>
    <p:sldId id="267" r:id="rId11"/>
    <p:sldId id="268" r:id="rId12"/>
    <p:sldId id="301" r:id="rId13"/>
    <p:sldId id="294" r:id="rId14"/>
    <p:sldId id="295" r:id="rId15"/>
    <p:sldId id="366" r:id="rId16"/>
    <p:sldId id="364" r:id="rId17"/>
    <p:sldId id="365" r:id="rId18"/>
    <p:sldId id="299" r:id="rId19"/>
    <p:sldId id="296" r:id="rId20"/>
    <p:sldId id="367" r:id="rId21"/>
    <p:sldId id="297" r:id="rId22"/>
    <p:sldId id="298" r:id="rId23"/>
    <p:sldId id="319" r:id="rId24"/>
    <p:sldId id="320" r:id="rId25"/>
    <p:sldId id="300" r:id="rId26"/>
    <p:sldId id="271" r:id="rId27"/>
    <p:sldId id="302" r:id="rId28"/>
    <p:sldId id="312" r:id="rId29"/>
    <p:sldId id="303" r:id="rId30"/>
    <p:sldId id="304" r:id="rId31"/>
    <p:sldId id="305" r:id="rId32"/>
    <p:sldId id="306" r:id="rId33"/>
    <p:sldId id="307" r:id="rId34"/>
    <p:sldId id="280" r:id="rId35"/>
    <p:sldId id="281" r:id="rId36"/>
    <p:sldId id="282" r:id="rId37"/>
    <p:sldId id="283" r:id="rId38"/>
    <p:sldId id="284" r:id="rId39"/>
    <p:sldId id="369" r:id="rId40"/>
    <p:sldId id="269" r:id="rId41"/>
    <p:sldId id="370" r:id="rId42"/>
    <p:sldId id="371" r:id="rId43"/>
    <p:sldId id="373" r:id="rId44"/>
    <p:sldId id="374" r:id="rId45"/>
    <p:sldId id="375" r:id="rId46"/>
    <p:sldId id="376" r:id="rId47"/>
    <p:sldId id="377" r:id="rId48"/>
    <p:sldId id="378" r:id="rId49"/>
    <p:sldId id="379" r:id="rId50"/>
    <p:sldId id="380" r:id="rId51"/>
    <p:sldId id="381" r:id="rId52"/>
    <p:sldId id="382" r:id="rId53"/>
    <p:sldId id="383" r:id="rId54"/>
    <p:sldId id="385" r:id="rId55"/>
    <p:sldId id="386" r:id="rId56"/>
    <p:sldId id="38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12" autoAdjust="0"/>
  </p:normalViewPr>
  <p:slideViewPr>
    <p:cSldViewPr snapToGrid="0">
      <p:cViewPr varScale="1">
        <p:scale>
          <a:sx n="54" d="100"/>
          <a:sy n="54" d="100"/>
        </p:scale>
        <p:origin x="11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vini Dharmapala" userId="5d0d4e7e-c947-40c5-9585-53fbe34ffbbe" providerId="ADAL" clId="{CEE150DE-B507-4906-B866-F7F5C3ECCB27}"/>
    <pc:docChg chg="custSel modSld">
      <pc:chgData name="Yovini Dharmapala" userId="5d0d4e7e-c947-40c5-9585-53fbe34ffbbe" providerId="ADAL" clId="{CEE150DE-B507-4906-B866-F7F5C3ECCB27}" dt="2023-09-14T09:53:35.088" v="25" actId="20577"/>
      <pc:docMkLst>
        <pc:docMk/>
      </pc:docMkLst>
      <pc:sldChg chg="modSp mod">
        <pc:chgData name="Yovini Dharmapala" userId="5d0d4e7e-c947-40c5-9585-53fbe34ffbbe" providerId="ADAL" clId="{CEE150DE-B507-4906-B866-F7F5C3ECCB27}" dt="2023-09-14T08:45:22.178" v="0" actId="14100"/>
        <pc:sldMkLst>
          <pc:docMk/>
          <pc:sldMk cId="942866972" sldId="268"/>
        </pc:sldMkLst>
        <pc:picChg chg="mod">
          <ac:chgData name="Yovini Dharmapala" userId="5d0d4e7e-c947-40c5-9585-53fbe34ffbbe" providerId="ADAL" clId="{CEE150DE-B507-4906-B866-F7F5C3ECCB27}" dt="2023-09-14T08:45:22.178" v="0" actId="14100"/>
          <ac:picMkLst>
            <pc:docMk/>
            <pc:sldMk cId="942866972" sldId="268"/>
            <ac:picMk id="4" creationId="{00000000-0000-0000-0000-000000000000}"/>
          </ac:picMkLst>
        </pc:picChg>
      </pc:sldChg>
      <pc:sldChg chg="modNotesTx">
        <pc:chgData name="Yovini Dharmapala" userId="5d0d4e7e-c947-40c5-9585-53fbe34ffbbe" providerId="ADAL" clId="{CEE150DE-B507-4906-B866-F7F5C3ECCB27}" dt="2023-09-14T09:53:35.088" v="25" actId="20577"/>
        <pc:sldMkLst>
          <pc:docMk/>
          <pc:sldMk cId="2052143239"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5D102-F5FA-49E1-811A-0D827DF79133}"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5803A-3062-4AAA-986F-BBE1CAB9357E}" type="slidenum">
              <a:rPr lang="en-US" smtClean="0"/>
              <a:t>‹#›</a:t>
            </a:fld>
            <a:endParaRPr lang="en-US" dirty="0"/>
          </a:p>
        </p:txBody>
      </p:sp>
    </p:spTree>
    <p:extLst>
      <p:ext uri="{BB962C8B-B14F-4D97-AF65-F5344CB8AC3E}">
        <p14:creationId xmlns:p14="http://schemas.microsoft.com/office/powerpoint/2010/main" val="429374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1PnVor36_4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a:t>
            </a:r>
            <a:r>
              <a:rPr lang="en-US" dirty="0"/>
              <a:t> :  relationship</a:t>
            </a:r>
          </a:p>
          <a:p>
            <a:r>
              <a:rPr lang="en-US" dirty="0" err="1"/>
              <a:t>Href</a:t>
            </a:r>
            <a:r>
              <a:rPr lang="en-US" dirty="0"/>
              <a:t> :  points</a:t>
            </a:r>
            <a:r>
              <a:rPr lang="en-US" baseline="0" dirty="0"/>
              <a:t> to an external </a:t>
            </a:r>
            <a:r>
              <a:rPr lang="en-US" baseline="0" dirty="0" err="1"/>
              <a:t>css</a:t>
            </a:r>
            <a:endParaRPr lang="en-US" baseline="0" dirty="0"/>
          </a:p>
          <a:p>
            <a:r>
              <a:rPr lang="en-US" baseline="0" dirty="0"/>
              <a:t>The  best way because it separate the presentation from content</a:t>
            </a:r>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10</a:t>
            </a:fld>
            <a:endParaRPr lang="en-US"/>
          </a:p>
        </p:txBody>
      </p:sp>
    </p:spTree>
    <p:extLst>
      <p:ext uri="{BB962C8B-B14F-4D97-AF65-F5344CB8AC3E}">
        <p14:creationId xmlns:p14="http://schemas.microsoft.com/office/powerpoint/2010/main" val="2360409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Typefaces: font families</a:t>
            </a:r>
          </a:p>
        </p:txBody>
      </p:sp>
      <p:sp>
        <p:nvSpPr>
          <p:cNvPr id="4" name="Slide Number Placeholder 3"/>
          <p:cNvSpPr>
            <a:spLocks noGrp="1"/>
          </p:cNvSpPr>
          <p:nvPr>
            <p:ph type="sldNum" sz="quarter" idx="5"/>
          </p:nvPr>
        </p:nvSpPr>
        <p:spPr/>
        <p:txBody>
          <a:bodyPr/>
          <a:lstStyle/>
          <a:p>
            <a:fld id="{3AA5803A-3062-4AAA-986F-BBE1CAB9357E}" type="slidenum">
              <a:rPr lang="en-US" smtClean="0"/>
              <a:t>29</a:t>
            </a:fld>
            <a:endParaRPr lang="en-US" dirty="0"/>
          </a:p>
        </p:txBody>
      </p:sp>
    </p:spTree>
    <p:extLst>
      <p:ext uri="{BB962C8B-B14F-4D97-AF65-F5344CB8AC3E}">
        <p14:creationId xmlns:p14="http://schemas.microsoft.com/office/powerpoint/2010/main" val="1150896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 size</a:t>
            </a:r>
            <a:r>
              <a:rPr lang="en-US" baseline="0" dirty="0"/>
              <a:t> – pixels or percentage</a:t>
            </a:r>
          </a:p>
          <a:p>
            <a:r>
              <a:rPr lang="en-US" dirty="0"/>
              <a:t>Font</a:t>
            </a:r>
            <a:r>
              <a:rPr lang="en-US" baseline="0" dirty="0"/>
              <a:t> style : normal, italic, oblique</a:t>
            </a: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font-weight </a:t>
            </a:r>
            <a:r>
              <a:rPr lang="en-US" sz="1200" b="0" i="0" u="none" strike="noStrike" kern="1200" baseline="0" dirty="0">
                <a:solidFill>
                  <a:schemeClr val="tx1"/>
                </a:solidFill>
                <a:latin typeface="+mn-lt"/>
                <a:ea typeface="+mn-ea"/>
                <a:cs typeface="+mn-cs"/>
              </a:rPr>
              <a:t>property</a:t>
            </a:r>
          </a:p>
          <a:p>
            <a:r>
              <a:rPr lang="en-US" sz="1200" b="0" i="0" u="none" strike="noStrike" kern="1200" baseline="0" dirty="0">
                <a:solidFill>
                  <a:schemeClr val="tx1"/>
                </a:solidFill>
                <a:latin typeface="+mn-lt"/>
                <a:ea typeface="+mn-ea"/>
                <a:cs typeface="+mn-cs"/>
              </a:rPr>
              <a:t>allows you to create bold text.</a:t>
            </a:r>
          </a:p>
          <a:p>
            <a:r>
              <a:rPr lang="en-US" sz="1200" b="0" i="0" u="none" strike="noStrike" kern="1200" baseline="0" dirty="0">
                <a:solidFill>
                  <a:schemeClr val="tx1"/>
                </a:solidFill>
                <a:latin typeface="+mn-lt"/>
                <a:ea typeface="+mn-ea"/>
                <a:cs typeface="+mn-cs"/>
              </a:rPr>
              <a:t>Font variant – small caps or normal</a:t>
            </a:r>
          </a:p>
          <a:p>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32</a:t>
            </a:fld>
            <a:endParaRPr lang="en-US" dirty="0"/>
          </a:p>
        </p:txBody>
      </p:sp>
    </p:spTree>
    <p:extLst>
      <p:ext uri="{BB962C8B-B14F-4D97-AF65-F5344CB8AC3E}">
        <p14:creationId xmlns:p14="http://schemas.microsoft.com/office/powerpoint/2010/main" val="396727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5803A-3062-4AAA-986F-BBE1CAB9357E}" type="slidenum">
              <a:rPr lang="en-US" smtClean="0"/>
              <a:t>36</a:t>
            </a:fld>
            <a:endParaRPr lang="en-US" dirty="0"/>
          </a:p>
        </p:txBody>
      </p:sp>
    </p:spTree>
    <p:extLst>
      <p:ext uri="{BB962C8B-B14F-4D97-AF65-F5344CB8AC3E}">
        <p14:creationId xmlns:p14="http://schemas.microsoft.com/office/powerpoint/2010/main" val="230725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mainNav</a:t>
            </a:r>
            <a:r>
              <a:rPr lang="en-GB" sz="1200" b="0" kern="1200" dirty="0">
                <a:solidFill>
                  <a:schemeClr val="tx1"/>
                </a:solidFill>
                <a:effectLst/>
                <a:latin typeface="+mn-lt"/>
                <a:ea typeface="+mn-ea"/>
                <a:cs typeface="+mn-cs"/>
              </a:rPr>
              <a:t> ul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list-style-type:none</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padding:0;</a:t>
            </a:r>
          </a:p>
          <a:p>
            <a:r>
              <a:rPr lang="en-GB" sz="1200" b="0" kern="1200" dirty="0">
                <a:solidFill>
                  <a:schemeClr val="tx1"/>
                </a:solidFill>
                <a:effectLst/>
                <a:latin typeface="+mn-lt"/>
                <a:ea typeface="+mn-ea"/>
                <a:cs typeface="+mn-cs"/>
              </a:rPr>
              <a:t>    margin:0;</a:t>
            </a:r>
          </a:p>
          <a:p>
            <a:r>
              <a:rPr lang="en-GB" sz="1200" b="0" kern="1200" dirty="0">
                <a:solidFill>
                  <a:schemeClr val="tx1"/>
                </a:solidFill>
                <a:effectLst/>
                <a:latin typeface="+mn-lt"/>
                <a:ea typeface="+mn-ea"/>
                <a:cs typeface="+mn-cs"/>
              </a:rPr>
              <a:t>    background-</a:t>
            </a:r>
            <a:r>
              <a:rPr lang="en-GB" sz="1200" b="0" kern="1200" dirty="0" err="1">
                <a:solidFill>
                  <a:schemeClr val="tx1"/>
                </a:solidFill>
                <a:effectLst/>
                <a:latin typeface="+mn-lt"/>
                <a:ea typeface="+mn-ea"/>
                <a:cs typeface="+mn-cs"/>
              </a:rPr>
              <a:t>color</a:t>
            </a:r>
            <a:r>
              <a:rPr lang="en-GB" sz="1200" b="0" kern="1200" dirty="0">
                <a:solidFill>
                  <a:schemeClr val="tx1"/>
                </a:solidFill>
                <a:effectLst/>
                <a:latin typeface="+mn-lt"/>
                <a:ea typeface="+mn-ea"/>
                <a:cs typeface="+mn-cs"/>
              </a:rPr>
              <a:t>:#060892;</a:t>
            </a:r>
          </a:p>
          <a:p>
            <a:r>
              <a:rPr lang="en-GB" sz="1200" b="0" kern="1200" dirty="0">
                <a:solidFill>
                  <a:schemeClr val="tx1"/>
                </a:solidFill>
                <a:effectLst/>
                <a:latin typeface="+mn-lt"/>
                <a:ea typeface="+mn-ea"/>
                <a:cs typeface="+mn-cs"/>
              </a:rPr>
              <a:t>    width:250px;</a:t>
            </a:r>
          </a:p>
          <a:p>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mainNav</a:t>
            </a:r>
            <a:r>
              <a:rPr lang="en-GB" sz="1200" b="0" kern="1200" dirty="0">
                <a:solidFill>
                  <a:schemeClr val="tx1"/>
                </a:solidFill>
                <a:effectLst/>
                <a:latin typeface="+mn-lt"/>
                <a:ea typeface="+mn-ea"/>
                <a:cs typeface="+mn-cs"/>
              </a:rPr>
              <a:t> li {</a:t>
            </a:r>
          </a:p>
          <a:p>
            <a:r>
              <a:rPr lang="en-GB" sz="1200" b="0" kern="1200" dirty="0">
                <a:solidFill>
                  <a:schemeClr val="tx1"/>
                </a:solidFill>
                <a:effectLst/>
                <a:latin typeface="+mn-lt"/>
                <a:ea typeface="+mn-ea"/>
                <a:cs typeface="+mn-cs"/>
              </a:rPr>
              <a:t>    padding:0.5em;</a:t>
            </a:r>
          </a:p>
          <a:p>
            <a:r>
              <a:rPr lang="en-GB" sz="1200" b="0" kern="1200" dirty="0">
                <a:solidFill>
                  <a:schemeClr val="tx1"/>
                </a:solidFill>
                <a:effectLst/>
                <a:latin typeface="+mn-lt"/>
                <a:ea typeface="+mn-ea"/>
                <a:cs typeface="+mn-cs"/>
              </a:rPr>
              <a:t>    border:1px </a:t>
            </a:r>
            <a:r>
              <a:rPr lang="en-GB" sz="1200" b="0" kern="1200" dirty="0" err="1">
                <a:solidFill>
                  <a:schemeClr val="tx1"/>
                </a:solidFill>
                <a:effectLst/>
                <a:latin typeface="+mn-lt"/>
                <a:ea typeface="+mn-ea"/>
                <a:cs typeface="+mn-cs"/>
              </a:rPr>
              <a:t>rgb</a:t>
            </a:r>
            <a:r>
              <a:rPr lang="en-GB" sz="1200" b="0" kern="1200" dirty="0">
                <a:solidFill>
                  <a:schemeClr val="tx1"/>
                </a:solidFill>
                <a:effectLst/>
                <a:latin typeface="+mn-lt"/>
                <a:ea typeface="+mn-ea"/>
                <a:cs typeface="+mn-cs"/>
              </a:rPr>
              <a:t>(240, 240, 240) solid;</a:t>
            </a:r>
          </a:p>
          <a:p>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mainNav</a:t>
            </a:r>
            <a:r>
              <a:rPr lang="en-GB" sz="1200" b="0" kern="1200" dirty="0">
                <a:solidFill>
                  <a:schemeClr val="tx1"/>
                </a:solidFill>
                <a:effectLst/>
                <a:latin typeface="+mn-lt"/>
                <a:ea typeface="+mn-ea"/>
                <a:cs typeface="+mn-cs"/>
              </a:rPr>
              <a:t> a {</a:t>
            </a:r>
          </a:p>
          <a:p>
            <a:r>
              <a:rPr lang="en-GB" sz="1200" b="0" kern="1200" dirty="0">
                <a:solidFill>
                  <a:schemeClr val="tx1"/>
                </a:solidFill>
                <a:effectLst/>
                <a:latin typeface="+mn-lt"/>
                <a:ea typeface="+mn-ea"/>
                <a:cs typeface="+mn-cs"/>
              </a:rPr>
              <a:t>    min-height:50px;</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text-decoration:none</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display:block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color:rgb</a:t>
            </a:r>
            <a:r>
              <a:rPr lang="en-GB" sz="1200" b="0" kern="1200" dirty="0">
                <a:solidFill>
                  <a:schemeClr val="tx1"/>
                </a:solidFill>
                <a:effectLst/>
                <a:latin typeface="+mn-lt"/>
                <a:ea typeface="+mn-ea"/>
                <a:cs typeface="+mn-cs"/>
              </a:rPr>
              <a:t>(240, 240, 240);</a:t>
            </a:r>
          </a:p>
          <a:p>
            <a:r>
              <a:rPr lang="en-GB" sz="1200" b="0" kern="1200" dirty="0">
                <a:solidFill>
                  <a:schemeClr val="tx1"/>
                </a:solidFill>
                <a:effectLst/>
                <a:latin typeface="+mn-lt"/>
                <a:ea typeface="+mn-ea"/>
                <a:cs typeface="+mn-cs"/>
              </a:rPr>
              <a:t>    height:100%;</a:t>
            </a:r>
          </a:p>
          <a:p>
            <a:r>
              <a:rPr lang="en-GB" sz="1200" b="0" kern="1200" dirty="0">
                <a:solidFill>
                  <a:schemeClr val="tx1"/>
                </a:solidFill>
                <a:effectLst/>
                <a:latin typeface="+mn-lt"/>
                <a:ea typeface="+mn-ea"/>
                <a:cs typeface="+mn-cs"/>
              </a:rPr>
              <a:t>    width:100%;</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39</a:t>
            </a:fld>
            <a:endParaRPr lang="en-GB"/>
          </a:p>
        </p:txBody>
      </p:sp>
    </p:spTree>
    <p:extLst>
      <p:ext uri="{BB962C8B-B14F-4D97-AF65-F5344CB8AC3E}">
        <p14:creationId xmlns:p14="http://schemas.microsoft.com/office/powerpoint/2010/main" val="237403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#facts p:nth-of-type(3)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background-color:hotpink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color:black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myIngredients</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li:nth-of-type</a:t>
            </a:r>
            <a:r>
              <a:rPr lang="en-GB" sz="1200" b="0" kern="1200" dirty="0">
                <a:solidFill>
                  <a:schemeClr val="tx1"/>
                </a:solidFill>
                <a:effectLst/>
                <a:latin typeface="+mn-lt"/>
                <a:ea typeface="+mn-ea"/>
                <a:cs typeface="+mn-cs"/>
              </a:rPr>
              <a:t>(odd)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background-color:hotpink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color:black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myIngredients</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li:nth-of-type</a:t>
            </a:r>
            <a:r>
              <a:rPr lang="en-GB" sz="1200" b="0" kern="1200" dirty="0">
                <a:solidFill>
                  <a:schemeClr val="tx1"/>
                </a:solidFill>
                <a:effectLst/>
                <a:latin typeface="+mn-lt"/>
                <a:ea typeface="+mn-ea"/>
                <a:cs typeface="+mn-cs"/>
              </a:rPr>
              <a:t>(even)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background-color:black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42</a:t>
            </a:fld>
            <a:endParaRPr lang="en-GB"/>
          </a:p>
        </p:txBody>
      </p:sp>
    </p:spTree>
    <p:extLst>
      <p:ext uri="{BB962C8B-B14F-4D97-AF65-F5344CB8AC3E}">
        <p14:creationId xmlns:p14="http://schemas.microsoft.com/office/powerpoint/2010/main" val="3072051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mainHeader</a:t>
            </a:r>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height:100px;</a:t>
            </a:r>
          </a:p>
          <a:p>
            <a:r>
              <a:rPr lang="en-GB" sz="1200" b="0" kern="1200" dirty="0">
                <a:solidFill>
                  <a:schemeClr val="tx1"/>
                </a:solidFill>
                <a:effectLst/>
                <a:latin typeface="+mn-lt"/>
                <a:ea typeface="+mn-ea"/>
                <a:cs typeface="+mn-cs"/>
              </a:rPr>
              <a:t>    padding:1em;</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background:black</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url</a:t>
            </a:r>
            <a:r>
              <a:rPr lang="en-GB" sz="1200" b="0" kern="1200" dirty="0">
                <a:solidFill>
                  <a:schemeClr val="tx1"/>
                </a:solidFill>
                <a:effectLst/>
                <a:latin typeface="+mn-lt"/>
                <a:ea typeface="+mn-ea"/>
                <a:cs typeface="+mn-cs"/>
              </a:rPr>
              <a:t>(images/logo.png) no-repeat 1em </a:t>
            </a:r>
            <a:r>
              <a:rPr lang="en-GB" sz="1200" b="0" kern="1200" dirty="0" err="1">
                <a:solidFill>
                  <a:schemeClr val="tx1"/>
                </a:solidFill>
                <a:effectLst/>
                <a:latin typeface="+mn-lt"/>
                <a:ea typeface="+mn-ea"/>
                <a:cs typeface="+mn-cs"/>
              </a:rPr>
              <a:t>center</a:t>
            </a:r>
            <a:r>
              <a:rPr lang="en-GB" sz="1200" b="0" kern="1200" dirty="0">
                <a:solidFill>
                  <a:schemeClr val="tx1"/>
                </a:solidFill>
                <a:effectLst/>
                <a:latin typeface="+mn-lt"/>
                <a:ea typeface="+mn-ea"/>
                <a:cs typeface="+mn-cs"/>
              </a:rPr>
              <a:t>;</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h1 {</a:t>
            </a:r>
          </a:p>
          <a:p>
            <a:r>
              <a:rPr lang="en-GB" sz="1200" b="0" kern="1200" dirty="0">
                <a:solidFill>
                  <a:schemeClr val="tx1"/>
                </a:solidFill>
                <a:effectLst/>
                <a:latin typeface="+mn-lt"/>
                <a:ea typeface="+mn-ea"/>
                <a:cs typeface="+mn-cs"/>
              </a:rPr>
              <a:t>    margin:0;</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font-family:Helvetica</a:t>
            </a:r>
            <a:r>
              <a:rPr lang="en-GB" sz="1200" b="0" kern="1200" dirty="0">
                <a:solidFill>
                  <a:schemeClr val="tx1"/>
                </a:solidFill>
                <a:effectLst/>
                <a:latin typeface="+mn-lt"/>
                <a:ea typeface="+mn-ea"/>
                <a:cs typeface="+mn-cs"/>
              </a:rPr>
              <a:t>, Tahoma, sans-serif;</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padding:35px 0px 35px 100px;</a:t>
            </a:r>
          </a:p>
          <a:p>
            <a:r>
              <a:rPr lang="en-GB" sz="1200" b="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43</a:t>
            </a:fld>
            <a:endParaRPr lang="en-GB"/>
          </a:p>
        </p:txBody>
      </p:sp>
    </p:spTree>
    <p:extLst>
      <p:ext uri="{BB962C8B-B14F-4D97-AF65-F5344CB8AC3E}">
        <p14:creationId xmlns:p14="http://schemas.microsoft.com/office/powerpoint/2010/main" val="373837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.hero {</a:t>
            </a:r>
          </a:p>
          <a:p>
            <a:r>
              <a:rPr lang="en-GB" sz="1200" b="0" kern="1200" dirty="0">
                <a:solidFill>
                  <a:schemeClr val="tx1"/>
                </a:solidFill>
                <a:effectLst/>
                <a:latin typeface="+mn-lt"/>
                <a:ea typeface="+mn-ea"/>
                <a:cs typeface="+mn-cs"/>
              </a:rPr>
              <a:t>        width:100%;</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height:auto</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margin:0;</a:t>
            </a:r>
          </a:p>
          <a:p>
            <a:r>
              <a:rPr lang="en-GB" sz="1200" b="0" kern="1200" dirty="0">
                <a:solidFill>
                  <a:schemeClr val="tx1"/>
                </a:solidFill>
                <a:effectLst/>
                <a:latin typeface="+mn-lt"/>
                <a:ea typeface="+mn-ea"/>
                <a:cs typeface="+mn-cs"/>
              </a:rPr>
              <a:t>        padding:0;</a:t>
            </a:r>
          </a:p>
          <a:p>
            <a:r>
              <a:rPr lang="en-GB" sz="1200" b="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45</a:t>
            </a:fld>
            <a:endParaRPr lang="en-GB"/>
          </a:p>
        </p:txBody>
      </p:sp>
    </p:spTree>
    <p:extLst>
      <p:ext uri="{BB962C8B-B14F-4D97-AF65-F5344CB8AC3E}">
        <p14:creationId xmlns:p14="http://schemas.microsoft.com/office/powerpoint/2010/main" val="385968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table {</a:t>
            </a:r>
          </a:p>
          <a:p>
            <a:r>
              <a:rPr lang="en-GB" sz="1200" b="0" kern="1200" dirty="0">
                <a:solidFill>
                  <a:schemeClr val="tx1"/>
                </a:solidFill>
                <a:effectLst/>
                <a:latin typeface="+mn-lt"/>
                <a:ea typeface="+mn-ea"/>
                <a:cs typeface="+mn-cs"/>
              </a:rPr>
              <a:t>    table-layout: fixed;</a:t>
            </a:r>
          </a:p>
          <a:p>
            <a:r>
              <a:rPr lang="en-GB" sz="1200" b="0" kern="1200" dirty="0">
                <a:solidFill>
                  <a:schemeClr val="tx1"/>
                </a:solidFill>
                <a:effectLst/>
                <a:latin typeface="+mn-lt"/>
                <a:ea typeface="+mn-ea"/>
                <a:cs typeface="+mn-cs"/>
              </a:rPr>
              <a:t>    width: 100%;</a:t>
            </a:r>
          </a:p>
          <a:p>
            <a:r>
              <a:rPr lang="en-GB" sz="1200" b="0" kern="1200" dirty="0">
                <a:solidFill>
                  <a:schemeClr val="tx1"/>
                </a:solidFill>
                <a:effectLst/>
                <a:latin typeface="+mn-lt"/>
                <a:ea typeface="+mn-ea"/>
                <a:cs typeface="+mn-cs"/>
              </a:rPr>
              <a:t>    border-collapse: collapse;</a:t>
            </a:r>
          </a:p>
          <a:p>
            <a:r>
              <a:rPr lang="en-GB" sz="1200" b="0" kern="1200" dirty="0">
                <a:solidFill>
                  <a:schemeClr val="tx1"/>
                </a:solidFill>
                <a:effectLst/>
                <a:latin typeface="+mn-lt"/>
                <a:ea typeface="+mn-ea"/>
                <a:cs typeface="+mn-cs"/>
              </a:rPr>
              <a:t>    border: 3px solid </a:t>
            </a:r>
            <a:r>
              <a:rPr lang="en-GB" sz="1200" b="0" kern="1200" dirty="0" err="1">
                <a:solidFill>
                  <a:schemeClr val="tx1"/>
                </a:solidFill>
                <a:effectLst/>
                <a:latin typeface="+mn-lt"/>
                <a:ea typeface="+mn-ea"/>
                <a:cs typeface="+mn-cs"/>
              </a:rPr>
              <a:t>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max-width:600px;</a:t>
            </a:r>
          </a:p>
          <a:p>
            <a:r>
              <a:rPr lang="en-GB" sz="1200" b="0" kern="1200" dirty="0">
                <a:solidFill>
                  <a:schemeClr val="tx1"/>
                </a:solidFill>
                <a:effectLst/>
                <a:latin typeface="+mn-lt"/>
                <a:ea typeface="+mn-ea"/>
                <a:cs typeface="+mn-cs"/>
              </a:rPr>
              <a:t>  }</a:t>
            </a:r>
          </a:p>
          <a:p>
            <a:br>
              <a:rPr lang="en-GB" sz="1200" b="0" kern="1200" dirty="0">
                <a:solidFill>
                  <a:schemeClr val="tx1"/>
                </a:solidFill>
                <a:effectLst/>
                <a:latin typeface="+mn-lt"/>
                <a:ea typeface="+mn-ea"/>
                <a:cs typeface="+mn-cs"/>
              </a:rPr>
            </a:br>
            <a:r>
              <a:rPr lang="en-GB" sz="1200" b="0" kern="1200" dirty="0" err="1">
                <a:solidFill>
                  <a:schemeClr val="tx1"/>
                </a:solidFill>
                <a:effectLst/>
                <a:latin typeface="+mn-lt"/>
                <a:ea typeface="+mn-ea"/>
                <a:cs typeface="+mn-cs"/>
              </a:rPr>
              <a:t>th</a:t>
            </a:r>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letter-spacing: 2px;</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td {</a:t>
            </a:r>
          </a:p>
          <a:p>
            <a:r>
              <a:rPr lang="en-GB" sz="1200" b="0" kern="1200" dirty="0">
                <a:solidFill>
                  <a:schemeClr val="tx1"/>
                </a:solidFill>
                <a:effectLst/>
                <a:latin typeface="+mn-lt"/>
                <a:ea typeface="+mn-ea"/>
                <a:cs typeface="+mn-cs"/>
              </a:rPr>
              <a:t>    letter-spacing: 1px;</a:t>
            </a:r>
          </a:p>
          <a:p>
            <a:r>
              <a:rPr lang="en-GB" sz="1200" b="0" kern="1200" dirty="0">
                <a:solidFill>
                  <a:schemeClr val="tx1"/>
                </a:solidFill>
                <a:effectLst/>
                <a:latin typeface="+mn-lt"/>
                <a:ea typeface="+mn-ea"/>
                <a:cs typeface="+mn-cs"/>
              </a:rPr>
              <a:t>    text-align: </a:t>
            </a:r>
            <a:r>
              <a:rPr lang="en-GB" sz="1200" b="0" kern="1200" dirty="0" err="1">
                <a:solidFill>
                  <a:schemeClr val="tx1"/>
                </a:solidFill>
                <a:effectLst/>
                <a:latin typeface="+mn-lt"/>
                <a:ea typeface="+mn-ea"/>
                <a:cs typeface="+mn-cs"/>
              </a:rPr>
              <a:t>center</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tfoot</a:t>
            </a:r>
            <a:r>
              <a:rPr lang="en-GB" sz="1200" b="0" kern="1200" dirty="0">
                <a:solidFill>
                  <a:schemeClr val="tx1"/>
                </a:solidFill>
                <a:effectLst/>
                <a:latin typeface="+mn-lt"/>
                <a:ea typeface="+mn-ea"/>
                <a:cs typeface="+mn-cs"/>
              </a:rPr>
              <a:t> td {</a:t>
            </a:r>
          </a:p>
          <a:p>
            <a:r>
              <a:rPr lang="en-GB" sz="1200" b="0" kern="1200" dirty="0">
                <a:solidFill>
                  <a:schemeClr val="tx1"/>
                </a:solidFill>
                <a:effectLst/>
                <a:latin typeface="+mn-lt"/>
                <a:ea typeface="+mn-ea"/>
                <a:cs typeface="+mn-cs"/>
              </a:rPr>
              <a:t>    text-align: left;</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thead</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tfoot</a:t>
            </a:r>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background: </a:t>
            </a:r>
            <a:r>
              <a:rPr lang="en-GB" sz="1200" b="0" kern="1200" dirty="0" err="1">
                <a:solidFill>
                  <a:schemeClr val="tx1"/>
                </a:solidFill>
                <a:effectLst/>
                <a:latin typeface="+mn-lt"/>
                <a:ea typeface="+mn-ea"/>
                <a:cs typeface="+mn-cs"/>
              </a:rPr>
              <a:t>hotpink</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color</a:t>
            </a:r>
            <a:r>
              <a:rPr lang="en-GB" sz="1200" b="0" kern="1200" dirty="0">
                <a:solidFill>
                  <a:schemeClr val="tx1"/>
                </a:solidFill>
                <a:effectLst/>
                <a:latin typeface="+mn-lt"/>
                <a:ea typeface="+mn-ea"/>
                <a:cs typeface="+mn-cs"/>
              </a:rPr>
              <a:t>: black;</a:t>
            </a:r>
          </a:p>
          <a:p>
            <a:r>
              <a:rPr lang="en-GB" sz="1200" b="0" kern="1200" dirty="0">
                <a:solidFill>
                  <a:schemeClr val="tx1"/>
                </a:solidFill>
                <a:effectLst/>
                <a:latin typeface="+mn-lt"/>
                <a:ea typeface="+mn-ea"/>
                <a:cs typeface="+mn-cs"/>
              </a:rPr>
              <a:t>    text-shadow: 1px </a:t>
            </a:r>
            <a:r>
              <a:rPr lang="en-GB" sz="1200" b="0" kern="1200" dirty="0" err="1">
                <a:solidFill>
                  <a:schemeClr val="tx1"/>
                </a:solidFill>
                <a:effectLst/>
                <a:latin typeface="+mn-lt"/>
                <a:ea typeface="+mn-ea"/>
                <a:cs typeface="+mn-cs"/>
              </a:rPr>
              <a:t>1px</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1px</a:t>
            </a:r>
            <a:r>
              <a:rPr lang="en-GB" sz="1200" b="0" kern="1200" dirty="0">
                <a:solidFill>
                  <a:schemeClr val="tx1"/>
                </a:solidFill>
                <a:effectLst/>
                <a:latin typeface="+mn-lt"/>
                <a:ea typeface="+mn-ea"/>
                <a:cs typeface="+mn-cs"/>
              </a:rPr>
              <a:t> black;</a:t>
            </a:r>
          </a:p>
          <a:p>
            <a:r>
              <a:rPr lang="en-GB" sz="1200" b="0" kern="1200" dirty="0">
                <a:solidFill>
                  <a:schemeClr val="tx1"/>
                </a:solidFill>
                <a:effectLst/>
                <a:latin typeface="+mn-lt"/>
                <a:ea typeface="+mn-ea"/>
                <a:cs typeface="+mn-cs"/>
              </a:rPr>
              <a:t>  }</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tr:nth-of-type</a:t>
            </a:r>
            <a:r>
              <a:rPr lang="en-GB" sz="1200" b="0" kern="1200" dirty="0">
                <a:solidFill>
                  <a:schemeClr val="tx1"/>
                </a:solidFill>
                <a:effectLst/>
                <a:latin typeface="+mn-lt"/>
                <a:ea typeface="+mn-ea"/>
                <a:cs typeface="+mn-cs"/>
              </a:rPr>
              <a:t>(2n) {</a:t>
            </a:r>
          </a:p>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background:rgb</a:t>
            </a:r>
            <a:r>
              <a:rPr lang="en-GB" sz="1200" b="0" kern="1200" dirty="0">
                <a:solidFill>
                  <a:schemeClr val="tx1"/>
                </a:solidFill>
                <a:effectLst/>
                <a:latin typeface="+mn-lt"/>
                <a:ea typeface="+mn-ea"/>
                <a:cs typeface="+mn-cs"/>
              </a:rPr>
              <a:t>(240, 172, 206);</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47</a:t>
            </a:fld>
            <a:endParaRPr lang="en-GB"/>
          </a:p>
        </p:txBody>
      </p:sp>
    </p:spTree>
    <p:extLst>
      <p:ext uri="{BB962C8B-B14F-4D97-AF65-F5344CB8AC3E}">
        <p14:creationId xmlns:p14="http://schemas.microsoft.com/office/powerpoint/2010/main" val="253655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myInstructions</a:t>
            </a:r>
            <a:r>
              <a:rPr lang="en-GB" sz="1200" b="0" kern="1200" dirty="0">
                <a:solidFill>
                  <a:schemeClr val="tx1"/>
                </a:solidFill>
                <a:effectLst/>
                <a:latin typeface="+mn-lt"/>
                <a:ea typeface="+mn-ea"/>
                <a:cs typeface="+mn-cs"/>
              </a:rPr>
              <a:t> li {</a:t>
            </a:r>
          </a:p>
          <a:p>
            <a:r>
              <a:rPr lang="en-GB" sz="1200" b="0" kern="1200" dirty="0">
                <a:solidFill>
                  <a:schemeClr val="tx1"/>
                </a:solidFill>
                <a:effectLst/>
                <a:latin typeface="+mn-lt"/>
                <a:ea typeface="+mn-ea"/>
                <a:cs typeface="+mn-cs"/>
              </a:rPr>
              <a:t>    list-style-type: upper-roman;</a:t>
            </a:r>
          </a:p>
          <a:p>
            <a:r>
              <a:rPr lang="en-GB" sz="1200" b="0" kern="1200" dirty="0">
                <a:solidFill>
                  <a:schemeClr val="tx1"/>
                </a:solidFill>
                <a:effectLst/>
                <a:latin typeface="+mn-lt"/>
                <a:ea typeface="+mn-ea"/>
                <a:cs typeface="+mn-cs"/>
              </a:rPr>
              <a:t>    list-style-position: inside;</a:t>
            </a:r>
          </a:p>
          <a:p>
            <a:r>
              <a:rPr lang="en-GB" sz="1200" b="0" kern="1200" dirty="0">
                <a:solidFill>
                  <a:schemeClr val="tx1"/>
                </a:solidFill>
                <a:effectLst/>
                <a:latin typeface="+mn-lt"/>
                <a:ea typeface="+mn-ea"/>
                <a:cs typeface="+mn-cs"/>
              </a:rPr>
              <a:t>  }</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myIngredients</a:t>
            </a:r>
            <a:r>
              <a:rPr lang="en-GB" sz="1200" b="0" kern="1200" dirty="0">
                <a:solidFill>
                  <a:schemeClr val="tx1"/>
                </a:solidFill>
                <a:effectLst/>
                <a:latin typeface="+mn-lt"/>
                <a:ea typeface="+mn-ea"/>
                <a:cs typeface="+mn-cs"/>
              </a:rPr>
              <a:t> li {</a:t>
            </a:r>
          </a:p>
          <a:p>
            <a:r>
              <a:rPr lang="en-GB" sz="1200" b="0" kern="1200" dirty="0">
                <a:solidFill>
                  <a:schemeClr val="tx1"/>
                </a:solidFill>
                <a:effectLst/>
                <a:latin typeface="+mn-lt"/>
                <a:ea typeface="+mn-ea"/>
                <a:cs typeface="+mn-cs"/>
              </a:rPr>
              <a:t>    list-style: square </a:t>
            </a:r>
            <a:r>
              <a:rPr lang="en-GB" sz="1200" b="0" kern="1200" dirty="0" err="1">
                <a:solidFill>
                  <a:schemeClr val="tx1"/>
                </a:solidFill>
                <a:effectLst/>
                <a:latin typeface="+mn-lt"/>
                <a:ea typeface="+mn-ea"/>
                <a:cs typeface="+mn-cs"/>
              </a:rPr>
              <a:t>url</a:t>
            </a:r>
            <a:r>
              <a:rPr lang="en-GB" sz="1200" b="0" kern="1200" dirty="0">
                <a:solidFill>
                  <a:schemeClr val="tx1"/>
                </a:solidFill>
                <a:effectLst/>
                <a:latin typeface="+mn-lt"/>
                <a:ea typeface="+mn-ea"/>
                <a:cs typeface="+mn-cs"/>
              </a:rPr>
              <a:t>(images/</a:t>
            </a:r>
            <a:r>
              <a:rPr lang="en-GB" sz="1200" b="0" kern="1200" dirty="0" err="1">
                <a:solidFill>
                  <a:schemeClr val="tx1"/>
                </a:solidFill>
                <a:effectLst/>
                <a:latin typeface="+mn-lt"/>
                <a:ea typeface="+mn-ea"/>
                <a:cs typeface="+mn-cs"/>
              </a:rPr>
              <a:t>star.svg</a:t>
            </a:r>
            <a:r>
              <a:rPr lang="en-GB" sz="1200" b="0" kern="1200" dirty="0">
                <a:solidFill>
                  <a:schemeClr val="tx1"/>
                </a:solidFill>
                <a:effectLst/>
                <a:latin typeface="+mn-lt"/>
                <a:ea typeface="+mn-ea"/>
                <a:cs typeface="+mn-cs"/>
              </a:rPr>
              <a:t>) inside;</a:t>
            </a:r>
          </a:p>
          <a:p>
            <a:r>
              <a:rPr lang="en-GB" sz="1200" b="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49</a:t>
            </a:fld>
            <a:endParaRPr lang="en-GB"/>
          </a:p>
        </p:txBody>
      </p:sp>
    </p:spTree>
    <p:extLst>
      <p:ext uri="{BB962C8B-B14F-4D97-AF65-F5344CB8AC3E}">
        <p14:creationId xmlns:p14="http://schemas.microsoft.com/office/powerpoint/2010/main" val="2747162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F5F03-8B92-41D9-B67C-C5363AC4DD07}" type="slidenum">
              <a:rPr lang="en-GB"/>
              <a:pPr/>
              <a:t>52</a:t>
            </a:fld>
            <a:endParaRPr lang="en-GB"/>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12260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Proceedance</a:t>
            </a:r>
            <a:endParaRPr lang="en-US" dirty="0"/>
          </a:p>
          <a:p>
            <a:r>
              <a:rPr lang="en-US" dirty="0"/>
              <a:t>ID</a:t>
            </a:r>
            <a:r>
              <a:rPr lang="en-US" baseline="0" dirty="0"/>
              <a:t>  then class then element selector</a:t>
            </a:r>
          </a:p>
          <a:p>
            <a:r>
              <a:rPr lang="en-US" baseline="0" dirty="0"/>
              <a:t>So the element selector can be </a:t>
            </a:r>
            <a:r>
              <a:rPr lang="en-US" baseline="0" dirty="0" err="1"/>
              <a:t>overwridden</a:t>
            </a:r>
            <a:r>
              <a:rPr lang="en-US" baseline="0" dirty="0"/>
              <a:t> by a class selector</a:t>
            </a:r>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11</a:t>
            </a:fld>
            <a:endParaRPr lang="en-US"/>
          </a:p>
        </p:txBody>
      </p:sp>
    </p:spTree>
    <p:extLst>
      <p:ext uri="{BB962C8B-B14F-4D97-AF65-F5344CB8AC3E}">
        <p14:creationId xmlns:p14="http://schemas.microsoft.com/office/powerpoint/2010/main" val="32145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5803A-3062-4AAA-986F-BBE1CAB9357E}" type="slidenum">
              <a:rPr lang="en-US" smtClean="0"/>
              <a:t>17</a:t>
            </a:fld>
            <a:endParaRPr lang="en-US" dirty="0"/>
          </a:p>
        </p:txBody>
      </p:sp>
    </p:spTree>
    <p:extLst>
      <p:ext uri="{BB962C8B-B14F-4D97-AF65-F5344CB8AC3E}">
        <p14:creationId xmlns:p14="http://schemas.microsoft.com/office/powerpoint/2010/main" val="90560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19</a:t>
            </a:fld>
            <a:endParaRPr lang="en-US"/>
          </a:p>
        </p:txBody>
      </p:sp>
    </p:spTree>
    <p:extLst>
      <p:ext uri="{BB962C8B-B14F-4D97-AF65-F5344CB8AC3E}">
        <p14:creationId xmlns:p14="http://schemas.microsoft.com/office/powerpoint/2010/main" val="200030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5803A-3062-4AAA-986F-BBE1CAB9357E}" type="slidenum">
              <a:rPr lang="en-US" smtClean="0"/>
              <a:t>20</a:t>
            </a:fld>
            <a:endParaRPr lang="en-US" dirty="0"/>
          </a:p>
        </p:txBody>
      </p:sp>
    </p:spTree>
    <p:extLst>
      <p:ext uri="{BB962C8B-B14F-4D97-AF65-F5344CB8AC3E}">
        <p14:creationId xmlns:p14="http://schemas.microsoft.com/office/powerpoint/2010/main" val="37609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https://www.youtube.com/watch?v=1PnVor36_40</a:t>
            </a:r>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21</a:t>
            </a:fld>
            <a:endParaRPr lang="en-US"/>
          </a:p>
        </p:txBody>
      </p:sp>
    </p:spTree>
    <p:extLst>
      <p:ext uri="{BB962C8B-B14F-4D97-AF65-F5344CB8AC3E}">
        <p14:creationId xmlns:p14="http://schemas.microsoft.com/office/powerpoint/2010/main" val="340382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5803A-3062-4AAA-986F-BBE1CAB9357E}" type="slidenum">
              <a:rPr lang="en-US" smtClean="0"/>
              <a:t>22</a:t>
            </a:fld>
            <a:endParaRPr lang="en-US" dirty="0"/>
          </a:p>
        </p:txBody>
      </p:sp>
    </p:spTree>
    <p:extLst>
      <p:ext uri="{BB962C8B-B14F-4D97-AF65-F5344CB8AC3E}">
        <p14:creationId xmlns:p14="http://schemas.microsoft.com/office/powerpoint/2010/main" val="406316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25</a:t>
            </a:fld>
            <a:endParaRPr lang="en-US" dirty="0"/>
          </a:p>
        </p:txBody>
      </p:sp>
    </p:spTree>
    <p:extLst>
      <p:ext uri="{BB962C8B-B14F-4D97-AF65-F5344CB8AC3E}">
        <p14:creationId xmlns:p14="http://schemas.microsoft.com/office/powerpoint/2010/main" val="328591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Hue (H):</a:t>
            </a:r>
            <a:r>
              <a:rPr lang="en-US" b="0" i="0" dirty="0">
                <a:solidFill>
                  <a:srgbClr val="374151"/>
                </a:solidFill>
                <a:effectLst/>
                <a:latin typeface="Söhne"/>
              </a:rPr>
              <a:t> Represents the type of color, expressed as an angle between 0 and 360 degrees on the color wheel. It defines the base color, such as red, blue, or green.</a:t>
            </a:r>
          </a:p>
          <a:p>
            <a:pPr algn="l">
              <a:buFont typeface="Arial" panose="020B0604020202020204" pitchFamily="34" charset="0"/>
              <a:buChar char="•"/>
            </a:pPr>
            <a:r>
              <a:rPr lang="en-US" b="1" i="0" dirty="0">
                <a:solidFill>
                  <a:srgbClr val="374151"/>
                </a:solidFill>
                <a:effectLst/>
                <a:latin typeface="Söhne"/>
              </a:rPr>
              <a:t>Saturation (S):</a:t>
            </a:r>
            <a:r>
              <a:rPr lang="en-US" b="0" i="0" dirty="0">
                <a:solidFill>
                  <a:srgbClr val="374151"/>
                </a:solidFill>
                <a:effectLst/>
                <a:latin typeface="Söhne"/>
              </a:rPr>
              <a:t> Defines the intensity or vividness of a color. It's expressed as a percentage, where 0% represents grayscale, and 100% is the full color intensity.</a:t>
            </a:r>
          </a:p>
          <a:p>
            <a:pPr algn="l">
              <a:buFont typeface="Arial" panose="020B0604020202020204" pitchFamily="34" charset="0"/>
              <a:buChar char="•"/>
            </a:pPr>
            <a:r>
              <a:rPr lang="en-US" b="1" i="0" dirty="0">
                <a:solidFill>
                  <a:srgbClr val="374151"/>
                </a:solidFill>
                <a:effectLst/>
                <a:latin typeface="Söhne"/>
              </a:rPr>
              <a:t>Lightness (L):</a:t>
            </a:r>
            <a:r>
              <a:rPr lang="en-US" b="0" i="0" dirty="0">
                <a:solidFill>
                  <a:srgbClr val="374151"/>
                </a:solidFill>
                <a:effectLst/>
                <a:latin typeface="Söhne"/>
              </a:rPr>
              <a:t> Specifies the brightness of the color. It's also expressed as a percentage, with 0% being black, 100% being white, and 50% being the normal color.</a:t>
            </a:r>
          </a:p>
          <a:p>
            <a:pPr algn="l">
              <a:buFont typeface="Arial" panose="020B0604020202020204" pitchFamily="34" charset="0"/>
              <a:buChar char="•"/>
            </a:pPr>
            <a:r>
              <a:rPr lang="en-US" b="1" i="0" dirty="0">
                <a:solidFill>
                  <a:srgbClr val="374151"/>
                </a:solidFill>
                <a:effectLst/>
                <a:latin typeface="Söhne"/>
              </a:rPr>
              <a:t>Alpha (A):</a:t>
            </a:r>
            <a:r>
              <a:rPr lang="en-US" b="0" i="0" dirty="0">
                <a:solidFill>
                  <a:srgbClr val="374151"/>
                </a:solidFill>
                <a:effectLst/>
                <a:latin typeface="Söhne"/>
              </a:rPr>
              <a:t> Represents the transparency of the color. It's a value between 0 and 1, where 0 is fully transparent (completely see-through), and 1 is fully opaque (completely solid).</a:t>
            </a:r>
          </a:p>
          <a:p>
            <a:endParaRPr lang="en-US" dirty="0"/>
          </a:p>
        </p:txBody>
      </p:sp>
      <p:sp>
        <p:nvSpPr>
          <p:cNvPr id="4" name="Slide Number Placeholder 3"/>
          <p:cNvSpPr>
            <a:spLocks noGrp="1"/>
          </p:cNvSpPr>
          <p:nvPr>
            <p:ph type="sldNum" sz="quarter" idx="5"/>
          </p:nvPr>
        </p:nvSpPr>
        <p:spPr/>
        <p:txBody>
          <a:bodyPr/>
          <a:lstStyle/>
          <a:p>
            <a:fld id="{3AA5803A-3062-4AAA-986F-BBE1CAB9357E}" type="slidenum">
              <a:rPr lang="en-US" smtClean="0"/>
              <a:t>28</a:t>
            </a:fld>
            <a:endParaRPr lang="en-US" dirty="0"/>
          </a:p>
        </p:txBody>
      </p:sp>
    </p:spTree>
    <p:extLst>
      <p:ext uri="{BB962C8B-B14F-4D97-AF65-F5344CB8AC3E}">
        <p14:creationId xmlns:p14="http://schemas.microsoft.com/office/powerpoint/2010/main" val="346682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B92A63-2835-4D77-84D6-A0DC5D388F5D}" type="datetimeFigureOut">
              <a:rPr lang="en-US" smtClean="0"/>
              <a:t>4/4/2024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7E16A90-4030-4365-B643-37D6A0B6CD9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96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3088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90482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43471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B92A63-2835-4D77-84D6-A0DC5D388F5D}" type="datetimeFigureOut">
              <a:rPr lang="en-US" smtClean="0"/>
              <a:t>4/4/2024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7E16A90-4030-4365-B643-37D6A0B6CD9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667080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4166650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28907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63543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2A63-2835-4D77-84D6-A0DC5D388F5D}"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3747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EB92A63-2835-4D77-84D6-A0DC5D388F5D}" type="datetimeFigureOut">
              <a:rPr lang="en-US" smtClean="0"/>
              <a:t>4/4/2024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17E16A90-4030-4365-B643-37D6A0B6CD9D}"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12498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EB92A63-2835-4D77-84D6-A0DC5D388F5D}" type="datetimeFigureOut">
              <a:rPr lang="en-US" smtClean="0"/>
              <a:t>4/4/2024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46926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B92A63-2835-4D77-84D6-A0DC5D388F5D}" type="datetimeFigureOut">
              <a:rPr lang="en-US" smtClean="0"/>
              <a:t>4/4/2024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7E16A90-4030-4365-B643-37D6A0B6CD9D}"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2040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CSS/CSS_Background_and_Borders/Box-shadow_genera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cssmatic.com/box-shado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Learn/CSS/Building_blocks/Styling_tabl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eveloper.mozilla.org/en-US/docs/Learn/CSS/Styling_text/Styling_lists#List-specific_sty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en-US/docs/Learn/CSS/Styling_text/Styling_lists#List-specific_styl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mozilla.org/en-US/docs/Learn/CSS/Introduction_to_CSS/Cascade_and_inheritanc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necolas.github.io/normalize.css/" TargetMode="External"/><Relationship Id="rId2" Type="http://schemas.openxmlformats.org/officeDocument/2006/relationships/hyperlink" Target="https://meyerweb.com/eric/tools/css/rese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necolas.github.io/normalize.cs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s://jigsaw.w3.org/css-validator/" TargetMode="Externa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742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a:t>External CSS</a:t>
            </a:r>
          </a:p>
        </p:txBody>
      </p:sp>
      <p:sp>
        <p:nvSpPr>
          <p:cNvPr id="3" name="Content Placeholder 2"/>
          <p:cNvSpPr>
            <a:spLocks noGrp="1"/>
          </p:cNvSpPr>
          <p:nvPr>
            <p:ph idx="1"/>
          </p:nvPr>
        </p:nvSpPr>
        <p:spPr>
          <a:xfrm>
            <a:off x="1251678" y="1734207"/>
            <a:ext cx="10178322" cy="3593591"/>
          </a:xfrm>
        </p:spPr>
        <p:txBody>
          <a:bodyPr>
            <a:normAutofit/>
          </a:bodyPr>
          <a:lstStyle/>
          <a:p>
            <a:r>
              <a:rPr lang="en-US" sz="2400" dirty="0"/>
              <a:t>The third and most recommended way to include CSS is using an external stylesheet. We create a stylesheet with a .</a:t>
            </a:r>
            <a:r>
              <a:rPr lang="en-US" sz="2400" dirty="0" err="1"/>
              <a:t>css</a:t>
            </a:r>
            <a:r>
              <a:rPr lang="en-US" sz="2400" dirty="0"/>
              <a:t> extension and include its link in the HTML document, like this:</a:t>
            </a:r>
          </a:p>
        </p:txBody>
      </p:sp>
      <p:pic>
        <p:nvPicPr>
          <p:cNvPr id="4" name="Picture 3"/>
          <p:cNvPicPr>
            <a:picLocks noChangeAspect="1"/>
          </p:cNvPicPr>
          <p:nvPr/>
        </p:nvPicPr>
        <p:blipFill>
          <a:blip r:embed="rId3"/>
          <a:stretch>
            <a:fillRect/>
          </a:stretch>
        </p:blipFill>
        <p:spPr>
          <a:xfrm>
            <a:off x="2753834" y="3063065"/>
            <a:ext cx="7209973" cy="1574810"/>
          </a:xfrm>
          <a:prstGeom prst="rect">
            <a:avLst/>
          </a:prstGeom>
        </p:spPr>
      </p:pic>
      <p:sp>
        <p:nvSpPr>
          <p:cNvPr id="5" name="Rectangle 4"/>
          <p:cNvSpPr/>
          <p:nvPr/>
        </p:nvSpPr>
        <p:spPr>
          <a:xfrm>
            <a:off x="1502979" y="4781200"/>
            <a:ext cx="9927021" cy="1477328"/>
          </a:xfrm>
          <a:prstGeom prst="rect">
            <a:avLst/>
          </a:prstGeom>
        </p:spPr>
        <p:txBody>
          <a:bodyPr wrap="square">
            <a:spAutoFit/>
          </a:bodyPr>
          <a:lstStyle/>
          <a:p>
            <a:r>
              <a:rPr lang="en-US" dirty="0">
                <a:solidFill>
                  <a:srgbClr val="000000"/>
                </a:solidFill>
                <a:latin typeface="WhitneyHTF-Book"/>
              </a:rPr>
              <a:t>When building </a:t>
            </a:r>
            <a:r>
              <a:rPr lang="en-US" b="1" dirty="0">
                <a:solidFill>
                  <a:srgbClr val="000000"/>
                </a:solidFill>
                <a:latin typeface="WhitneyHTF-Book"/>
              </a:rPr>
              <a:t>a site with more than one page</a:t>
            </a:r>
            <a:r>
              <a:rPr lang="en-US" dirty="0">
                <a:solidFill>
                  <a:srgbClr val="000000"/>
                </a:solidFill>
                <a:latin typeface="WhitneyHTF-Book"/>
              </a:rPr>
              <a:t>, you should use an </a:t>
            </a:r>
            <a:r>
              <a:rPr lang="en-US" b="1" dirty="0">
                <a:solidFill>
                  <a:srgbClr val="000000"/>
                </a:solidFill>
                <a:latin typeface="WhitneyHTF-Book"/>
              </a:rPr>
              <a:t>external CSS style sheet</a:t>
            </a:r>
            <a:r>
              <a:rPr lang="en-US" dirty="0">
                <a:solidFill>
                  <a:srgbClr val="000000"/>
                </a:solidFill>
                <a:latin typeface="WhitneyHTF-Book"/>
              </a:rPr>
              <a:t>. This:</a:t>
            </a:r>
          </a:p>
          <a:p>
            <a:pPr marL="285750" indent="-285750">
              <a:buFont typeface="Arial" panose="020B0604020202020204" pitchFamily="34" charset="0"/>
              <a:buChar char="•"/>
            </a:pPr>
            <a:r>
              <a:rPr lang="en-US" dirty="0">
                <a:solidFill>
                  <a:srgbClr val="000000"/>
                </a:solidFill>
                <a:latin typeface="WhitneyHTF-Book"/>
              </a:rPr>
              <a:t>Allows all pages to use the same style rules (rather than repeating them in each page).</a:t>
            </a:r>
          </a:p>
          <a:p>
            <a:pPr marL="285750" indent="-285750">
              <a:buFont typeface="Arial" panose="020B0604020202020204" pitchFamily="34" charset="0"/>
              <a:buChar char="•"/>
            </a:pPr>
            <a:r>
              <a:rPr lang="en-US" dirty="0">
                <a:solidFill>
                  <a:srgbClr val="000000"/>
                </a:solidFill>
                <a:latin typeface="WhitneyHTF-Book"/>
              </a:rPr>
              <a:t>Keeps the content separate from how the page looks. Means you can change the styles used across all pages by altering just one file (rather than each individual page)</a:t>
            </a:r>
            <a:endParaRPr lang="en-US" dirty="0"/>
          </a:p>
        </p:txBody>
      </p:sp>
    </p:spTree>
    <p:extLst>
      <p:ext uri="{BB962C8B-B14F-4D97-AF65-F5344CB8AC3E}">
        <p14:creationId xmlns:p14="http://schemas.microsoft.com/office/powerpoint/2010/main" val="267466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229601" y="760758"/>
            <a:ext cx="3815254" cy="5497207"/>
          </a:xfrm>
        </p:spPr>
        <p:txBody>
          <a:bodyPr>
            <a:normAutofit fontScale="92500" lnSpcReduction="20000"/>
          </a:bodyPr>
          <a:lstStyle/>
          <a:p>
            <a:r>
              <a:rPr lang="en-US" dirty="0"/>
              <a:t>The </a:t>
            </a:r>
            <a:r>
              <a:rPr lang="en-US" b="1" dirty="0"/>
              <a:t>&lt;link&gt; </a:t>
            </a:r>
            <a:r>
              <a:rPr lang="en-US" dirty="0"/>
              <a:t>element tells the browser where to find the CSS file used to style the page. It is an empty element (meaning it does not need a closing tag), and it lives inside the </a:t>
            </a:r>
            <a:r>
              <a:rPr lang="en-US" b="1" dirty="0"/>
              <a:t>&lt;head&gt; </a:t>
            </a:r>
            <a:r>
              <a:rPr lang="en-US" dirty="0"/>
              <a:t>element.</a:t>
            </a:r>
          </a:p>
          <a:p>
            <a:r>
              <a:rPr lang="en-US" dirty="0"/>
              <a:t>It should use three attributes:</a:t>
            </a:r>
          </a:p>
          <a:p>
            <a:r>
              <a:rPr lang="en-US" b="1" dirty="0" err="1"/>
              <a:t>Href</a:t>
            </a:r>
            <a:r>
              <a:rPr lang="en-US" b="1" dirty="0"/>
              <a:t> - </a:t>
            </a:r>
            <a:r>
              <a:rPr lang="en-US" dirty="0"/>
              <a:t>This specifies the path to the CSS file </a:t>
            </a:r>
          </a:p>
          <a:p>
            <a:r>
              <a:rPr lang="en-US" b="1" dirty="0"/>
              <a:t>Type - </a:t>
            </a:r>
            <a:r>
              <a:rPr lang="en-US" dirty="0"/>
              <a:t>This attribute specifies the type of document being linked to. The value should be </a:t>
            </a:r>
            <a:r>
              <a:rPr lang="en-US" b="1" dirty="0"/>
              <a:t>text/</a:t>
            </a:r>
            <a:r>
              <a:rPr lang="en-US" b="1" dirty="0" err="1"/>
              <a:t>css</a:t>
            </a:r>
            <a:r>
              <a:rPr lang="en-US" dirty="0"/>
              <a:t>.</a:t>
            </a:r>
          </a:p>
          <a:p>
            <a:r>
              <a:rPr lang="en-US" b="1" dirty="0" err="1"/>
              <a:t>Rel</a:t>
            </a:r>
            <a:r>
              <a:rPr lang="en-US" b="1" dirty="0"/>
              <a:t> -- </a:t>
            </a:r>
            <a:r>
              <a:rPr lang="en-US" dirty="0"/>
              <a:t>This specifies the relationship between the HTML page and the file it is linked to. The value should be </a:t>
            </a:r>
            <a:r>
              <a:rPr lang="en-US" b="1" dirty="0"/>
              <a:t>stylesheet </a:t>
            </a:r>
            <a:r>
              <a:rPr lang="en-US" dirty="0"/>
              <a:t>when linking to a CSS file.</a:t>
            </a:r>
          </a:p>
        </p:txBody>
      </p:sp>
      <p:pic>
        <p:nvPicPr>
          <p:cNvPr id="4" name="Picture 3"/>
          <p:cNvPicPr>
            <a:picLocks noChangeAspect="1"/>
          </p:cNvPicPr>
          <p:nvPr/>
        </p:nvPicPr>
        <p:blipFill>
          <a:blip r:embed="rId3"/>
          <a:stretch>
            <a:fillRect/>
          </a:stretch>
        </p:blipFill>
        <p:spPr>
          <a:xfrm>
            <a:off x="889072" y="1874517"/>
            <a:ext cx="6239862" cy="3187267"/>
          </a:xfrm>
          <a:prstGeom prst="rect">
            <a:avLst/>
          </a:prstGeom>
        </p:spPr>
      </p:pic>
    </p:spTree>
    <p:extLst>
      <p:ext uri="{BB962C8B-B14F-4D97-AF65-F5344CB8AC3E}">
        <p14:creationId xmlns:p14="http://schemas.microsoft.com/office/powerpoint/2010/main" val="94286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internal and external </a:t>
            </a:r>
            <a:r>
              <a:rPr lang="en-US" dirty="0" err="1"/>
              <a:t>css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2350905"/>
              </p:ext>
            </p:extLst>
          </p:nvPr>
        </p:nvGraphicFramePr>
        <p:xfrm>
          <a:off x="1250950" y="2286000"/>
          <a:ext cx="9296181" cy="3421116"/>
        </p:xfrm>
        <a:graphic>
          <a:graphicData uri="http://schemas.openxmlformats.org/drawingml/2006/table">
            <a:tbl>
              <a:tblPr firstRow="1" bandRow="1">
                <a:tableStyleId>{5C22544A-7EE6-4342-B048-85BDC9FD1C3A}</a:tableStyleId>
              </a:tblPr>
              <a:tblGrid>
                <a:gridCol w="4072999">
                  <a:extLst>
                    <a:ext uri="{9D8B030D-6E8A-4147-A177-3AD203B41FA5}">
                      <a16:colId xmlns:a16="http://schemas.microsoft.com/office/drawing/2014/main" val="1058022227"/>
                    </a:ext>
                  </a:extLst>
                </a:gridCol>
                <a:gridCol w="5223182">
                  <a:extLst>
                    <a:ext uri="{9D8B030D-6E8A-4147-A177-3AD203B41FA5}">
                      <a16:colId xmlns:a16="http://schemas.microsoft.com/office/drawing/2014/main" val="3871275094"/>
                    </a:ext>
                  </a:extLst>
                </a:gridCol>
              </a:tblGrid>
              <a:tr h="527257">
                <a:tc>
                  <a:txBody>
                    <a:bodyPr/>
                    <a:lstStyle/>
                    <a:p>
                      <a:pPr algn="ctr"/>
                      <a:r>
                        <a:rPr lang="en-US" sz="2400" dirty="0"/>
                        <a:t>Internal</a:t>
                      </a:r>
                    </a:p>
                  </a:txBody>
                  <a:tcPr/>
                </a:tc>
                <a:tc>
                  <a:txBody>
                    <a:bodyPr/>
                    <a:lstStyle/>
                    <a:p>
                      <a:pPr algn="ctr"/>
                      <a:r>
                        <a:rPr lang="en-US" sz="2400" dirty="0"/>
                        <a:t>External</a:t>
                      </a:r>
                    </a:p>
                  </a:txBody>
                  <a:tcPr/>
                </a:tc>
                <a:extLst>
                  <a:ext uri="{0D108BD9-81ED-4DB2-BD59-A6C34878D82A}">
                    <a16:rowId xmlns:a16="http://schemas.microsoft.com/office/drawing/2014/main" val="68943580"/>
                  </a:ext>
                </a:extLst>
              </a:tr>
              <a:tr h="910060">
                <a:tc>
                  <a:txBody>
                    <a:bodyPr/>
                    <a:lstStyle/>
                    <a:p>
                      <a:r>
                        <a:rPr lang="en-US" sz="1800" b="0" i="0" u="none" strike="noStrike" kern="1200" baseline="0" dirty="0">
                          <a:solidFill>
                            <a:schemeClr val="dk1"/>
                          </a:solidFill>
                          <a:latin typeface="+mn-lt"/>
                          <a:ea typeface="+mn-ea"/>
                          <a:cs typeface="+mn-cs"/>
                        </a:rPr>
                        <a:t>When creating a single</a:t>
                      </a:r>
                    </a:p>
                    <a:p>
                      <a:r>
                        <a:rPr lang="en-US" sz="1800" b="0" i="0" u="none" strike="noStrike" kern="1200" baseline="0" dirty="0">
                          <a:solidFill>
                            <a:schemeClr val="dk1"/>
                          </a:solidFill>
                          <a:latin typeface="+mn-lt"/>
                          <a:ea typeface="+mn-ea"/>
                          <a:cs typeface="+mn-cs"/>
                        </a:rPr>
                        <a:t>page</a:t>
                      </a:r>
                      <a:endParaRPr lang="en-US" dirty="0"/>
                    </a:p>
                  </a:txBody>
                  <a:tcPr/>
                </a:tc>
                <a:tc>
                  <a:txBody>
                    <a:bodyPr/>
                    <a:lstStyle/>
                    <a:p>
                      <a:r>
                        <a:rPr lang="en-US" sz="1800" b="0" i="0" u="none" strike="noStrike" kern="1200" baseline="0" dirty="0">
                          <a:solidFill>
                            <a:schemeClr val="dk1"/>
                          </a:solidFill>
                          <a:latin typeface="+mn-lt"/>
                          <a:ea typeface="+mn-ea"/>
                          <a:cs typeface="+mn-cs"/>
                        </a:rPr>
                        <a:t>All of your web pages can share</a:t>
                      </a:r>
                    </a:p>
                    <a:p>
                      <a:r>
                        <a:rPr lang="en-US" sz="1800" b="0" i="0" u="none" strike="noStrike" kern="1200" baseline="0" dirty="0">
                          <a:solidFill>
                            <a:schemeClr val="dk1"/>
                          </a:solidFill>
                          <a:latin typeface="+mn-lt"/>
                          <a:ea typeface="+mn-ea"/>
                          <a:cs typeface="+mn-cs"/>
                        </a:rPr>
                        <a:t>the same style sheet.</a:t>
                      </a:r>
                      <a:endParaRPr lang="en-US" dirty="0"/>
                    </a:p>
                  </a:txBody>
                  <a:tcPr/>
                </a:tc>
                <a:extLst>
                  <a:ext uri="{0D108BD9-81ED-4DB2-BD59-A6C34878D82A}">
                    <a16:rowId xmlns:a16="http://schemas.microsoft.com/office/drawing/2014/main" val="3844102133"/>
                  </a:ext>
                </a:extLst>
              </a:tr>
              <a:tr h="1456542">
                <a:tc>
                  <a:txBody>
                    <a:bodyPr/>
                    <a:lstStyle/>
                    <a:p>
                      <a:r>
                        <a:rPr lang="en-US" sz="1800" b="0" i="0" u="none" strike="noStrike" kern="1200" baseline="0" dirty="0">
                          <a:solidFill>
                            <a:schemeClr val="dk1"/>
                          </a:solidFill>
                          <a:latin typeface="+mn-lt"/>
                          <a:ea typeface="+mn-ea"/>
                          <a:cs typeface="+mn-cs"/>
                        </a:rPr>
                        <a:t>If you have one page which requires a few extra rules (that are not used by the rest of the</a:t>
                      </a:r>
                    </a:p>
                    <a:p>
                      <a:r>
                        <a:rPr lang="en-US" sz="1800" b="0" i="0" u="none" strike="noStrike" kern="1200" baseline="0" dirty="0">
                          <a:solidFill>
                            <a:schemeClr val="dk1"/>
                          </a:solidFill>
                          <a:latin typeface="+mn-lt"/>
                          <a:ea typeface="+mn-ea"/>
                          <a:cs typeface="+mn-cs"/>
                        </a:rPr>
                        <a:t>site)</a:t>
                      </a:r>
                      <a:endParaRPr lang="en-US" dirty="0"/>
                    </a:p>
                  </a:txBody>
                  <a:tcPr/>
                </a:tc>
                <a:tc>
                  <a:txBody>
                    <a:bodyPr/>
                    <a:lstStyle/>
                    <a:p>
                      <a:r>
                        <a:rPr lang="en-US" dirty="0"/>
                        <a:t>Faster loading time. (Clients</a:t>
                      </a:r>
                      <a:r>
                        <a:rPr lang="en-US" baseline="0" dirty="0"/>
                        <a:t> need to download the CSS file only once)</a:t>
                      </a:r>
                      <a:endParaRPr lang="en-US" dirty="0"/>
                    </a:p>
                  </a:txBody>
                  <a:tcPr/>
                </a:tc>
                <a:extLst>
                  <a:ext uri="{0D108BD9-81ED-4DB2-BD59-A6C34878D82A}">
                    <a16:rowId xmlns:a16="http://schemas.microsoft.com/office/drawing/2014/main" val="3059127600"/>
                  </a:ext>
                </a:extLst>
              </a:tr>
              <a:tr h="527257">
                <a:tc>
                  <a:txBody>
                    <a:bodyPr/>
                    <a:lstStyle/>
                    <a:p>
                      <a:endParaRPr lang="en-US"/>
                    </a:p>
                  </a:txBody>
                  <a:tcPr/>
                </a:tc>
                <a:tc>
                  <a:txBody>
                    <a:bodyPr/>
                    <a:lstStyle/>
                    <a:p>
                      <a:r>
                        <a:rPr lang="en-US" dirty="0"/>
                        <a:t>Changes</a:t>
                      </a:r>
                      <a:r>
                        <a:rPr lang="en-US" baseline="0" dirty="0"/>
                        <a:t> need to be done only in one place</a:t>
                      </a:r>
                      <a:endParaRPr lang="en-US" dirty="0"/>
                    </a:p>
                  </a:txBody>
                  <a:tcPr/>
                </a:tc>
                <a:extLst>
                  <a:ext uri="{0D108BD9-81ED-4DB2-BD59-A6C34878D82A}">
                    <a16:rowId xmlns:a16="http://schemas.microsoft.com/office/drawing/2014/main" val="3523114532"/>
                  </a:ext>
                </a:extLst>
              </a:tr>
            </a:tbl>
          </a:graphicData>
        </a:graphic>
      </p:graphicFrame>
    </p:spTree>
    <p:extLst>
      <p:ext uri="{BB962C8B-B14F-4D97-AF65-F5344CB8AC3E}">
        <p14:creationId xmlns:p14="http://schemas.microsoft.com/office/powerpoint/2010/main" val="160350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a:t>
            </a:r>
            <a:r>
              <a:rPr lang="en-US" dirty="0"/>
              <a:t> selector types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75074" y="1377279"/>
            <a:ext cx="8201025" cy="4667250"/>
          </a:xfrm>
          <a:prstGeom prst="rect">
            <a:avLst/>
          </a:prstGeom>
        </p:spPr>
      </p:pic>
      <p:sp>
        <p:nvSpPr>
          <p:cNvPr id="5" name="Rectangle 4"/>
          <p:cNvSpPr/>
          <p:nvPr/>
        </p:nvSpPr>
        <p:spPr>
          <a:xfrm>
            <a:off x="5675587" y="6209465"/>
            <a:ext cx="5864772" cy="646331"/>
          </a:xfrm>
          <a:prstGeom prst="rect">
            <a:avLst/>
          </a:prstGeom>
        </p:spPr>
        <p:txBody>
          <a:bodyPr wrap="square">
            <a:spAutoFit/>
          </a:bodyPr>
          <a:lstStyle/>
          <a:p>
            <a:r>
              <a:rPr lang="en-US" dirty="0">
                <a:latin typeface="WhitneyHTF-Book"/>
              </a:rPr>
              <a:t>CSS selectors are case sensitive, so they must match element names and attribute values exactly.</a:t>
            </a:r>
            <a:endParaRPr lang="en-US" dirty="0"/>
          </a:p>
        </p:txBody>
      </p:sp>
      <p:pic>
        <p:nvPicPr>
          <p:cNvPr id="6" name="Picture 2" descr="Image result for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801" y="32748"/>
            <a:ext cx="18462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980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 types</a:t>
            </a:r>
          </a:p>
        </p:txBody>
      </p:sp>
      <p:sp>
        <p:nvSpPr>
          <p:cNvPr id="3" name="Content Placeholder 2"/>
          <p:cNvSpPr>
            <a:spLocks noGrp="1"/>
          </p:cNvSpPr>
          <p:nvPr>
            <p:ph idx="1"/>
          </p:nvPr>
        </p:nvSpPr>
        <p:spPr>
          <a:xfrm>
            <a:off x="1251678" y="1590737"/>
            <a:ext cx="10178322" cy="3593591"/>
          </a:xfrm>
        </p:spPr>
        <p:txBody>
          <a:bodyPr/>
          <a:lstStyle/>
          <a:p>
            <a:r>
              <a:rPr lang="en-US" dirty="0"/>
              <a:t>Universal selector - Applies to all elements in the document</a:t>
            </a:r>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Add the below to the CSS file and check</a:t>
            </a:r>
          </a:p>
        </p:txBody>
      </p:sp>
      <p:pic>
        <p:nvPicPr>
          <p:cNvPr id="6" name="Picture 5"/>
          <p:cNvPicPr>
            <a:picLocks noChangeAspect="1"/>
          </p:cNvPicPr>
          <p:nvPr/>
        </p:nvPicPr>
        <p:blipFill>
          <a:blip r:embed="rId2"/>
          <a:stretch>
            <a:fillRect/>
          </a:stretch>
        </p:blipFill>
        <p:spPr>
          <a:xfrm>
            <a:off x="2500949" y="2105102"/>
            <a:ext cx="4659697" cy="1424320"/>
          </a:xfrm>
          <a:prstGeom prst="rect">
            <a:avLst/>
          </a:prstGeom>
        </p:spPr>
      </p:pic>
      <p:sp>
        <p:nvSpPr>
          <p:cNvPr id="5" name="Rectangle 4"/>
          <p:cNvSpPr/>
          <p:nvPr/>
        </p:nvSpPr>
        <p:spPr>
          <a:xfrm>
            <a:off x="1912882" y="4626786"/>
            <a:ext cx="7830208" cy="923330"/>
          </a:xfrm>
          <a:prstGeom prst="rect">
            <a:avLst/>
          </a:prstGeom>
        </p:spPr>
        <p:txBody>
          <a:bodyPr wrap="square">
            <a:spAutoFit/>
          </a:bodyPr>
          <a:lstStyle/>
          <a:p>
            <a:r>
              <a:rPr lang="en-US" dirty="0"/>
              <a:t>* {</a:t>
            </a:r>
          </a:p>
          <a:p>
            <a:r>
              <a:rPr lang="en-US" dirty="0"/>
              <a:t>    </a:t>
            </a:r>
            <a:r>
              <a:rPr lang="en-US" dirty="0" err="1"/>
              <a:t>font-family:'Gill</a:t>
            </a:r>
            <a:r>
              <a:rPr lang="en-US" dirty="0"/>
              <a:t> Sans', 'Gill Sans MT', Calibri, 'Trebuchet MS', sans-serif</a:t>
            </a:r>
          </a:p>
          <a:p>
            <a:r>
              <a:rPr lang="en-US" dirty="0"/>
              <a:t>}</a:t>
            </a:r>
          </a:p>
        </p:txBody>
      </p:sp>
    </p:spTree>
    <p:extLst>
      <p:ext uri="{BB962C8B-B14F-4D97-AF65-F5344CB8AC3E}">
        <p14:creationId xmlns:p14="http://schemas.microsoft.com/office/powerpoint/2010/main" val="281153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 types</a:t>
            </a:r>
          </a:p>
        </p:txBody>
      </p:sp>
      <p:sp>
        <p:nvSpPr>
          <p:cNvPr id="3" name="Content Placeholder 2"/>
          <p:cNvSpPr>
            <a:spLocks noGrp="1"/>
          </p:cNvSpPr>
          <p:nvPr>
            <p:ph idx="1"/>
          </p:nvPr>
        </p:nvSpPr>
        <p:spPr>
          <a:xfrm>
            <a:off x="1251678" y="1590737"/>
            <a:ext cx="10178322" cy="3593591"/>
          </a:xfrm>
        </p:spPr>
        <p:txBody>
          <a:bodyPr/>
          <a:lstStyle/>
          <a:p>
            <a:pPr marL="0" indent="0">
              <a:buNone/>
            </a:pPr>
            <a:endParaRPr lang="en-US" dirty="0"/>
          </a:p>
          <a:p>
            <a:r>
              <a:rPr lang="en-US" dirty="0"/>
              <a:t>Type Selector - Matches element names</a:t>
            </a:r>
          </a:p>
        </p:txBody>
      </p:sp>
      <p:pic>
        <p:nvPicPr>
          <p:cNvPr id="4" name="Picture 3"/>
          <p:cNvPicPr>
            <a:picLocks noChangeAspect="1"/>
          </p:cNvPicPr>
          <p:nvPr/>
        </p:nvPicPr>
        <p:blipFill>
          <a:blip r:embed="rId2"/>
          <a:stretch>
            <a:fillRect/>
          </a:stretch>
        </p:blipFill>
        <p:spPr>
          <a:xfrm>
            <a:off x="3412248" y="2736027"/>
            <a:ext cx="5353380" cy="3044673"/>
          </a:xfrm>
          <a:prstGeom prst="rect">
            <a:avLst/>
          </a:prstGeom>
        </p:spPr>
      </p:pic>
    </p:spTree>
    <p:extLst>
      <p:ext uri="{BB962C8B-B14F-4D97-AF65-F5344CB8AC3E}">
        <p14:creationId xmlns:p14="http://schemas.microsoft.com/office/powerpoint/2010/main" val="278086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a:xfrm>
            <a:off x="899778" y="1644448"/>
            <a:ext cx="6542118" cy="3593591"/>
          </a:xfrm>
        </p:spPr>
        <p:txBody>
          <a:bodyPr/>
          <a:lstStyle/>
          <a:p>
            <a:r>
              <a:rPr lang="en-US" dirty="0"/>
              <a:t>Download the file in the LMS and open its folder in </a:t>
            </a:r>
            <a:r>
              <a:rPr lang="en-US" dirty="0" err="1"/>
              <a:t>VsCode</a:t>
            </a:r>
            <a:r>
              <a:rPr lang="en-US" dirty="0"/>
              <a:t>. </a:t>
            </a:r>
          </a:p>
          <a:p>
            <a:r>
              <a:rPr lang="en-US" dirty="0"/>
              <a:t>The site we will be styling is  </a:t>
            </a:r>
            <a:r>
              <a:rPr lang="en-GB" dirty="0"/>
              <a:t>All about cakes</a:t>
            </a:r>
            <a:endParaRPr lang="en-US" dirty="0"/>
          </a:p>
          <a:p>
            <a:pPr lvl="1"/>
            <a:r>
              <a:rPr lang="en-GB" dirty="0"/>
              <a:t>4 pages</a:t>
            </a:r>
            <a:endParaRPr lang="en-US" dirty="0"/>
          </a:p>
          <a:p>
            <a:pPr lvl="1"/>
            <a:r>
              <a:rPr lang="en-GB" dirty="0"/>
              <a:t>Lets have a look</a:t>
            </a:r>
          </a:p>
          <a:p>
            <a:r>
              <a:rPr lang="en-GB" dirty="0"/>
              <a:t>Add the following in the cakes.css file and check</a:t>
            </a:r>
            <a:endParaRPr lang="en-US" dirty="0"/>
          </a:p>
          <a:p>
            <a:endParaRPr lang="en-US" dirty="0"/>
          </a:p>
        </p:txBody>
      </p:sp>
      <p:pic>
        <p:nvPicPr>
          <p:cNvPr id="5" name="Picture 2" descr="Image result for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7787" y="382385"/>
            <a:ext cx="18462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p:cNvSpPr/>
          <p:nvPr/>
        </p:nvSpPr>
        <p:spPr>
          <a:xfrm rot="1327257">
            <a:off x="5558015" y="4130565"/>
            <a:ext cx="1860331"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301405" y="3097322"/>
            <a:ext cx="4617548" cy="2555216"/>
          </a:xfrm>
          <a:prstGeom prst="rect">
            <a:avLst/>
          </a:prstGeom>
        </p:spPr>
      </p:pic>
    </p:spTree>
    <p:extLst>
      <p:ext uri="{BB962C8B-B14F-4D97-AF65-F5344CB8AC3E}">
        <p14:creationId xmlns:p14="http://schemas.microsoft.com/office/powerpoint/2010/main" val="93105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Elements</a:t>
            </a:r>
          </a:p>
        </p:txBody>
      </p:sp>
      <p:sp>
        <p:nvSpPr>
          <p:cNvPr id="3" name="Content Placeholder 2"/>
          <p:cNvSpPr>
            <a:spLocks noGrp="1"/>
          </p:cNvSpPr>
          <p:nvPr>
            <p:ph idx="1"/>
          </p:nvPr>
        </p:nvSpPr>
        <p:spPr>
          <a:xfrm>
            <a:off x="1251678" y="2286000"/>
            <a:ext cx="10178322" cy="3593591"/>
          </a:xfrm>
        </p:spPr>
        <p:txBody>
          <a:bodyPr/>
          <a:lstStyle/>
          <a:p>
            <a:r>
              <a:rPr lang="en-US" dirty="0"/>
              <a:t>We can group elements if they hold the same styles.</a:t>
            </a:r>
          </a:p>
          <a:p>
            <a:r>
              <a:rPr lang="en-US" dirty="0"/>
              <a:t>Add this to the CSS file</a:t>
            </a:r>
          </a:p>
        </p:txBody>
      </p:sp>
      <p:sp>
        <p:nvSpPr>
          <p:cNvPr id="4" name="Rectangle 3"/>
          <p:cNvSpPr/>
          <p:nvPr/>
        </p:nvSpPr>
        <p:spPr>
          <a:xfrm>
            <a:off x="2701159" y="3205633"/>
            <a:ext cx="5307724" cy="369332"/>
          </a:xfrm>
          <a:prstGeom prst="rect">
            <a:avLst/>
          </a:prstGeom>
        </p:spPr>
        <p:txBody>
          <a:bodyPr wrap="square">
            <a:spAutoFit/>
          </a:bodyPr>
          <a:lstStyle/>
          <a:p>
            <a:endParaRPr lang="en-GB" dirty="0"/>
          </a:p>
        </p:txBody>
      </p:sp>
      <p:pic>
        <p:nvPicPr>
          <p:cNvPr id="5" name="Picture 4"/>
          <p:cNvPicPr>
            <a:picLocks noChangeAspect="1"/>
          </p:cNvPicPr>
          <p:nvPr/>
        </p:nvPicPr>
        <p:blipFill>
          <a:blip r:embed="rId3"/>
          <a:stretch>
            <a:fillRect/>
          </a:stretch>
        </p:blipFill>
        <p:spPr>
          <a:xfrm>
            <a:off x="2871612" y="3348370"/>
            <a:ext cx="6938454" cy="2757816"/>
          </a:xfrm>
          <a:prstGeom prst="rect">
            <a:avLst/>
          </a:prstGeom>
        </p:spPr>
      </p:pic>
    </p:spTree>
    <p:extLst>
      <p:ext uri="{BB962C8B-B14F-4D97-AF65-F5344CB8AC3E}">
        <p14:creationId xmlns:p14="http://schemas.microsoft.com/office/powerpoint/2010/main" val="239356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 types</a:t>
            </a:r>
          </a:p>
        </p:txBody>
      </p:sp>
      <p:sp>
        <p:nvSpPr>
          <p:cNvPr id="3" name="Content Placeholder 2"/>
          <p:cNvSpPr>
            <a:spLocks noGrp="1"/>
          </p:cNvSpPr>
          <p:nvPr>
            <p:ph idx="1"/>
          </p:nvPr>
        </p:nvSpPr>
        <p:spPr>
          <a:xfrm>
            <a:off x="1251678" y="1874517"/>
            <a:ext cx="10178322" cy="4005075"/>
          </a:xfrm>
        </p:spPr>
        <p:txBody>
          <a:bodyPr>
            <a:normAutofit/>
          </a:bodyPr>
          <a:lstStyle/>
          <a:p>
            <a:r>
              <a:rPr lang="en-US" sz="2400" dirty="0"/>
              <a:t>Class Selector - Matches an element whose </a:t>
            </a:r>
            <a:r>
              <a:rPr lang="en-US" sz="2400" b="1" dirty="0"/>
              <a:t>class </a:t>
            </a:r>
            <a:r>
              <a:rPr lang="en-US" sz="2400" dirty="0"/>
              <a:t>attribute has a value that matches the one specified after the period (or full stop) symbol</a:t>
            </a:r>
          </a:p>
        </p:txBody>
      </p:sp>
      <p:pic>
        <p:nvPicPr>
          <p:cNvPr id="4" name="Picture 3"/>
          <p:cNvPicPr>
            <a:picLocks noChangeAspect="1"/>
          </p:cNvPicPr>
          <p:nvPr/>
        </p:nvPicPr>
        <p:blipFill>
          <a:blip r:embed="rId2"/>
          <a:stretch>
            <a:fillRect/>
          </a:stretch>
        </p:blipFill>
        <p:spPr>
          <a:xfrm>
            <a:off x="6699017" y="4051738"/>
            <a:ext cx="4943697" cy="608455"/>
          </a:xfrm>
          <a:prstGeom prst="rect">
            <a:avLst/>
          </a:prstGeom>
        </p:spPr>
      </p:pic>
      <p:pic>
        <p:nvPicPr>
          <p:cNvPr id="5" name="Picture 4"/>
          <p:cNvPicPr>
            <a:picLocks noChangeAspect="1"/>
          </p:cNvPicPr>
          <p:nvPr/>
        </p:nvPicPr>
        <p:blipFill>
          <a:blip r:embed="rId3"/>
          <a:stretch>
            <a:fillRect/>
          </a:stretch>
        </p:blipFill>
        <p:spPr>
          <a:xfrm>
            <a:off x="1251678" y="3231931"/>
            <a:ext cx="5079852" cy="1763110"/>
          </a:xfrm>
          <a:prstGeom prst="rect">
            <a:avLst/>
          </a:prstGeom>
        </p:spPr>
      </p:pic>
      <p:sp>
        <p:nvSpPr>
          <p:cNvPr id="6" name="TextBox 5"/>
          <p:cNvSpPr txBox="1"/>
          <p:nvPr/>
        </p:nvSpPr>
        <p:spPr>
          <a:xfrm>
            <a:off x="2132786" y="5502166"/>
            <a:ext cx="2257330" cy="377426"/>
          </a:xfrm>
          <a:prstGeom prst="rect">
            <a:avLst/>
          </a:prstGeom>
          <a:noFill/>
        </p:spPr>
        <p:txBody>
          <a:bodyPr wrap="square" rtlCol="0">
            <a:spAutoFit/>
          </a:bodyPr>
          <a:lstStyle/>
          <a:p>
            <a:r>
              <a:rPr lang="en-US" dirty="0"/>
              <a:t>HTML code</a:t>
            </a:r>
          </a:p>
        </p:txBody>
      </p:sp>
      <p:sp>
        <p:nvSpPr>
          <p:cNvPr id="7" name="TextBox 6"/>
          <p:cNvSpPr txBox="1"/>
          <p:nvPr/>
        </p:nvSpPr>
        <p:spPr>
          <a:xfrm>
            <a:off x="8150362" y="5502166"/>
            <a:ext cx="2257330" cy="377426"/>
          </a:xfrm>
          <a:prstGeom prst="rect">
            <a:avLst/>
          </a:prstGeom>
          <a:noFill/>
        </p:spPr>
        <p:txBody>
          <a:bodyPr wrap="square" rtlCol="0">
            <a:spAutoFit/>
          </a:bodyPr>
          <a:lstStyle/>
          <a:p>
            <a:r>
              <a:rPr lang="en-US" dirty="0"/>
              <a:t>CSS code</a:t>
            </a:r>
          </a:p>
        </p:txBody>
      </p:sp>
    </p:spTree>
    <p:extLst>
      <p:ext uri="{BB962C8B-B14F-4D97-AF65-F5344CB8AC3E}">
        <p14:creationId xmlns:p14="http://schemas.microsoft.com/office/powerpoint/2010/main" val="191760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class attribute</a:t>
            </a:r>
          </a:p>
        </p:txBody>
      </p:sp>
      <p:graphicFrame>
        <p:nvGraphicFramePr>
          <p:cNvPr id="11" name="Table 7">
            <a:extLst>
              <a:ext uri="{FF2B5EF4-FFF2-40B4-BE49-F238E27FC236}">
                <a16:creationId xmlns:a16="http://schemas.microsoft.com/office/drawing/2014/main" id="{4CDE46D8-2674-424B-B499-BED8E765180F}"/>
              </a:ext>
            </a:extLst>
          </p:cNvPr>
          <p:cNvGraphicFramePr>
            <a:graphicFrameLocks noGrp="1"/>
          </p:cNvGraphicFramePr>
          <p:nvPr>
            <p:extLst>
              <p:ext uri="{D42A27DB-BD31-4B8C-83A1-F6EECF244321}">
                <p14:modId xmlns:p14="http://schemas.microsoft.com/office/powerpoint/2010/main" val="2988109802"/>
              </p:ext>
            </p:extLst>
          </p:nvPr>
        </p:nvGraphicFramePr>
        <p:xfrm>
          <a:off x="1251678" y="1809875"/>
          <a:ext cx="10222662" cy="4849562"/>
        </p:xfrm>
        <a:graphic>
          <a:graphicData uri="http://schemas.openxmlformats.org/drawingml/2006/table">
            <a:tbl>
              <a:tblPr firstRow="1" bandRow="1">
                <a:tableStyleId>{5940675A-B579-460E-94D1-54222C63F5DA}</a:tableStyleId>
              </a:tblPr>
              <a:tblGrid>
                <a:gridCol w="6363067">
                  <a:extLst>
                    <a:ext uri="{9D8B030D-6E8A-4147-A177-3AD203B41FA5}">
                      <a16:colId xmlns:a16="http://schemas.microsoft.com/office/drawing/2014/main" val="2324447845"/>
                    </a:ext>
                  </a:extLst>
                </a:gridCol>
                <a:gridCol w="3859595">
                  <a:extLst>
                    <a:ext uri="{9D8B030D-6E8A-4147-A177-3AD203B41FA5}">
                      <a16:colId xmlns:a16="http://schemas.microsoft.com/office/drawing/2014/main" val="4224164715"/>
                    </a:ext>
                  </a:extLst>
                </a:gridCol>
              </a:tblGrid>
              <a:tr h="479113">
                <a:tc>
                  <a:txBody>
                    <a:bodyPr/>
                    <a:lstStyle/>
                    <a:p>
                      <a:r>
                        <a:rPr lang="en-GB" sz="2900" dirty="0"/>
                        <a:t>HTML</a:t>
                      </a:r>
                      <a:endParaRPr lang="en-GB" sz="2900" dirty="0">
                        <a:solidFill>
                          <a:schemeClr val="tx1"/>
                        </a:solidFill>
                      </a:endParaRPr>
                    </a:p>
                  </a:txBody>
                  <a:tcPr marL="112222" marR="112222" marT="56111" marB="56111"/>
                </a:tc>
                <a:tc>
                  <a:txBody>
                    <a:bodyPr/>
                    <a:lstStyle/>
                    <a:p>
                      <a:r>
                        <a:rPr lang="en-GB" sz="2900" dirty="0"/>
                        <a:t>CSS</a:t>
                      </a:r>
                      <a:endParaRPr lang="en-GB" sz="2900" dirty="0">
                        <a:solidFill>
                          <a:schemeClr val="tx1"/>
                        </a:solidFill>
                      </a:endParaRPr>
                    </a:p>
                  </a:txBody>
                  <a:tcPr marL="112222" marR="112222" marT="56111" marB="56111"/>
                </a:tc>
                <a:extLst>
                  <a:ext uri="{0D108BD9-81ED-4DB2-BD59-A6C34878D82A}">
                    <a16:rowId xmlns:a16="http://schemas.microsoft.com/office/drawing/2014/main" val="1186561646"/>
                  </a:ext>
                </a:extLst>
              </a:tr>
              <a:tr h="2415924">
                <a:tc>
                  <a:txBody>
                    <a:bodyPr/>
                    <a:lstStyle/>
                    <a:p>
                      <a:r>
                        <a:rPr lang="en-GB" sz="2200" dirty="0">
                          <a:latin typeface="Consolas" panose="020B0609020204030204" pitchFamily="49" charset="0"/>
                        </a:rPr>
                        <a:t>&lt;p class="</a:t>
                      </a:r>
                      <a:r>
                        <a:rPr lang="en-GB" sz="2200" dirty="0" err="1">
                          <a:latin typeface="Consolas" panose="020B0609020204030204" pitchFamily="49" charset="0"/>
                        </a:rPr>
                        <a:t>myPattern</a:t>
                      </a:r>
                      <a:r>
                        <a:rPr lang="en-GB" sz="2200" dirty="0">
                          <a:latin typeface="Consolas" panose="020B0609020204030204" pitchFamily="49" charset="0"/>
                        </a:rPr>
                        <a:t>"&gt;</a:t>
                      </a:r>
                    </a:p>
                    <a:p>
                      <a:r>
                        <a:rPr lang="en-GB" sz="2200" dirty="0">
                          <a:latin typeface="Consolas" panose="020B0609020204030204" pitchFamily="49" charset="0"/>
                        </a:rPr>
                        <a:t>This paragraph has an class</a:t>
                      </a:r>
                    </a:p>
                    <a:p>
                      <a:r>
                        <a:rPr lang="en-GB" sz="2200" dirty="0">
                          <a:latin typeface="Consolas" panose="020B0609020204030204" pitchFamily="49" charset="0"/>
                        </a:rPr>
                        <a:t>&lt;/p&gt;</a:t>
                      </a:r>
                    </a:p>
                    <a:p>
                      <a:endParaRPr lang="en-GB" sz="2200" dirty="0">
                        <a:latin typeface="Consolas" panose="020B06090202040302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&lt;section class=</a:t>
                      </a:r>
                      <a:r>
                        <a:rPr lang="en-GB" sz="2200" dirty="0">
                          <a:latin typeface="Consolas" panose="020B0609020204030204" pitchFamily="49" charset="0"/>
                        </a:rPr>
                        <a:t>"</a:t>
                      </a:r>
                      <a:r>
                        <a:rPr lang="en-GB" sz="2200" dirty="0" err="1">
                          <a:latin typeface="Consolas" panose="020B0609020204030204" pitchFamily="49" charset="0"/>
                        </a:rPr>
                        <a:t>myPattern</a:t>
                      </a:r>
                      <a:r>
                        <a:rPr lang="en-GB" sz="2200" dirty="0">
                          <a:latin typeface="Consolas" panose="020B0609020204030204" pitchFamily="49" charset="0"/>
                        </a:rPr>
                        <a:t>"</a:t>
                      </a:r>
                      <a:r>
                        <a:rPr lang="en-GB" sz="2200" kern="1200" dirty="0">
                          <a:solidFill>
                            <a:schemeClr val="tx1"/>
                          </a:solidFill>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This is my 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&lt;/section&gt;</a:t>
                      </a:r>
                    </a:p>
                  </a:txBody>
                  <a:tcPr marL="112222" marR="112222" marT="56111" marB="56111"/>
                </a:tc>
                <a:tc>
                  <a:txBody>
                    <a:bodyPr/>
                    <a:lstStyle/>
                    <a:p>
                      <a:pPr marL="0" indent="0">
                        <a:buNone/>
                      </a:pPr>
                      <a:r>
                        <a:rPr lang="en-GB" sz="2200" dirty="0">
                          <a:latin typeface="Consolas" panose="020B0609020204030204" pitchFamily="49" charset="0"/>
                        </a:rPr>
                        <a:t>.</a:t>
                      </a:r>
                      <a:r>
                        <a:rPr lang="en-GB" sz="2200" dirty="0" err="1">
                          <a:latin typeface="Consolas" panose="020B0609020204030204" pitchFamily="49" charset="0"/>
                        </a:rPr>
                        <a:t>myPattern</a:t>
                      </a:r>
                      <a:endParaRPr lang="en-GB" sz="2200" dirty="0">
                        <a:latin typeface="Consolas" panose="020B0609020204030204" pitchFamily="49" charset="0"/>
                      </a:endParaRPr>
                    </a:p>
                    <a:p>
                      <a:pPr marL="0" indent="0">
                        <a:buNone/>
                      </a:pPr>
                      <a:r>
                        <a:rPr lang="en-GB" sz="2200" dirty="0">
                          <a:latin typeface="Consolas" panose="020B0609020204030204" pitchFamily="49" charset="0"/>
                        </a:rPr>
                        <a:t>{ </a:t>
                      </a:r>
                    </a:p>
                    <a:p>
                      <a:pPr marL="457200" lvl="1" indent="0">
                        <a:buNone/>
                      </a:pPr>
                      <a:r>
                        <a:rPr lang="en-GB" sz="2200" dirty="0" err="1">
                          <a:latin typeface="Consolas" panose="020B0609020204030204" pitchFamily="49" charset="0"/>
                        </a:rPr>
                        <a:t>color:blue</a:t>
                      </a:r>
                      <a:r>
                        <a:rPr lang="en-GB" sz="2200" dirty="0">
                          <a:latin typeface="Consolas" panose="020B0609020204030204" pitchFamily="49" charset="0"/>
                        </a:rPr>
                        <a:t>; </a:t>
                      </a:r>
                    </a:p>
                    <a:p>
                      <a:pPr marL="0" indent="0">
                        <a:buNone/>
                      </a:pPr>
                      <a:r>
                        <a:rPr lang="en-GB" sz="2200" dirty="0">
                          <a:latin typeface="Consolas" panose="020B0609020204030204" pitchFamily="49" charset="0"/>
                        </a:rPr>
                        <a:t>}</a:t>
                      </a:r>
                    </a:p>
                    <a:p>
                      <a:endParaRPr lang="en-GB" sz="2200" dirty="0"/>
                    </a:p>
                  </a:txBody>
                  <a:tcPr marL="112222" marR="112222" marT="56111" marB="56111"/>
                </a:tc>
                <a:extLst>
                  <a:ext uri="{0D108BD9-81ED-4DB2-BD59-A6C34878D82A}">
                    <a16:rowId xmlns:a16="http://schemas.microsoft.com/office/drawing/2014/main" val="213377691"/>
                  </a:ext>
                </a:extLst>
              </a:tr>
              <a:tr h="183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&lt;section class=</a:t>
                      </a:r>
                      <a:r>
                        <a:rPr lang="en-GB" sz="2200" dirty="0">
                          <a:latin typeface="Consolas" panose="020B0609020204030204" pitchFamily="49" charset="0"/>
                        </a:rPr>
                        <a:t>"</a:t>
                      </a:r>
                      <a:r>
                        <a:rPr lang="en-GB" sz="2200" dirty="0" err="1">
                          <a:latin typeface="Consolas" panose="020B0609020204030204" pitchFamily="49" charset="0"/>
                        </a:rPr>
                        <a:t>myF</a:t>
                      </a:r>
                      <a:r>
                        <a:rPr lang="en-GB" sz="2200" kern="1200" dirty="0" err="1">
                          <a:solidFill>
                            <a:schemeClr val="tx1"/>
                          </a:solidFill>
                          <a:latin typeface="Consolas" panose="020B0609020204030204" pitchFamily="49" charset="0"/>
                          <a:ea typeface="+mn-ea"/>
                          <a:cs typeface="+mn-cs"/>
                        </a:rPr>
                        <a:t>red</a:t>
                      </a:r>
                      <a:r>
                        <a:rPr lang="en-GB" sz="2200" dirty="0">
                          <a:latin typeface="Consolas" panose="020B0609020204030204" pitchFamily="49" charset="0"/>
                        </a:rPr>
                        <a:t>"</a:t>
                      </a:r>
                      <a:r>
                        <a:rPr lang="en-GB" sz="2200" kern="1200" dirty="0">
                          <a:solidFill>
                            <a:schemeClr val="tx1"/>
                          </a:solidFill>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This is my 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chemeClr val="tx1"/>
                          </a:solidFill>
                          <a:latin typeface="Consolas" panose="020B0609020204030204" pitchFamily="49" charset="0"/>
                          <a:ea typeface="+mn-ea"/>
                          <a:cs typeface="+mn-cs"/>
                        </a:rPr>
                        <a:t>&lt;/section&gt;</a:t>
                      </a:r>
                    </a:p>
                    <a:p>
                      <a:pPr indent="0" algn="l" defTabSz="914400" rtl="0" eaLnBrk="1" latinLnBrk="0" hangingPunct="1">
                        <a:buNone/>
                      </a:pPr>
                      <a:endParaRPr lang="en-GB" sz="2200" kern="1200" dirty="0">
                        <a:solidFill>
                          <a:schemeClr val="tx1"/>
                        </a:solidFill>
                        <a:latin typeface="Consolas" panose="020B0609020204030204" pitchFamily="49" charset="0"/>
                        <a:ea typeface="+mn-ea"/>
                        <a:cs typeface="+mn-cs"/>
                      </a:endParaRPr>
                    </a:p>
                  </a:txBody>
                  <a:tcPr marL="112222" marR="112222" marT="56111" marB="56111"/>
                </a:tc>
                <a:tc>
                  <a:txBody>
                    <a:bodyPr/>
                    <a:lstStyle/>
                    <a:p>
                      <a:pPr marL="0" indent="0" algn="l" defTabSz="914400" rtl="0" eaLnBrk="1" latinLnBrk="0" hangingPunct="1">
                        <a:buNone/>
                      </a:pPr>
                      <a:r>
                        <a:rPr lang="en-GB" sz="2200" kern="1200" dirty="0">
                          <a:solidFill>
                            <a:schemeClr val="tx1"/>
                          </a:solidFill>
                          <a:latin typeface="Consolas" panose="020B0609020204030204" pitchFamily="49" charset="0"/>
                          <a:ea typeface="+mn-ea"/>
                          <a:cs typeface="+mn-cs"/>
                        </a:rPr>
                        <a:t>.</a:t>
                      </a:r>
                      <a:r>
                        <a:rPr lang="en-GB" sz="2200" kern="1200" dirty="0" err="1">
                          <a:solidFill>
                            <a:schemeClr val="tx1"/>
                          </a:solidFill>
                          <a:latin typeface="Consolas" panose="020B0609020204030204" pitchFamily="49" charset="0"/>
                          <a:ea typeface="+mn-ea"/>
                          <a:cs typeface="+mn-cs"/>
                        </a:rPr>
                        <a:t>myFred</a:t>
                      </a:r>
                      <a:endParaRPr lang="en-GB" sz="2200" kern="1200" dirty="0">
                        <a:solidFill>
                          <a:schemeClr val="tx1"/>
                        </a:solidFill>
                        <a:latin typeface="Consolas" panose="020B0609020204030204" pitchFamily="49" charset="0"/>
                        <a:ea typeface="+mn-ea"/>
                        <a:cs typeface="+mn-cs"/>
                      </a:endParaRPr>
                    </a:p>
                    <a:p>
                      <a:pPr marL="0" indent="0" algn="l" defTabSz="914400" rtl="0" eaLnBrk="1" latinLnBrk="0" hangingPunct="1">
                        <a:buNone/>
                      </a:pPr>
                      <a:r>
                        <a:rPr lang="en-GB" sz="2200" kern="1200" dirty="0">
                          <a:solidFill>
                            <a:schemeClr val="tx1"/>
                          </a:solidFill>
                          <a:latin typeface="Consolas" panose="020B0609020204030204" pitchFamily="49" charset="0"/>
                          <a:ea typeface="+mn-ea"/>
                          <a:cs typeface="+mn-cs"/>
                        </a:rPr>
                        <a:t>{</a:t>
                      </a:r>
                    </a:p>
                    <a:p>
                      <a:pPr marL="457200" lvl="1" indent="0" algn="l" defTabSz="914400" rtl="0" eaLnBrk="1" latinLnBrk="0" hangingPunct="1">
                        <a:buNone/>
                      </a:pPr>
                      <a:r>
                        <a:rPr lang="en-GB" sz="2200" kern="1200" dirty="0">
                          <a:solidFill>
                            <a:schemeClr val="tx1"/>
                          </a:solidFill>
                          <a:latin typeface="Consolas" panose="020B0609020204030204" pitchFamily="49" charset="0"/>
                          <a:ea typeface="+mn-ea"/>
                          <a:cs typeface="+mn-cs"/>
                        </a:rPr>
                        <a:t>margin:5px;</a:t>
                      </a:r>
                    </a:p>
                    <a:p>
                      <a:pPr marL="457200" lvl="1" indent="0" algn="l" defTabSz="914400" rtl="0" eaLnBrk="1" latinLnBrk="0" hangingPunct="1">
                        <a:buNone/>
                      </a:pPr>
                      <a:r>
                        <a:rPr lang="en-GB" sz="2200" kern="1200" dirty="0">
                          <a:solidFill>
                            <a:schemeClr val="tx1"/>
                          </a:solidFill>
                          <a:latin typeface="Consolas" panose="020B0609020204030204" pitchFamily="49" charset="0"/>
                          <a:ea typeface="+mn-ea"/>
                          <a:cs typeface="+mn-cs"/>
                        </a:rPr>
                        <a:t>border:2px;</a:t>
                      </a:r>
                    </a:p>
                    <a:p>
                      <a:pPr marL="0" indent="0" algn="l" defTabSz="914400" rtl="0" eaLnBrk="1" latinLnBrk="0" hangingPunct="1">
                        <a:buNone/>
                      </a:pPr>
                      <a:r>
                        <a:rPr lang="en-GB" sz="2200" kern="1200" dirty="0">
                          <a:solidFill>
                            <a:schemeClr val="tx1"/>
                          </a:solidFill>
                          <a:latin typeface="Consolas" panose="020B0609020204030204" pitchFamily="49" charset="0"/>
                          <a:ea typeface="+mn-ea"/>
                          <a:cs typeface="+mn-cs"/>
                        </a:rPr>
                        <a:t>}</a:t>
                      </a:r>
                    </a:p>
                  </a:txBody>
                  <a:tcPr marL="112222" marR="112222" marT="56111" marB="56111"/>
                </a:tc>
                <a:extLst>
                  <a:ext uri="{0D108BD9-81ED-4DB2-BD59-A6C34878D82A}">
                    <a16:rowId xmlns:a16="http://schemas.microsoft.com/office/drawing/2014/main" val="331915557"/>
                  </a:ext>
                </a:extLst>
              </a:tr>
            </a:tbl>
          </a:graphicData>
        </a:graphic>
      </p:graphicFrame>
    </p:spTree>
    <p:extLst>
      <p:ext uri="{BB962C8B-B14F-4D97-AF65-F5344CB8AC3E}">
        <p14:creationId xmlns:p14="http://schemas.microsoft.com/office/powerpoint/2010/main" val="302268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t>Problem of pure HTML.</a:t>
            </a:r>
          </a:p>
          <a:p>
            <a:r>
              <a:rPr lang="en-US" sz="2400" dirty="0"/>
              <a:t>Cascading Style Sheets, handles the look and feel part of a web page. </a:t>
            </a:r>
          </a:p>
          <a:p>
            <a:r>
              <a:rPr lang="en-US" sz="2400" dirty="0"/>
              <a:t>Content (what to display) is only in HTML files </a:t>
            </a:r>
          </a:p>
          <a:p>
            <a:r>
              <a:rPr lang="en-US" sz="2400" dirty="0"/>
              <a:t>Formatting information (how to display it) is in separate style sheets (.</a:t>
            </a:r>
            <a:r>
              <a:rPr lang="en-US" sz="2400" dirty="0" err="1"/>
              <a:t>css</a:t>
            </a:r>
            <a:r>
              <a:rPr lang="en-US" sz="2400" dirty="0"/>
              <a:t> files).</a:t>
            </a:r>
          </a:p>
          <a:p>
            <a:r>
              <a:rPr lang="en-US" sz="2400" dirty="0"/>
              <a:t>To avoid repetition of styling information</a:t>
            </a:r>
          </a:p>
        </p:txBody>
      </p:sp>
    </p:spTree>
    <p:extLst>
      <p:ext uri="{BB962C8B-B14F-4D97-AF65-F5344CB8AC3E}">
        <p14:creationId xmlns:p14="http://schemas.microsoft.com/office/powerpoint/2010/main" val="41500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this</a:t>
            </a:r>
          </a:p>
        </p:txBody>
      </p:sp>
      <p:sp>
        <p:nvSpPr>
          <p:cNvPr id="3" name="Content Placeholder 2"/>
          <p:cNvSpPr>
            <a:spLocks noGrp="1"/>
          </p:cNvSpPr>
          <p:nvPr>
            <p:ph idx="1"/>
          </p:nvPr>
        </p:nvSpPr>
        <p:spPr>
          <a:xfrm>
            <a:off x="1456630" y="1576553"/>
            <a:ext cx="10178322" cy="3593591"/>
          </a:xfrm>
        </p:spPr>
        <p:txBody>
          <a:bodyPr>
            <a:normAutofit/>
          </a:bodyPr>
          <a:lstStyle/>
          <a:p>
            <a:r>
              <a:rPr lang="en-GB" b="1" dirty="0"/>
              <a:t>Style the sections with a class of container</a:t>
            </a:r>
          </a:p>
          <a:p>
            <a:r>
              <a:rPr lang="en-GB" b="1" dirty="0"/>
              <a:t>NOTE: Mention of boxes – more on this later</a:t>
            </a:r>
          </a:p>
          <a:p>
            <a:r>
              <a:rPr lang="en-GB" b="1" dirty="0"/>
              <a:t>NOTE: alpha effect on colour</a:t>
            </a:r>
          </a:p>
          <a:p>
            <a:r>
              <a:rPr lang="en-GB" b="1" dirty="0"/>
              <a:t>NOTE: Sizes in </a:t>
            </a:r>
            <a:r>
              <a:rPr lang="en-GB" b="1" dirty="0" err="1"/>
              <a:t>em</a:t>
            </a:r>
            <a:r>
              <a:rPr lang="en-GB" b="1" dirty="0"/>
              <a:t> – more on this later</a:t>
            </a:r>
          </a:p>
          <a:p>
            <a:r>
              <a:rPr lang="en-GB" b="1" dirty="0" err="1"/>
              <a:t>NOTE:Box</a:t>
            </a:r>
            <a:r>
              <a:rPr lang="en-GB" b="1" dirty="0"/>
              <a:t> shadow – helper on </a:t>
            </a:r>
          </a:p>
          <a:p>
            <a:pPr lvl="1"/>
            <a:r>
              <a:rPr lang="en-GB" dirty="0">
                <a:solidFill>
                  <a:schemeClr val="accent1"/>
                </a:solidFill>
                <a:hlinkClick r:id="rId3"/>
              </a:rPr>
              <a:t>https://developer.mozilla.org/en-US/docs/Web/CSS/CSS_Background_and_Borders/Box-shadow_generator</a:t>
            </a:r>
            <a:endParaRPr lang="en-GB" dirty="0">
              <a:solidFill>
                <a:schemeClr val="accent1"/>
              </a:solidFill>
            </a:endParaRPr>
          </a:p>
          <a:p>
            <a:pPr lvl="1"/>
            <a:r>
              <a:rPr lang="en-GB" dirty="0">
                <a:solidFill>
                  <a:schemeClr val="accent1"/>
                </a:solidFill>
                <a:hlinkClick r:id="rId4"/>
              </a:rPr>
              <a:t>https://www.cssmatic.com/box-shadow</a:t>
            </a:r>
            <a:endParaRPr lang="en-GB" b="1" dirty="0">
              <a:solidFill>
                <a:schemeClr val="accent1"/>
              </a:solidFill>
            </a:endParaRPr>
          </a:p>
          <a:p>
            <a:endParaRPr lang="en-US" dirty="0"/>
          </a:p>
        </p:txBody>
      </p:sp>
      <p:sp>
        <p:nvSpPr>
          <p:cNvPr id="4" name="Rectangle 3"/>
          <p:cNvSpPr/>
          <p:nvPr/>
        </p:nvSpPr>
        <p:spPr>
          <a:xfrm>
            <a:off x="4004441" y="4826675"/>
            <a:ext cx="6999890" cy="2031325"/>
          </a:xfrm>
          <a:prstGeom prst="rect">
            <a:avLst/>
          </a:prstGeom>
        </p:spPr>
        <p:txBody>
          <a:bodyPr wrap="square">
            <a:spAutoFit/>
          </a:bodyPr>
          <a:lstStyle/>
          <a:p>
            <a:r>
              <a:rPr lang="en-GB" dirty="0"/>
              <a:t>.container {</a:t>
            </a:r>
          </a:p>
          <a:p>
            <a:r>
              <a:rPr lang="en-GB" dirty="0"/>
              <a:t>    margin:.8em .2em;</a:t>
            </a:r>
          </a:p>
          <a:p>
            <a:r>
              <a:rPr lang="en-GB" dirty="0"/>
              <a:t>    box-sizing: border-box;</a:t>
            </a:r>
          </a:p>
          <a:p>
            <a:r>
              <a:rPr lang="en-GB" dirty="0"/>
              <a:t>    box-shadow: 0 19px 38px </a:t>
            </a:r>
            <a:r>
              <a:rPr lang="en-GB" dirty="0" err="1"/>
              <a:t>rgba</a:t>
            </a:r>
            <a:r>
              <a:rPr lang="en-GB" dirty="0"/>
              <a:t>(0,0,0,0.30), 0 15px 12px </a:t>
            </a:r>
            <a:r>
              <a:rPr lang="en-GB" dirty="0" err="1"/>
              <a:t>rgba</a:t>
            </a:r>
            <a:r>
              <a:rPr lang="en-GB" dirty="0"/>
              <a:t>(0,0,0,0.22);</a:t>
            </a:r>
          </a:p>
          <a:p>
            <a:r>
              <a:rPr lang="en-GB" dirty="0"/>
              <a:t>    background-</a:t>
            </a:r>
            <a:r>
              <a:rPr lang="en-GB" dirty="0" err="1"/>
              <a:t>color</a:t>
            </a:r>
            <a:r>
              <a:rPr lang="en-GB" dirty="0"/>
              <a:t>: </a:t>
            </a:r>
            <a:r>
              <a:rPr lang="en-GB" dirty="0" err="1"/>
              <a:t>rgba</a:t>
            </a:r>
            <a:r>
              <a:rPr lang="en-GB" dirty="0"/>
              <a:t>(255, 224, 179, 0.5);</a:t>
            </a:r>
          </a:p>
          <a:p>
            <a:r>
              <a:rPr lang="en-GB" dirty="0"/>
              <a:t>}</a:t>
            </a:r>
          </a:p>
        </p:txBody>
      </p:sp>
    </p:spTree>
    <p:extLst>
      <p:ext uri="{BB962C8B-B14F-4D97-AF65-F5344CB8AC3E}">
        <p14:creationId xmlns:p14="http://schemas.microsoft.com/office/powerpoint/2010/main" val="203261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a:t>
            </a:r>
          </a:p>
        </p:txBody>
      </p:sp>
      <p:sp>
        <p:nvSpPr>
          <p:cNvPr id="3" name="Content Placeholder 2"/>
          <p:cNvSpPr>
            <a:spLocks noGrp="1"/>
          </p:cNvSpPr>
          <p:nvPr>
            <p:ph idx="1"/>
          </p:nvPr>
        </p:nvSpPr>
        <p:spPr>
          <a:xfrm>
            <a:off x="1251678" y="1874517"/>
            <a:ext cx="10178322" cy="3593591"/>
          </a:xfrm>
        </p:spPr>
        <p:txBody>
          <a:bodyPr/>
          <a:lstStyle/>
          <a:p>
            <a:r>
              <a:rPr lang="en-US" dirty="0"/>
              <a:t>Matches an element whose </a:t>
            </a:r>
            <a:r>
              <a:rPr lang="en-US" b="1" dirty="0"/>
              <a:t>id </a:t>
            </a:r>
            <a:r>
              <a:rPr lang="en-US" dirty="0"/>
              <a:t>attribute has a value that matches the one specified after the pound or hash symbol</a:t>
            </a:r>
          </a:p>
        </p:txBody>
      </p:sp>
      <p:pic>
        <p:nvPicPr>
          <p:cNvPr id="5" name="Picture 4"/>
          <p:cNvPicPr>
            <a:picLocks noChangeAspect="1"/>
          </p:cNvPicPr>
          <p:nvPr/>
        </p:nvPicPr>
        <p:blipFill>
          <a:blip r:embed="rId3"/>
          <a:stretch>
            <a:fillRect/>
          </a:stretch>
        </p:blipFill>
        <p:spPr>
          <a:xfrm>
            <a:off x="1538616" y="3012527"/>
            <a:ext cx="5506878" cy="1543707"/>
          </a:xfrm>
          <a:prstGeom prst="rect">
            <a:avLst/>
          </a:prstGeom>
        </p:spPr>
      </p:pic>
      <p:sp>
        <p:nvSpPr>
          <p:cNvPr id="6" name="TextBox 5"/>
          <p:cNvSpPr txBox="1"/>
          <p:nvPr/>
        </p:nvSpPr>
        <p:spPr>
          <a:xfrm>
            <a:off x="1891862" y="4981903"/>
            <a:ext cx="1986455" cy="369332"/>
          </a:xfrm>
          <a:prstGeom prst="rect">
            <a:avLst/>
          </a:prstGeom>
          <a:noFill/>
        </p:spPr>
        <p:txBody>
          <a:bodyPr wrap="square" rtlCol="0">
            <a:spAutoFit/>
          </a:bodyPr>
          <a:lstStyle/>
          <a:p>
            <a:r>
              <a:rPr lang="en-US" dirty="0"/>
              <a:t>HTML code</a:t>
            </a:r>
          </a:p>
        </p:txBody>
      </p:sp>
      <p:sp>
        <p:nvSpPr>
          <p:cNvPr id="7" name="TextBox 6"/>
          <p:cNvSpPr txBox="1"/>
          <p:nvPr/>
        </p:nvSpPr>
        <p:spPr>
          <a:xfrm>
            <a:off x="8303172" y="5098776"/>
            <a:ext cx="1986455" cy="369332"/>
          </a:xfrm>
          <a:prstGeom prst="rect">
            <a:avLst/>
          </a:prstGeom>
          <a:noFill/>
        </p:spPr>
        <p:txBody>
          <a:bodyPr wrap="square" rtlCol="0">
            <a:spAutoFit/>
          </a:bodyPr>
          <a:lstStyle/>
          <a:p>
            <a:r>
              <a:rPr lang="en-US" dirty="0"/>
              <a:t>CSS code</a:t>
            </a:r>
          </a:p>
        </p:txBody>
      </p:sp>
      <p:pic>
        <p:nvPicPr>
          <p:cNvPr id="8" name="Picture 7"/>
          <p:cNvPicPr>
            <a:picLocks noChangeAspect="1"/>
          </p:cNvPicPr>
          <p:nvPr/>
        </p:nvPicPr>
        <p:blipFill>
          <a:blip r:embed="rId4"/>
          <a:stretch>
            <a:fillRect/>
          </a:stretch>
        </p:blipFill>
        <p:spPr>
          <a:xfrm>
            <a:off x="7729908" y="3012527"/>
            <a:ext cx="3987030" cy="1564233"/>
          </a:xfrm>
          <a:prstGeom prst="rect">
            <a:avLst/>
          </a:prstGeom>
        </p:spPr>
      </p:pic>
    </p:spTree>
    <p:extLst>
      <p:ext uri="{BB962C8B-B14F-4D97-AF65-F5344CB8AC3E}">
        <p14:creationId xmlns:p14="http://schemas.microsoft.com/office/powerpoint/2010/main" val="212190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Options - combinations</a:t>
            </a:r>
          </a:p>
        </p:txBody>
      </p:sp>
      <p:sp>
        <p:nvSpPr>
          <p:cNvPr id="3" name="Content Placeholder 2"/>
          <p:cNvSpPr>
            <a:spLocks noGrp="1"/>
          </p:cNvSpPr>
          <p:nvPr>
            <p:ph idx="1"/>
          </p:nvPr>
        </p:nvSpPr>
        <p:spPr>
          <a:xfrm>
            <a:off x="1251678" y="1874517"/>
            <a:ext cx="10178322" cy="4571999"/>
          </a:xfrm>
        </p:spPr>
        <p:txBody>
          <a:bodyPr>
            <a:normAutofit/>
          </a:bodyPr>
          <a:lstStyle/>
          <a:p>
            <a:r>
              <a:rPr lang="en-US" b="1" dirty="0"/>
              <a:t>Child selector - li&gt;a {}  - </a:t>
            </a:r>
            <a:r>
              <a:rPr lang="en-US" dirty="0"/>
              <a:t>Targets any </a:t>
            </a:r>
            <a:r>
              <a:rPr lang="en-US" b="1" dirty="0"/>
              <a:t>&lt;a&gt; </a:t>
            </a:r>
            <a:r>
              <a:rPr lang="en-US" dirty="0"/>
              <a:t>elements that are children of an </a:t>
            </a:r>
            <a:r>
              <a:rPr lang="en-US" b="1" dirty="0"/>
              <a:t>&lt;li&gt; </a:t>
            </a:r>
            <a:r>
              <a:rPr lang="en-US" dirty="0"/>
              <a:t>element (but not other </a:t>
            </a:r>
            <a:r>
              <a:rPr lang="en-US" b="1" dirty="0"/>
              <a:t>&lt;a&gt; </a:t>
            </a:r>
            <a:r>
              <a:rPr lang="en-US" dirty="0"/>
              <a:t>elements in the page)</a:t>
            </a:r>
          </a:p>
          <a:p>
            <a:endParaRPr lang="en-US" dirty="0"/>
          </a:p>
          <a:p>
            <a:r>
              <a:rPr lang="en-US" b="1" dirty="0"/>
              <a:t>p a {} - </a:t>
            </a:r>
            <a:r>
              <a:rPr lang="en-US" dirty="0"/>
              <a:t>Targets any </a:t>
            </a:r>
            <a:r>
              <a:rPr lang="en-US" b="1" dirty="0"/>
              <a:t>&lt;a&gt; </a:t>
            </a:r>
            <a:r>
              <a:rPr lang="en-US" dirty="0"/>
              <a:t>elements that sit inside a </a:t>
            </a:r>
            <a:r>
              <a:rPr lang="en-US" b="1" dirty="0"/>
              <a:t>&lt;p&gt; </a:t>
            </a:r>
            <a:r>
              <a:rPr lang="en-US" dirty="0"/>
              <a:t>element, even if there are other elements nested between them</a:t>
            </a:r>
          </a:p>
          <a:p>
            <a:endParaRPr lang="en-US" dirty="0"/>
          </a:p>
          <a:p>
            <a:r>
              <a:rPr lang="en-US" b="1" dirty="0"/>
              <a:t>h1+p {} - </a:t>
            </a:r>
            <a:r>
              <a:rPr lang="en-US" dirty="0"/>
              <a:t>Targets the first </a:t>
            </a:r>
            <a:r>
              <a:rPr lang="en-US" b="1" dirty="0"/>
              <a:t>&lt;p&gt; </a:t>
            </a:r>
            <a:r>
              <a:rPr lang="en-US" dirty="0"/>
              <a:t>element after any </a:t>
            </a:r>
            <a:r>
              <a:rPr lang="en-US" b="1" dirty="0"/>
              <a:t>&lt;h1&gt; </a:t>
            </a:r>
            <a:r>
              <a:rPr lang="en-US" dirty="0"/>
              <a:t>element (but not other </a:t>
            </a:r>
            <a:r>
              <a:rPr lang="en-US" b="1" dirty="0"/>
              <a:t>&lt;p&gt; </a:t>
            </a:r>
            <a:r>
              <a:rPr lang="en-US" dirty="0"/>
              <a:t>elements)</a:t>
            </a:r>
          </a:p>
          <a:p>
            <a:endParaRPr lang="en-US" dirty="0"/>
          </a:p>
          <a:p>
            <a:r>
              <a:rPr lang="en-US" b="1" dirty="0"/>
              <a:t>h1~p {} - </a:t>
            </a:r>
            <a:r>
              <a:rPr lang="en-US" dirty="0"/>
              <a:t>If you had two </a:t>
            </a:r>
            <a:r>
              <a:rPr lang="en-US" b="1" dirty="0"/>
              <a:t>&lt;p&gt; </a:t>
            </a:r>
            <a:r>
              <a:rPr lang="en-US" dirty="0"/>
              <a:t>elements that are siblings of an </a:t>
            </a:r>
            <a:r>
              <a:rPr lang="en-US" b="1" dirty="0"/>
              <a:t>&lt;h1&gt; </a:t>
            </a:r>
            <a:r>
              <a:rPr lang="en-US" dirty="0"/>
              <a:t>element, this rule would apply to both</a:t>
            </a:r>
          </a:p>
        </p:txBody>
      </p:sp>
    </p:spTree>
    <p:extLst>
      <p:ext uri="{BB962C8B-B14F-4D97-AF65-F5344CB8AC3E}">
        <p14:creationId xmlns:p14="http://schemas.microsoft.com/office/powerpoint/2010/main" val="295678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a:t>Descendant selectors</a:t>
            </a:r>
          </a:p>
        </p:txBody>
      </p:sp>
      <p:sp>
        <p:nvSpPr>
          <p:cNvPr id="6" name="Content Placeholder 5"/>
          <p:cNvSpPr>
            <a:spLocks noGrp="1"/>
          </p:cNvSpPr>
          <p:nvPr>
            <p:ph idx="1"/>
          </p:nvPr>
        </p:nvSpPr>
        <p:spPr>
          <a:xfrm>
            <a:off x="7520152" y="1874517"/>
            <a:ext cx="3909848" cy="3593591"/>
          </a:xfrm>
        </p:spPr>
        <p:txBody>
          <a:bodyPr>
            <a:normAutofit fontScale="85000" lnSpcReduction="10000"/>
          </a:bodyPr>
          <a:lstStyle/>
          <a:p>
            <a:r>
              <a:rPr lang="en-GB" sz="2400" dirty="0"/>
              <a:t>The key to descendant selectors is understanding the pathway to the elements</a:t>
            </a:r>
          </a:p>
          <a:p>
            <a:pPr marL="0" indent="0">
              <a:buNone/>
            </a:pPr>
            <a:endParaRPr lang="it-IT" sz="2400" dirty="0"/>
          </a:p>
          <a:p>
            <a:pPr marL="0" indent="0">
              <a:buNone/>
            </a:pPr>
            <a:r>
              <a:rPr lang="it-IT" sz="2400" dirty="0">
                <a:latin typeface="Consolas" panose="020B0609020204030204" pitchFamily="49" charset="0"/>
                <a:cs typeface="Courier New" panose="02070309020205020404" pitchFamily="49" charset="0"/>
              </a:rPr>
              <a:t>html body ul li a { } </a:t>
            </a:r>
          </a:p>
          <a:p>
            <a:pPr marL="0" indent="0">
              <a:buNone/>
            </a:pPr>
            <a:r>
              <a:rPr lang="it-IT" sz="2400" dirty="0">
                <a:latin typeface="Consolas" panose="020B0609020204030204" pitchFamily="49" charset="0"/>
                <a:cs typeface="Courier New" panose="02070309020205020404" pitchFamily="49" charset="0"/>
              </a:rPr>
              <a:t>body ul li a { } </a:t>
            </a:r>
          </a:p>
          <a:p>
            <a:pPr marL="0" indent="0">
              <a:buNone/>
            </a:pPr>
            <a:r>
              <a:rPr lang="it-IT" sz="2400" dirty="0">
                <a:latin typeface="Consolas" panose="020B0609020204030204" pitchFamily="49" charset="0"/>
                <a:cs typeface="Courier New" panose="02070309020205020404" pitchFamily="49" charset="0"/>
              </a:rPr>
              <a:t>ul li a { } </a:t>
            </a:r>
          </a:p>
          <a:p>
            <a:pPr marL="0" indent="0">
              <a:buNone/>
            </a:pPr>
            <a:r>
              <a:rPr lang="it-IT" sz="2400" dirty="0">
                <a:latin typeface="Consolas" panose="020B0609020204030204" pitchFamily="49" charset="0"/>
                <a:cs typeface="Courier New" panose="02070309020205020404" pitchFamily="49" charset="0"/>
              </a:rPr>
              <a:t>li a { } </a:t>
            </a:r>
          </a:p>
          <a:p>
            <a:pPr marL="0" indent="0">
              <a:buNone/>
            </a:pPr>
            <a:r>
              <a:rPr lang="it-IT" sz="2400" dirty="0">
                <a:latin typeface="Consolas" panose="020B0609020204030204" pitchFamily="49" charset="0"/>
                <a:cs typeface="Courier New" panose="02070309020205020404" pitchFamily="49" charset="0"/>
              </a:rPr>
              <a:t>a { }</a:t>
            </a:r>
            <a:endParaRPr lang="en-GB" sz="2400" dirty="0">
              <a:latin typeface="Consolas" panose="020B0609020204030204" pitchFamily="49" charset="0"/>
              <a:cs typeface="Courier New" panose="02070309020205020404" pitchFamily="49" charset="0"/>
            </a:endParaRPr>
          </a:p>
          <a:p>
            <a:endParaRPr lang="en-GB" dirty="0"/>
          </a:p>
        </p:txBody>
      </p:sp>
      <p:pic>
        <p:nvPicPr>
          <p:cNvPr id="4" name="Picture 3"/>
          <p:cNvPicPr>
            <a:picLocks noChangeAspect="1"/>
          </p:cNvPicPr>
          <p:nvPr/>
        </p:nvPicPr>
        <p:blipFill>
          <a:blip r:embed="rId2"/>
          <a:stretch>
            <a:fillRect/>
          </a:stretch>
        </p:blipFill>
        <p:spPr>
          <a:xfrm>
            <a:off x="635807" y="1874517"/>
            <a:ext cx="6445635" cy="3754582"/>
          </a:xfrm>
          <a:prstGeom prst="rect">
            <a:avLst/>
          </a:prstGeom>
        </p:spPr>
      </p:pic>
    </p:spTree>
    <p:extLst>
      <p:ext uri="{BB962C8B-B14F-4D97-AF65-F5344CB8AC3E}">
        <p14:creationId xmlns:p14="http://schemas.microsoft.com/office/powerpoint/2010/main" val="367574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a:t>Descendant selectors</a:t>
            </a:r>
          </a:p>
        </p:txBody>
      </p:sp>
      <p:sp>
        <p:nvSpPr>
          <p:cNvPr id="4" name="Content Placeholder 3"/>
          <p:cNvSpPr>
            <a:spLocks noGrp="1"/>
          </p:cNvSpPr>
          <p:nvPr>
            <p:ph idx="1"/>
          </p:nvPr>
        </p:nvSpPr>
        <p:spPr>
          <a:xfrm>
            <a:off x="7535916" y="2286001"/>
            <a:ext cx="3894083" cy="3593591"/>
          </a:xfrm>
        </p:spPr>
        <p:txBody>
          <a:bodyPr>
            <a:normAutofit/>
          </a:bodyPr>
          <a:lstStyle/>
          <a:p>
            <a:r>
              <a:rPr lang="en-GB" sz="2400" dirty="0"/>
              <a:t>Paths can also skip a level. As long as the path is </a:t>
            </a:r>
            <a:r>
              <a:rPr lang="en-GB" sz="2400" b="1" dirty="0"/>
              <a:t>correct</a:t>
            </a:r>
            <a:r>
              <a:rPr lang="en-GB" sz="2400" dirty="0"/>
              <a:t>, the selector will work</a:t>
            </a:r>
          </a:p>
          <a:p>
            <a:endParaRPr lang="en-GB" sz="2400" dirty="0"/>
          </a:p>
          <a:p>
            <a:pPr marL="0" indent="0">
              <a:buNone/>
            </a:pPr>
            <a:r>
              <a:rPr lang="it-IT" sz="2400" dirty="0">
                <a:latin typeface="Consolas" panose="020B0609020204030204" pitchFamily="49" charset="0"/>
                <a:cs typeface="Courier New" panose="02070309020205020404" pitchFamily="49" charset="0"/>
              </a:rPr>
              <a:t>body a { } </a:t>
            </a:r>
          </a:p>
          <a:p>
            <a:pPr marL="0" indent="0">
              <a:buNone/>
            </a:pPr>
            <a:r>
              <a:rPr lang="it-IT" sz="2400" dirty="0">
                <a:latin typeface="Consolas" panose="020B0609020204030204" pitchFamily="49" charset="0"/>
                <a:cs typeface="Courier New" panose="02070309020205020404" pitchFamily="49" charset="0"/>
              </a:rPr>
              <a:t>ul a { } </a:t>
            </a:r>
          </a:p>
          <a:p>
            <a:endParaRPr lang="en-GB" dirty="0"/>
          </a:p>
        </p:txBody>
      </p:sp>
      <p:pic>
        <p:nvPicPr>
          <p:cNvPr id="5" name="Picture 4"/>
          <p:cNvPicPr>
            <a:picLocks noChangeAspect="1"/>
          </p:cNvPicPr>
          <p:nvPr/>
        </p:nvPicPr>
        <p:blipFill>
          <a:blip r:embed="rId2"/>
          <a:stretch>
            <a:fillRect/>
          </a:stretch>
        </p:blipFill>
        <p:spPr>
          <a:xfrm>
            <a:off x="792008" y="1874517"/>
            <a:ext cx="6445634" cy="3754581"/>
          </a:xfrm>
          <a:prstGeom prst="rect">
            <a:avLst/>
          </a:prstGeom>
        </p:spPr>
      </p:pic>
    </p:spTree>
    <p:extLst>
      <p:ext uri="{BB962C8B-B14F-4D97-AF65-F5344CB8AC3E}">
        <p14:creationId xmlns:p14="http://schemas.microsoft.com/office/powerpoint/2010/main" val="2172312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Rules</a:t>
            </a:r>
          </a:p>
        </p:txBody>
      </p:sp>
      <p:sp>
        <p:nvSpPr>
          <p:cNvPr id="3" name="Content Placeholder 2"/>
          <p:cNvSpPr>
            <a:spLocks noGrp="1"/>
          </p:cNvSpPr>
          <p:nvPr>
            <p:ph idx="1"/>
          </p:nvPr>
        </p:nvSpPr>
        <p:spPr>
          <a:xfrm>
            <a:off x="1251678" y="2286001"/>
            <a:ext cx="6244497" cy="3593591"/>
          </a:xfrm>
        </p:spPr>
        <p:txBody>
          <a:bodyPr/>
          <a:lstStyle/>
          <a:p>
            <a:r>
              <a:rPr lang="en-US" dirty="0"/>
              <a:t>If the two selectors are identical, the latter of the two will take precedence.</a:t>
            </a:r>
          </a:p>
          <a:p>
            <a:r>
              <a:rPr lang="en-US" dirty="0"/>
              <a:t>If one selector is more specific than the others, the more specific rule will take precedence over more general ones.</a:t>
            </a:r>
          </a:p>
        </p:txBody>
      </p:sp>
      <p:pic>
        <p:nvPicPr>
          <p:cNvPr id="4" name="Picture 3"/>
          <p:cNvPicPr>
            <a:picLocks noChangeAspect="1"/>
          </p:cNvPicPr>
          <p:nvPr/>
        </p:nvPicPr>
        <p:blipFill>
          <a:blip r:embed="rId3"/>
          <a:stretch>
            <a:fillRect/>
          </a:stretch>
        </p:blipFill>
        <p:spPr>
          <a:xfrm>
            <a:off x="7622300" y="1706688"/>
            <a:ext cx="3933825" cy="3648075"/>
          </a:xfrm>
          <a:prstGeom prst="rect">
            <a:avLst/>
          </a:prstGeom>
        </p:spPr>
      </p:pic>
    </p:spTree>
    <p:extLst>
      <p:ext uri="{BB962C8B-B14F-4D97-AF65-F5344CB8AC3E}">
        <p14:creationId xmlns:p14="http://schemas.microsoft.com/office/powerpoint/2010/main" val="1469314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p:txBody>
          <a:bodyPr/>
          <a:lstStyle/>
          <a:p>
            <a:r>
              <a:rPr lang="en-US" dirty="0"/>
              <a:t>Coloring</a:t>
            </a:r>
          </a:p>
          <a:p>
            <a:r>
              <a:rPr lang="en-US" dirty="0"/>
              <a:t>Size</a:t>
            </a:r>
          </a:p>
          <a:p>
            <a:r>
              <a:rPr lang="en-US" dirty="0"/>
              <a:t>Position</a:t>
            </a:r>
          </a:p>
          <a:p>
            <a:r>
              <a:rPr lang="en-US" dirty="0"/>
              <a:t> Visibility</a:t>
            </a:r>
          </a:p>
          <a:p>
            <a:r>
              <a:rPr lang="en-US" dirty="0"/>
              <a:t>Many more:</a:t>
            </a:r>
          </a:p>
        </p:txBody>
      </p:sp>
    </p:spTree>
    <p:extLst>
      <p:ext uri="{BB962C8B-B14F-4D97-AF65-F5344CB8AC3E}">
        <p14:creationId xmlns:p14="http://schemas.microsoft.com/office/powerpoint/2010/main" val="759552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colours</a:t>
            </a:r>
            <a:r>
              <a:rPr lang="en-US" dirty="0"/>
              <a:t> - Principles</a:t>
            </a:r>
          </a:p>
        </p:txBody>
      </p:sp>
      <p:pic>
        <p:nvPicPr>
          <p:cNvPr id="5" name="Content Placeholder 4"/>
          <p:cNvPicPr>
            <a:picLocks noGrp="1" noChangeAspect="1"/>
          </p:cNvPicPr>
          <p:nvPr>
            <p:ph idx="1"/>
          </p:nvPr>
        </p:nvPicPr>
        <p:blipFill>
          <a:blip r:embed="rId2"/>
          <a:stretch>
            <a:fillRect/>
          </a:stretch>
        </p:blipFill>
        <p:spPr>
          <a:xfrm>
            <a:off x="6338028" y="1569818"/>
            <a:ext cx="6515100" cy="2295525"/>
          </a:xfrm>
          <a:prstGeom prst="rect">
            <a:avLst/>
          </a:prstGeom>
        </p:spPr>
      </p:pic>
      <p:pic>
        <p:nvPicPr>
          <p:cNvPr id="4" name="Picture 3"/>
          <p:cNvPicPr>
            <a:picLocks noChangeAspect="1"/>
          </p:cNvPicPr>
          <p:nvPr/>
        </p:nvPicPr>
        <p:blipFill>
          <a:blip r:embed="rId3"/>
          <a:stretch>
            <a:fillRect/>
          </a:stretch>
        </p:blipFill>
        <p:spPr>
          <a:xfrm>
            <a:off x="1030342" y="1569818"/>
            <a:ext cx="5086350" cy="4695825"/>
          </a:xfrm>
          <a:prstGeom prst="rect">
            <a:avLst/>
          </a:prstGeom>
        </p:spPr>
      </p:pic>
      <p:pic>
        <p:nvPicPr>
          <p:cNvPr id="6" name="Picture 5"/>
          <p:cNvPicPr>
            <a:picLocks noChangeAspect="1"/>
          </p:cNvPicPr>
          <p:nvPr/>
        </p:nvPicPr>
        <p:blipFill>
          <a:blip r:embed="rId4"/>
          <a:stretch>
            <a:fillRect/>
          </a:stretch>
        </p:blipFill>
        <p:spPr>
          <a:xfrm>
            <a:off x="6828932" y="4200288"/>
            <a:ext cx="1876425" cy="1704975"/>
          </a:xfrm>
          <a:prstGeom prst="rect">
            <a:avLst/>
          </a:prstGeom>
        </p:spPr>
      </p:pic>
      <p:sp>
        <p:nvSpPr>
          <p:cNvPr id="7" name="TextBox 6"/>
          <p:cNvSpPr txBox="1"/>
          <p:nvPr/>
        </p:nvSpPr>
        <p:spPr>
          <a:xfrm>
            <a:off x="6828932" y="6055542"/>
            <a:ext cx="1418897" cy="369332"/>
          </a:xfrm>
          <a:prstGeom prst="rect">
            <a:avLst/>
          </a:prstGeom>
          <a:noFill/>
        </p:spPr>
        <p:txBody>
          <a:bodyPr wrap="square" rtlCol="0">
            <a:spAutoFit/>
          </a:bodyPr>
          <a:lstStyle/>
          <a:p>
            <a:r>
              <a:rPr lang="en-US" dirty="0"/>
              <a:t>Opacity</a:t>
            </a:r>
          </a:p>
        </p:txBody>
      </p:sp>
    </p:spTree>
    <p:extLst>
      <p:ext uri="{BB962C8B-B14F-4D97-AF65-F5344CB8AC3E}">
        <p14:creationId xmlns:p14="http://schemas.microsoft.com/office/powerpoint/2010/main" val="314715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 </a:t>
            </a:r>
            <a:r>
              <a:rPr lang="en-US" dirty="0" err="1"/>
              <a:t>hsla</a:t>
            </a:r>
            <a:endParaRPr lang="en-US" dirty="0"/>
          </a:p>
        </p:txBody>
      </p:sp>
      <p:sp>
        <p:nvSpPr>
          <p:cNvPr id="3" name="Content Placeholder 2"/>
          <p:cNvSpPr>
            <a:spLocks noGrp="1"/>
          </p:cNvSpPr>
          <p:nvPr>
            <p:ph idx="1"/>
          </p:nvPr>
        </p:nvSpPr>
        <p:spPr>
          <a:xfrm>
            <a:off x="1251678" y="1874517"/>
            <a:ext cx="10178322" cy="3593591"/>
          </a:xfrm>
        </p:spPr>
        <p:txBody>
          <a:bodyPr>
            <a:normAutofit/>
          </a:bodyPr>
          <a:lstStyle/>
          <a:p>
            <a:r>
              <a:rPr lang="en-US" sz="2400" dirty="0"/>
              <a:t>CSS3 introduces an entirely new and intuitive way to specify colors using hue, saturation, and lightness values.</a:t>
            </a:r>
          </a:p>
          <a:p>
            <a:r>
              <a:rPr lang="en-US" sz="2400" dirty="0"/>
              <a:t>Hue is the colloquial idea of color. In HSL colors, hue is often represented as a color circle where the angle represents the color, although it may also be shown as a slider with values from 0 to 360.</a:t>
            </a:r>
          </a:p>
        </p:txBody>
      </p:sp>
      <p:pic>
        <p:nvPicPr>
          <p:cNvPr id="4" name="Picture 3"/>
          <p:cNvPicPr>
            <a:picLocks noChangeAspect="1"/>
          </p:cNvPicPr>
          <p:nvPr/>
        </p:nvPicPr>
        <p:blipFill>
          <a:blip r:embed="rId3"/>
          <a:stretch>
            <a:fillRect/>
          </a:stretch>
        </p:blipFill>
        <p:spPr>
          <a:xfrm>
            <a:off x="3640027" y="4458539"/>
            <a:ext cx="5078303" cy="1832537"/>
          </a:xfrm>
          <a:prstGeom prst="rect">
            <a:avLst/>
          </a:prstGeom>
        </p:spPr>
      </p:pic>
    </p:spTree>
    <p:extLst>
      <p:ext uri="{BB962C8B-B14F-4D97-AF65-F5344CB8AC3E}">
        <p14:creationId xmlns:p14="http://schemas.microsoft.com/office/powerpoint/2010/main" val="372759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Texts</a:t>
            </a:r>
          </a:p>
        </p:txBody>
      </p:sp>
      <p:sp>
        <p:nvSpPr>
          <p:cNvPr id="3" name="Content Placeholder 2"/>
          <p:cNvSpPr>
            <a:spLocks noGrp="1"/>
          </p:cNvSpPr>
          <p:nvPr>
            <p:ph idx="1"/>
          </p:nvPr>
        </p:nvSpPr>
        <p:spPr>
          <a:xfrm>
            <a:off x="1251678" y="1874517"/>
            <a:ext cx="10178322" cy="4430109"/>
          </a:xfrm>
        </p:spPr>
        <p:txBody>
          <a:bodyPr>
            <a:normAutofit/>
          </a:bodyPr>
          <a:lstStyle/>
          <a:p>
            <a:r>
              <a:rPr lang="en-US" sz="2400" dirty="0"/>
              <a:t>When choosing a typeface, it is important to understand that a browser will usually, only display it if it's installed on that user's computer.</a:t>
            </a:r>
          </a:p>
          <a:p>
            <a:r>
              <a:rPr lang="en-US" sz="2400" dirty="0"/>
              <a:t>Browsers are supposed to support at least one typeface from each of the groups next slide. For this reason, it is common to add the generic font name after your preferred choice of typefaces.</a:t>
            </a:r>
          </a:p>
          <a:p>
            <a:endParaRPr lang="en-US" sz="2400" dirty="0"/>
          </a:p>
          <a:p>
            <a:r>
              <a:rPr lang="en-US" sz="2400" dirty="0"/>
              <a:t>For example, if you wanted serif type, you could write the following:</a:t>
            </a:r>
          </a:p>
          <a:p>
            <a:r>
              <a:rPr lang="en-US" sz="2400" b="1" dirty="0"/>
              <a:t>font-family: Georgia, Times, serif;</a:t>
            </a:r>
            <a:endParaRPr lang="en-US" sz="2400" dirty="0"/>
          </a:p>
          <a:p>
            <a:endParaRPr lang="en-US" dirty="0"/>
          </a:p>
        </p:txBody>
      </p:sp>
    </p:spTree>
    <p:extLst>
      <p:ext uri="{BB962C8B-B14F-4D97-AF65-F5344CB8AC3E}">
        <p14:creationId xmlns:p14="http://schemas.microsoft.com/office/powerpoint/2010/main" val="205214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CSS</a:t>
            </a:r>
          </a:p>
        </p:txBody>
      </p:sp>
      <p:sp>
        <p:nvSpPr>
          <p:cNvPr id="3" name="Content Placeholder 2"/>
          <p:cNvSpPr>
            <a:spLocks noGrp="1"/>
          </p:cNvSpPr>
          <p:nvPr>
            <p:ph idx="1"/>
          </p:nvPr>
        </p:nvSpPr>
        <p:spPr>
          <a:xfrm>
            <a:off x="1251678" y="1874517"/>
            <a:ext cx="10178322" cy="3593591"/>
          </a:xfrm>
        </p:spPr>
        <p:txBody>
          <a:bodyPr/>
          <a:lstStyle/>
          <a:p>
            <a:r>
              <a:rPr lang="en-US" dirty="0"/>
              <a:t>The key to understanding how CSS works is to imagine that there is an invisible box around every HTML element.</a:t>
            </a:r>
          </a:p>
        </p:txBody>
      </p:sp>
      <p:pic>
        <p:nvPicPr>
          <p:cNvPr id="4" name="Picture 3"/>
          <p:cNvPicPr>
            <a:picLocks noChangeAspect="1"/>
          </p:cNvPicPr>
          <p:nvPr/>
        </p:nvPicPr>
        <p:blipFill>
          <a:blip r:embed="rId2"/>
          <a:stretch>
            <a:fillRect/>
          </a:stretch>
        </p:blipFill>
        <p:spPr>
          <a:xfrm>
            <a:off x="3778633" y="2841121"/>
            <a:ext cx="4151423" cy="3655586"/>
          </a:xfrm>
          <a:prstGeom prst="rect">
            <a:avLst/>
          </a:prstGeom>
        </p:spPr>
      </p:pic>
    </p:spTree>
    <p:extLst>
      <p:ext uri="{BB962C8B-B14F-4D97-AF65-F5344CB8AC3E}">
        <p14:creationId xmlns:p14="http://schemas.microsoft.com/office/powerpoint/2010/main" val="1547310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typeface for your web application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85465" y="2815756"/>
            <a:ext cx="4029770" cy="2842854"/>
          </a:xfrm>
          <a:prstGeom prst="rect">
            <a:avLst/>
          </a:prstGeom>
        </p:spPr>
      </p:pic>
      <p:pic>
        <p:nvPicPr>
          <p:cNvPr id="5" name="Picture 4"/>
          <p:cNvPicPr>
            <a:picLocks noChangeAspect="1"/>
          </p:cNvPicPr>
          <p:nvPr/>
        </p:nvPicPr>
        <p:blipFill>
          <a:blip r:embed="rId3"/>
          <a:stretch>
            <a:fillRect/>
          </a:stretch>
        </p:blipFill>
        <p:spPr>
          <a:xfrm>
            <a:off x="5281448" y="2815756"/>
            <a:ext cx="6816509" cy="2842854"/>
          </a:xfrm>
          <a:prstGeom prst="rect">
            <a:avLst/>
          </a:prstGeom>
        </p:spPr>
      </p:pic>
    </p:spTree>
    <p:extLst>
      <p:ext uri="{BB962C8B-B14F-4D97-AF65-F5344CB8AC3E}">
        <p14:creationId xmlns:p14="http://schemas.microsoft.com/office/powerpoint/2010/main" val="411999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13096" y="698994"/>
            <a:ext cx="7414228" cy="5387317"/>
          </a:xfrm>
          <a:prstGeom prst="rect">
            <a:avLst/>
          </a:prstGeom>
        </p:spPr>
      </p:pic>
    </p:spTree>
    <p:extLst>
      <p:ext uri="{BB962C8B-B14F-4D97-AF65-F5344CB8AC3E}">
        <p14:creationId xmlns:p14="http://schemas.microsoft.com/office/powerpoint/2010/main" val="316606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on fonts</a:t>
            </a:r>
          </a:p>
        </p:txBody>
      </p:sp>
      <p:sp>
        <p:nvSpPr>
          <p:cNvPr id="3" name="Content Placeholder 2"/>
          <p:cNvSpPr>
            <a:spLocks noGrp="1"/>
          </p:cNvSpPr>
          <p:nvPr>
            <p:ph idx="1"/>
          </p:nvPr>
        </p:nvSpPr>
        <p:spPr>
          <a:xfrm>
            <a:off x="6266708" y="5754783"/>
            <a:ext cx="5683554" cy="864577"/>
          </a:xfrm>
        </p:spPr>
        <p:txBody>
          <a:bodyPr/>
          <a:lstStyle/>
          <a:p>
            <a:r>
              <a:rPr lang="en-US" dirty="0"/>
              <a:t>And many more. Refer the w3c schools tutorial</a:t>
            </a:r>
          </a:p>
        </p:txBody>
      </p:sp>
      <p:pic>
        <p:nvPicPr>
          <p:cNvPr id="4" name="Picture 3"/>
          <p:cNvPicPr>
            <a:picLocks noChangeAspect="1"/>
          </p:cNvPicPr>
          <p:nvPr/>
        </p:nvPicPr>
        <p:blipFill>
          <a:blip r:embed="rId3"/>
          <a:stretch>
            <a:fillRect/>
          </a:stretch>
        </p:blipFill>
        <p:spPr>
          <a:xfrm>
            <a:off x="1251678" y="2576532"/>
            <a:ext cx="2257452" cy="2310778"/>
          </a:xfrm>
          <a:prstGeom prst="rect">
            <a:avLst/>
          </a:prstGeom>
        </p:spPr>
      </p:pic>
      <p:pic>
        <p:nvPicPr>
          <p:cNvPr id="5" name="Picture 4"/>
          <p:cNvPicPr>
            <a:picLocks noChangeAspect="1"/>
          </p:cNvPicPr>
          <p:nvPr/>
        </p:nvPicPr>
        <p:blipFill>
          <a:blip r:embed="rId4"/>
          <a:stretch>
            <a:fillRect/>
          </a:stretch>
        </p:blipFill>
        <p:spPr>
          <a:xfrm>
            <a:off x="3663241" y="1754401"/>
            <a:ext cx="3070551" cy="2047034"/>
          </a:xfrm>
          <a:prstGeom prst="rect">
            <a:avLst/>
          </a:prstGeom>
        </p:spPr>
      </p:pic>
      <p:pic>
        <p:nvPicPr>
          <p:cNvPr id="6" name="Picture 5"/>
          <p:cNvPicPr>
            <a:picLocks noChangeAspect="1"/>
          </p:cNvPicPr>
          <p:nvPr/>
        </p:nvPicPr>
        <p:blipFill>
          <a:blip r:embed="rId5"/>
          <a:stretch>
            <a:fillRect/>
          </a:stretch>
        </p:blipFill>
        <p:spPr>
          <a:xfrm>
            <a:off x="1153403" y="5141404"/>
            <a:ext cx="5019675" cy="1476375"/>
          </a:xfrm>
          <a:prstGeom prst="rect">
            <a:avLst/>
          </a:prstGeom>
        </p:spPr>
      </p:pic>
      <p:pic>
        <p:nvPicPr>
          <p:cNvPr id="7" name="Picture 6"/>
          <p:cNvPicPr>
            <a:picLocks noChangeAspect="1"/>
          </p:cNvPicPr>
          <p:nvPr/>
        </p:nvPicPr>
        <p:blipFill>
          <a:blip r:embed="rId6"/>
          <a:stretch>
            <a:fillRect/>
          </a:stretch>
        </p:blipFill>
        <p:spPr>
          <a:xfrm>
            <a:off x="6951743" y="919429"/>
            <a:ext cx="4632368" cy="2118146"/>
          </a:xfrm>
          <a:prstGeom prst="rect">
            <a:avLst/>
          </a:prstGeom>
        </p:spPr>
      </p:pic>
      <p:pic>
        <p:nvPicPr>
          <p:cNvPr id="8" name="Picture 7"/>
          <p:cNvPicPr>
            <a:picLocks noChangeAspect="1"/>
          </p:cNvPicPr>
          <p:nvPr/>
        </p:nvPicPr>
        <p:blipFill>
          <a:blip r:embed="rId7"/>
          <a:stretch>
            <a:fillRect/>
          </a:stretch>
        </p:blipFill>
        <p:spPr>
          <a:xfrm>
            <a:off x="7179985" y="3165280"/>
            <a:ext cx="4175884" cy="2210762"/>
          </a:xfrm>
          <a:prstGeom prst="rect">
            <a:avLst/>
          </a:prstGeom>
        </p:spPr>
      </p:pic>
    </p:spTree>
    <p:extLst>
      <p:ext uri="{BB962C8B-B14F-4D97-AF65-F5344CB8AC3E}">
        <p14:creationId xmlns:p14="http://schemas.microsoft.com/office/powerpoint/2010/main" val="143538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Find the below text properties.</a:t>
            </a:r>
          </a:p>
          <a:p>
            <a:r>
              <a:rPr lang="en-US" dirty="0"/>
              <a:t>1. how to add a drop shadow</a:t>
            </a:r>
          </a:p>
          <a:p>
            <a:r>
              <a:rPr lang="en-US" dirty="0"/>
              <a:t>2. How to indent text</a:t>
            </a:r>
          </a:p>
          <a:p>
            <a:r>
              <a:rPr lang="en-US" dirty="0"/>
              <a:t>3. How to highlight the first letter of a paragraph</a:t>
            </a:r>
          </a:p>
          <a:p>
            <a:endParaRPr lang="en-US" dirty="0"/>
          </a:p>
        </p:txBody>
      </p:sp>
    </p:spTree>
    <p:extLst>
      <p:ext uri="{BB962C8B-B14F-4D97-AF65-F5344CB8AC3E}">
        <p14:creationId xmlns:p14="http://schemas.microsoft.com/office/powerpoint/2010/main" val="245748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distance – Common for all elements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91291" y="2286001"/>
            <a:ext cx="5429250" cy="4248150"/>
          </a:xfrm>
          <a:prstGeom prst="rect">
            <a:avLst/>
          </a:prstGeom>
        </p:spPr>
      </p:pic>
    </p:spTree>
    <p:extLst>
      <p:ext uri="{BB962C8B-B14F-4D97-AF65-F5344CB8AC3E}">
        <p14:creationId xmlns:p14="http://schemas.microsoft.com/office/powerpoint/2010/main" val="295272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Properties - Element, pad, margin, border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3952" y="2286001"/>
            <a:ext cx="8753475" cy="3933825"/>
          </a:xfrm>
          <a:prstGeom prst="rect">
            <a:avLst/>
          </a:prstGeom>
        </p:spPr>
      </p:pic>
    </p:spTree>
    <p:extLst>
      <p:ext uri="{BB962C8B-B14F-4D97-AF65-F5344CB8AC3E}">
        <p14:creationId xmlns:p14="http://schemas.microsoft.com/office/powerpoint/2010/main" val="4096146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property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71298" y="2461082"/>
            <a:ext cx="9279208" cy="3243427"/>
          </a:xfrm>
          <a:prstGeom prst="rect">
            <a:avLst/>
          </a:prstGeom>
        </p:spPr>
      </p:pic>
    </p:spTree>
    <p:extLst>
      <p:ext uri="{BB962C8B-B14F-4D97-AF65-F5344CB8AC3E}">
        <p14:creationId xmlns:p14="http://schemas.microsoft.com/office/powerpoint/2010/main" val="979057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common properties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2802" y="1874517"/>
            <a:ext cx="9776741" cy="3507109"/>
          </a:xfrm>
          <a:prstGeom prst="rect">
            <a:avLst/>
          </a:prstGeom>
        </p:spPr>
      </p:pic>
    </p:spTree>
    <p:extLst>
      <p:ext uri="{BB962C8B-B14F-4D97-AF65-F5344CB8AC3E}">
        <p14:creationId xmlns:p14="http://schemas.microsoft.com/office/powerpoint/2010/main" val="2894032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visibility control properties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51678" y="2286001"/>
            <a:ext cx="8856936" cy="3260154"/>
          </a:xfrm>
          <a:prstGeom prst="rect">
            <a:avLst/>
          </a:prstGeom>
        </p:spPr>
      </p:pic>
    </p:spTree>
    <p:extLst>
      <p:ext uri="{BB962C8B-B14F-4D97-AF65-F5344CB8AC3E}">
        <p14:creationId xmlns:p14="http://schemas.microsoft.com/office/powerpoint/2010/main" val="88357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ACA7-1D92-4491-BBEA-6ADF8C89B4AE}"/>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41F080EF-FCF9-41A6-85A2-6FB7F0716601}"/>
              </a:ext>
            </a:extLst>
          </p:cNvPr>
          <p:cNvSpPr>
            <a:spLocks noGrp="1"/>
          </p:cNvSpPr>
          <p:nvPr>
            <p:ph idx="1"/>
          </p:nvPr>
        </p:nvSpPr>
        <p:spPr>
          <a:xfrm>
            <a:off x="1251678" y="2286001"/>
            <a:ext cx="6284239" cy="3593591"/>
          </a:xfrm>
        </p:spPr>
        <p:txBody>
          <a:bodyPr/>
          <a:lstStyle/>
          <a:p>
            <a:r>
              <a:rPr lang="en-GB" dirty="0"/>
              <a:t>Styling the main navigation</a:t>
            </a:r>
          </a:p>
          <a:p>
            <a:endParaRPr lang="en-GB" dirty="0"/>
          </a:p>
          <a:p>
            <a:r>
              <a:rPr lang="en-GB" b="1" dirty="0"/>
              <a:t>NOTE: Minimum height of links is 50px</a:t>
            </a:r>
          </a:p>
          <a:p>
            <a:r>
              <a:rPr lang="en-GB" b="1" dirty="0"/>
              <a:t>NOTE: list style none on list</a:t>
            </a:r>
          </a:p>
          <a:p>
            <a:r>
              <a:rPr lang="en-GB" b="1" dirty="0"/>
              <a:t>NOTE: Making the whole box the link – more on display later</a:t>
            </a:r>
          </a:p>
          <a:p>
            <a:endParaRPr lang="en-GB" dirty="0"/>
          </a:p>
          <a:p>
            <a:endParaRPr lang="en-GB" dirty="0"/>
          </a:p>
        </p:txBody>
      </p:sp>
      <p:pic>
        <p:nvPicPr>
          <p:cNvPr id="5" name="Picture 4"/>
          <p:cNvPicPr>
            <a:picLocks noChangeAspect="1"/>
          </p:cNvPicPr>
          <p:nvPr/>
        </p:nvPicPr>
        <p:blipFill>
          <a:blip r:embed="rId3"/>
          <a:stretch>
            <a:fillRect/>
          </a:stretch>
        </p:blipFill>
        <p:spPr>
          <a:xfrm>
            <a:off x="7133895" y="650398"/>
            <a:ext cx="4776117" cy="5061646"/>
          </a:xfrm>
          <a:prstGeom prst="rect">
            <a:avLst/>
          </a:prstGeom>
        </p:spPr>
      </p:pic>
    </p:spTree>
    <p:extLst>
      <p:ext uri="{BB962C8B-B14F-4D97-AF65-F5344CB8AC3E}">
        <p14:creationId xmlns:p14="http://schemas.microsoft.com/office/powerpoint/2010/main" val="30135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2935" y="679268"/>
            <a:ext cx="8878205" cy="5753627"/>
          </a:xfrm>
          <a:prstGeom prst="rect">
            <a:avLst/>
          </a:prstGeom>
        </p:spPr>
      </p:pic>
    </p:spTree>
    <p:extLst>
      <p:ext uri="{BB962C8B-B14F-4D97-AF65-F5344CB8AC3E}">
        <p14:creationId xmlns:p14="http://schemas.microsoft.com/office/powerpoint/2010/main" val="4113402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84283" y="2615946"/>
            <a:ext cx="8382000" cy="2933700"/>
          </a:xfrm>
          <a:prstGeom prst="rect">
            <a:avLst/>
          </a:prstGeom>
        </p:spPr>
      </p:pic>
    </p:spTree>
    <p:extLst>
      <p:ext uri="{BB962C8B-B14F-4D97-AF65-F5344CB8AC3E}">
        <p14:creationId xmlns:p14="http://schemas.microsoft.com/office/powerpoint/2010/main" val="890923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main navigation when hovered</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773049" y="2681452"/>
            <a:ext cx="5055008" cy="1701362"/>
          </a:xfrm>
          <a:prstGeom prst="rect">
            <a:avLst/>
          </a:prstGeom>
        </p:spPr>
      </p:pic>
    </p:spTree>
    <p:extLst>
      <p:ext uri="{BB962C8B-B14F-4D97-AF65-F5344CB8AC3E}">
        <p14:creationId xmlns:p14="http://schemas.microsoft.com/office/powerpoint/2010/main" val="1233945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08AB-B0EE-4223-A698-D54F61738620}"/>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493C4B99-3AC2-49D0-B2FE-39E98291DCEC}"/>
              </a:ext>
            </a:extLst>
          </p:cNvPr>
          <p:cNvSpPr>
            <a:spLocks noGrp="1"/>
          </p:cNvSpPr>
          <p:nvPr>
            <p:ph idx="1"/>
          </p:nvPr>
        </p:nvSpPr>
        <p:spPr>
          <a:xfrm>
            <a:off x="1251678" y="2286001"/>
            <a:ext cx="5117591" cy="3593591"/>
          </a:xfrm>
        </p:spPr>
        <p:txBody>
          <a:bodyPr/>
          <a:lstStyle/>
          <a:p>
            <a:r>
              <a:rPr lang="en-GB" dirty="0"/>
              <a:t>Colour the 3</a:t>
            </a:r>
            <a:r>
              <a:rPr lang="en-GB" baseline="30000" dirty="0"/>
              <a:t>rd</a:t>
            </a:r>
            <a:r>
              <a:rPr lang="en-GB" dirty="0"/>
              <a:t> paragraph on the facts page to be different</a:t>
            </a:r>
          </a:p>
          <a:p>
            <a:endParaRPr lang="en-GB" dirty="0"/>
          </a:p>
          <a:p>
            <a:r>
              <a:rPr lang="en-GB" dirty="0"/>
              <a:t>Stripe the ingredients on the recipe page</a:t>
            </a:r>
          </a:p>
        </p:txBody>
      </p:sp>
      <p:sp>
        <p:nvSpPr>
          <p:cNvPr id="4" name="Rectangle 3"/>
          <p:cNvSpPr/>
          <p:nvPr/>
        </p:nvSpPr>
        <p:spPr>
          <a:xfrm>
            <a:off x="7210096" y="1632275"/>
            <a:ext cx="6096000" cy="4247317"/>
          </a:xfrm>
          <a:prstGeom prst="rect">
            <a:avLst/>
          </a:prstGeom>
        </p:spPr>
        <p:txBody>
          <a:bodyPr>
            <a:spAutoFit/>
          </a:bodyPr>
          <a:lstStyle/>
          <a:p>
            <a:r>
              <a:rPr lang="en-GB" dirty="0"/>
              <a:t>#facts p:nth-of-type(3) {</a:t>
            </a:r>
          </a:p>
          <a:p>
            <a:r>
              <a:rPr lang="en-GB" dirty="0"/>
              <a:t>    </a:t>
            </a:r>
            <a:r>
              <a:rPr lang="en-GB" dirty="0" err="1"/>
              <a:t>background-color:hotpink</a:t>
            </a:r>
            <a:r>
              <a:rPr lang="en-GB" dirty="0"/>
              <a:t>;</a:t>
            </a:r>
          </a:p>
          <a:p>
            <a:r>
              <a:rPr lang="en-GB" dirty="0"/>
              <a:t>    </a:t>
            </a:r>
            <a:r>
              <a:rPr lang="en-GB" dirty="0" err="1"/>
              <a:t>color:black</a:t>
            </a:r>
            <a:r>
              <a:rPr lang="en-GB" dirty="0"/>
              <a:t>;</a:t>
            </a:r>
          </a:p>
          <a:p>
            <a:r>
              <a:rPr lang="en-GB" dirty="0"/>
              <a:t>}</a:t>
            </a:r>
          </a:p>
          <a:p>
            <a:br>
              <a:rPr lang="en-GB" dirty="0"/>
            </a:br>
            <a:r>
              <a:rPr lang="en-GB" dirty="0"/>
              <a:t>#</a:t>
            </a:r>
            <a:r>
              <a:rPr lang="en-GB" dirty="0" err="1"/>
              <a:t>myIngredients</a:t>
            </a:r>
            <a:r>
              <a:rPr lang="en-GB" dirty="0"/>
              <a:t> </a:t>
            </a:r>
            <a:r>
              <a:rPr lang="en-GB" dirty="0" err="1"/>
              <a:t>li:nth-of-type</a:t>
            </a:r>
            <a:r>
              <a:rPr lang="en-GB" dirty="0"/>
              <a:t>(odd) {</a:t>
            </a:r>
          </a:p>
          <a:p>
            <a:r>
              <a:rPr lang="en-GB" dirty="0"/>
              <a:t>    </a:t>
            </a:r>
            <a:r>
              <a:rPr lang="en-GB" dirty="0" err="1"/>
              <a:t>background-color:hotpink</a:t>
            </a:r>
            <a:r>
              <a:rPr lang="en-GB" dirty="0"/>
              <a:t>;</a:t>
            </a:r>
          </a:p>
          <a:p>
            <a:r>
              <a:rPr lang="en-GB" dirty="0"/>
              <a:t>    </a:t>
            </a:r>
            <a:r>
              <a:rPr lang="en-GB" dirty="0" err="1"/>
              <a:t>color:black</a:t>
            </a:r>
            <a:r>
              <a:rPr lang="en-GB" dirty="0"/>
              <a:t>;</a:t>
            </a:r>
          </a:p>
          <a:p>
            <a:r>
              <a:rPr lang="en-GB" dirty="0"/>
              <a:t>}</a:t>
            </a:r>
          </a:p>
          <a:p>
            <a:br>
              <a:rPr lang="en-GB" dirty="0"/>
            </a:br>
            <a:r>
              <a:rPr lang="en-GB" dirty="0"/>
              <a:t>#</a:t>
            </a:r>
            <a:r>
              <a:rPr lang="en-GB" dirty="0" err="1"/>
              <a:t>myIngredients</a:t>
            </a:r>
            <a:r>
              <a:rPr lang="en-GB" dirty="0"/>
              <a:t> </a:t>
            </a:r>
            <a:r>
              <a:rPr lang="en-GB" dirty="0" err="1"/>
              <a:t>li:nth-of-type</a:t>
            </a:r>
            <a:r>
              <a:rPr lang="en-GB" dirty="0"/>
              <a:t>(even) {</a:t>
            </a:r>
          </a:p>
          <a:p>
            <a:r>
              <a:rPr lang="en-GB" dirty="0"/>
              <a:t>    </a:t>
            </a:r>
            <a:r>
              <a:rPr lang="en-GB" dirty="0" err="1"/>
              <a:t>color:hotpink</a:t>
            </a:r>
            <a:r>
              <a:rPr lang="en-GB" dirty="0"/>
              <a:t>;</a:t>
            </a:r>
          </a:p>
          <a:p>
            <a:r>
              <a:rPr lang="en-GB" dirty="0"/>
              <a:t>    </a:t>
            </a:r>
            <a:r>
              <a:rPr lang="en-GB" dirty="0" err="1"/>
              <a:t>background-color:black</a:t>
            </a:r>
            <a:r>
              <a:rPr lang="en-GB" dirty="0"/>
              <a:t>;</a:t>
            </a:r>
          </a:p>
          <a:p>
            <a:r>
              <a:rPr lang="en-GB" dirty="0"/>
              <a:t>}</a:t>
            </a:r>
          </a:p>
          <a:p>
            <a:endParaRPr lang="en-GB" dirty="0"/>
          </a:p>
        </p:txBody>
      </p:sp>
    </p:spTree>
    <p:extLst>
      <p:ext uri="{BB962C8B-B14F-4D97-AF65-F5344CB8AC3E}">
        <p14:creationId xmlns:p14="http://schemas.microsoft.com/office/powerpoint/2010/main" val="2648509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610F-DFB0-4156-8EE3-EFF72860B4AC}"/>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1538C34A-475D-40C0-BDF6-C261A0C87E88}"/>
              </a:ext>
            </a:extLst>
          </p:cNvPr>
          <p:cNvSpPr>
            <a:spLocks noGrp="1"/>
          </p:cNvSpPr>
          <p:nvPr>
            <p:ph idx="1"/>
          </p:nvPr>
        </p:nvSpPr>
        <p:spPr>
          <a:xfrm>
            <a:off x="1082566" y="1440967"/>
            <a:ext cx="5617779" cy="5180549"/>
          </a:xfrm>
        </p:spPr>
        <p:txBody>
          <a:bodyPr>
            <a:normAutofit fontScale="85000" lnSpcReduction="20000"/>
          </a:bodyPr>
          <a:lstStyle/>
          <a:p>
            <a:r>
              <a:rPr lang="en-GB" sz="2400" dirty="0"/>
              <a:t>Moving the logo to being a background image</a:t>
            </a:r>
          </a:p>
          <a:p>
            <a:endParaRPr lang="en-GB" sz="2400" dirty="0"/>
          </a:p>
          <a:p>
            <a:r>
              <a:rPr lang="en-GB" sz="2400" dirty="0"/>
              <a:t>Comment out the logo line from the facts HTML</a:t>
            </a:r>
          </a:p>
          <a:p>
            <a:r>
              <a:rPr lang="en-GB" dirty="0"/>
              <a:t> </a:t>
            </a:r>
            <a:r>
              <a:rPr lang="en-GB" dirty="0">
                <a:latin typeface="Consolas" panose="020B0609020204030204" pitchFamily="49" charset="0"/>
              </a:rPr>
              <a:t>&lt;!--&lt;</a:t>
            </a:r>
            <a:r>
              <a:rPr lang="en-GB" dirty="0" err="1">
                <a:latin typeface="Consolas" panose="020B0609020204030204" pitchFamily="49" charset="0"/>
              </a:rPr>
              <a:t>img</a:t>
            </a:r>
            <a:r>
              <a:rPr lang="en-GB" dirty="0">
                <a:latin typeface="Consolas" panose="020B0609020204030204" pitchFamily="49" charset="0"/>
              </a:rPr>
              <a:t> </a:t>
            </a:r>
            <a:r>
              <a:rPr lang="en-GB" dirty="0" err="1">
                <a:latin typeface="Consolas" panose="020B0609020204030204" pitchFamily="49" charset="0"/>
              </a:rPr>
              <a:t>src</a:t>
            </a:r>
            <a:r>
              <a:rPr lang="en-GB" dirty="0">
                <a:latin typeface="Consolas" panose="020B0609020204030204" pitchFamily="49" charset="0"/>
              </a:rPr>
              <a:t>="images/logo.png" alt="Pink Muffins" width="87" height="100"&gt;--&gt; </a:t>
            </a:r>
          </a:p>
          <a:p>
            <a:endParaRPr lang="en-GB" dirty="0">
              <a:latin typeface="Consolas" panose="020B0609020204030204" pitchFamily="49" charset="0"/>
            </a:endParaRPr>
          </a:p>
          <a:p>
            <a:r>
              <a:rPr lang="en-GB" sz="2400" dirty="0"/>
              <a:t>Size the header</a:t>
            </a:r>
          </a:p>
          <a:p>
            <a:r>
              <a:rPr lang="en-GB" sz="2400" dirty="0"/>
              <a:t>Add the logo as the background image</a:t>
            </a:r>
          </a:p>
          <a:p>
            <a:r>
              <a:rPr lang="en-GB" sz="2400" dirty="0"/>
              <a:t>Resize the h1 - Add some padding to move the text across and centred </a:t>
            </a:r>
          </a:p>
          <a:p>
            <a:r>
              <a:rPr lang="en-GB" sz="2400" b="1" dirty="0"/>
              <a:t>NOTE: This needs to be done on all pages</a:t>
            </a:r>
          </a:p>
          <a:p>
            <a:r>
              <a:rPr lang="en-GB" sz="2400" b="1" dirty="0"/>
              <a:t>NOTE: Look at the effects of the H1 margin and padding</a:t>
            </a:r>
          </a:p>
          <a:p>
            <a:endParaRPr lang="en-GB" sz="2400" dirty="0"/>
          </a:p>
        </p:txBody>
      </p:sp>
      <p:sp>
        <p:nvSpPr>
          <p:cNvPr id="4" name="Rectangle 3"/>
          <p:cNvSpPr/>
          <p:nvPr/>
        </p:nvSpPr>
        <p:spPr>
          <a:xfrm>
            <a:off x="7052441" y="1589122"/>
            <a:ext cx="6096000" cy="4247317"/>
          </a:xfrm>
          <a:prstGeom prst="rect">
            <a:avLst/>
          </a:prstGeom>
        </p:spPr>
        <p:txBody>
          <a:bodyPr>
            <a:spAutoFit/>
          </a:bodyPr>
          <a:lstStyle/>
          <a:p>
            <a:r>
              <a:rPr lang="en-GB" dirty="0"/>
              <a:t>#</a:t>
            </a:r>
            <a:r>
              <a:rPr lang="en-GB" dirty="0" err="1"/>
              <a:t>mainHeader</a:t>
            </a:r>
            <a:r>
              <a:rPr lang="en-GB" dirty="0"/>
              <a:t> {</a:t>
            </a:r>
          </a:p>
          <a:p>
            <a:r>
              <a:rPr lang="en-GB" dirty="0"/>
              <a:t>    height:100px;</a:t>
            </a:r>
          </a:p>
          <a:p>
            <a:r>
              <a:rPr lang="en-GB" dirty="0"/>
              <a:t>    padding:1em;</a:t>
            </a:r>
          </a:p>
          <a:p>
            <a:r>
              <a:rPr lang="en-GB" dirty="0"/>
              <a:t>    </a:t>
            </a:r>
            <a:r>
              <a:rPr lang="en-GB" dirty="0" err="1"/>
              <a:t>background:black</a:t>
            </a:r>
            <a:r>
              <a:rPr lang="en-GB" dirty="0"/>
              <a:t> </a:t>
            </a:r>
            <a:r>
              <a:rPr lang="en-GB" dirty="0" err="1"/>
              <a:t>url</a:t>
            </a:r>
            <a:r>
              <a:rPr lang="en-GB" dirty="0"/>
              <a:t>(images/logo.png) no-repeat 1em </a:t>
            </a:r>
            <a:r>
              <a:rPr lang="en-GB" dirty="0" err="1"/>
              <a:t>center</a:t>
            </a:r>
            <a:r>
              <a:rPr lang="en-GB" dirty="0"/>
              <a:t>;</a:t>
            </a:r>
          </a:p>
          <a:p>
            <a:br>
              <a:rPr lang="en-GB" dirty="0"/>
            </a:br>
            <a:r>
              <a:rPr lang="en-GB" dirty="0"/>
              <a:t>}</a:t>
            </a:r>
          </a:p>
          <a:p>
            <a:br>
              <a:rPr lang="en-GB" dirty="0"/>
            </a:br>
            <a:r>
              <a:rPr lang="en-GB" dirty="0"/>
              <a:t>h1 {</a:t>
            </a:r>
          </a:p>
          <a:p>
            <a:r>
              <a:rPr lang="en-GB" dirty="0"/>
              <a:t>    margin:0;</a:t>
            </a:r>
          </a:p>
          <a:p>
            <a:r>
              <a:rPr lang="en-GB" dirty="0"/>
              <a:t>    </a:t>
            </a:r>
            <a:r>
              <a:rPr lang="en-GB" dirty="0" err="1"/>
              <a:t>font-family:Helvetica</a:t>
            </a:r>
            <a:r>
              <a:rPr lang="en-GB" dirty="0"/>
              <a:t>, Tahoma, sans-serif;</a:t>
            </a:r>
          </a:p>
          <a:p>
            <a:r>
              <a:rPr lang="en-GB" dirty="0"/>
              <a:t>    </a:t>
            </a:r>
            <a:r>
              <a:rPr lang="en-GB" dirty="0" err="1"/>
              <a:t>color:hotpink</a:t>
            </a:r>
            <a:r>
              <a:rPr lang="en-GB" dirty="0"/>
              <a:t>;</a:t>
            </a:r>
          </a:p>
          <a:p>
            <a:r>
              <a:rPr lang="en-GB" dirty="0"/>
              <a:t>    padding:35px 0px 35px 100px;</a:t>
            </a:r>
          </a:p>
          <a:p>
            <a:r>
              <a:rPr lang="en-GB" dirty="0"/>
              <a:t>    }</a:t>
            </a:r>
          </a:p>
          <a:p>
            <a:endParaRPr lang="en-GB" dirty="0"/>
          </a:p>
        </p:txBody>
      </p:sp>
    </p:spTree>
    <p:extLst>
      <p:ext uri="{BB962C8B-B14F-4D97-AF65-F5344CB8AC3E}">
        <p14:creationId xmlns:p14="http://schemas.microsoft.com/office/powerpoint/2010/main" val="204423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549D-A1D2-47C3-A036-782B1453C38F}"/>
              </a:ext>
            </a:extLst>
          </p:cNvPr>
          <p:cNvSpPr>
            <a:spLocks noGrp="1"/>
          </p:cNvSpPr>
          <p:nvPr>
            <p:ph type="title"/>
          </p:nvPr>
        </p:nvSpPr>
        <p:spPr/>
        <p:txBody>
          <a:bodyPr>
            <a:normAutofit/>
          </a:bodyPr>
          <a:lstStyle/>
          <a:p>
            <a:r>
              <a:rPr lang="en-GB" dirty="0"/>
              <a:t>Making an image fit the width of the box</a:t>
            </a:r>
          </a:p>
        </p:txBody>
      </p:sp>
      <p:sp>
        <p:nvSpPr>
          <p:cNvPr id="3" name="Content Placeholder 2">
            <a:extLst>
              <a:ext uri="{FF2B5EF4-FFF2-40B4-BE49-F238E27FC236}">
                <a16:creationId xmlns:a16="http://schemas.microsoft.com/office/drawing/2014/main" id="{808978DE-1015-445D-AE0C-C2579AB42D8F}"/>
              </a:ext>
            </a:extLst>
          </p:cNvPr>
          <p:cNvSpPr>
            <a:spLocks noGrp="1"/>
          </p:cNvSpPr>
          <p:nvPr>
            <p:ph idx="1"/>
          </p:nvPr>
        </p:nvSpPr>
        <p:spPr/>
        <p:txBody>
          <a:bodyPr>
            <a:normAutofit fontScale="92500" lnSpcReduction="20000"/>
          </a:bodyPr>
          <a:lstStyle/>
          <a:p>
            <a:r>
              <a:rPr lang="en-GB" sz="2400" dirty="0"/>
              <a:t>You will notice that the hero images are too big for the box they are in. </a:t>
            </a:r>
          </a:p>
          <a:p>
            <a:r>
              <a:rPr lang="en-GB" sz="2400" dirty="0"/>
              <a:t>We can fix this by </a:t>
            </a:r>
          </a:p>
          <a:p>
            <a:endParaRPr lang="en-GB" sz="2400" dirty="0"/>
          </a:p>
          <a:p>
            <a:pPr marL="0" indent="0">
              <a:buNone/>
            </a:pPr>
            <a:r>
              <a:rPr lang="en-GB" sz="2400" dirty="0">
                <a:latin typeface="Consolas" panose="020B0609020204030204" pitchFamily="49" charset="0"/>
              </a:rPr>
              <a:t>.hero {</a:t>
            </a:r>
          </a:p>
          <a:p>
            <a:pPr marL="0" indent="0">
              <a:buNone/>
            </a:pPr>
            <a:r>
              <a:rPr lang="en-GB" sz="2400" dirty="0">
                <a:latin typeface="Consolas" panose="020B0609020204030204" pitchFamily="49" charset="0"/>
              </a:rPr>
              <a:t>   width:100%;</a:t>
            </a:r>
          </a:p>
          <a:p>
            <a:pPr marL="0" indent="0">
              <a:buNone/>
            </a:pPr>
            <a:r>
              <a:rPr lang="en-GB" sz="2400" dirty="0">
                <a:latin typeface="Consolas" panose="020B0609020204030204" pitchFamily="49" charset="0"/>
              </a:rPr>
              <a:t>   </a:t>
            </a:r>
            <a:r>
              <a:rPr lang="en-GB" sz="2400" dirty="0" err="1">
                <a:latin typeface="Consolas" panose="020B0609020204030204" pitchFamily="49" charset="0"/>
              </a:rPr>
              <a:t>height:auto</a:t>
            </a:r>
            <a:r>
              <a:rPr lang="en-GB" sz="2400" dirty="0">
                <a:latin typeface="Consolas" panose="020B0609020204030204" pitchFamily="49" charset="0"/>
              </a:rPr>
              <a:t>;</a:t>
            </a:r>
          </a:p>
          <a:p>
            <a:pPr marL="0" indent="0">
              <a:buNone/>
            </a:pPr>
            <a:r>
              <a:rPr lang="en-GB" sz="2400" dirty="0">
                <a:latin typeface="Consolas" panose="020B0609020204030204" pitchFamily="49" charset="0"/>
              </a:rPr>
              <a:t>   margin:0;</a:t>
            </a:r>
          </a:p>
          <a:p>
            <a:pPr marL="0" indent="0">
              <a:buNone/>
            </a:pPr>
            <a:r>
              <a:rPr lang="en-GB" sz="2400" dirty="0">
                <a:latin typeface="Consolas" panose="020B0609020204030204" pitchFamily="49" charset="0"/>
              </a:rPr>
              <a:t>   padding:0;</a:t>
            </a:r>
          </a:p>
          <a:p>
            <a:pPr marL="0" indent="0">
              <a:buNone/>
            </a:pPr>
            <a:r>
              <a:rPr lang="en-GB" sz="2400" dirty="0">
                <a:latin typeface="Consolas" panose="020B0609020204030204" pitchFamily="49" charset="0"/>
              </a:rPr>
              <a:t>}</a:t>
            </a:r>
          </a:p>
          <a:p>
            <a:endParaRPr lang="en-GB" dirty="0"/>
          </a:p>
        </p:txBody>
      </p:sp>
    </p:spTree>
    <p:extLst>
      <p:ext uri="{BB962C8B-B14F-4D97-AF65-F5344CB8AC3E}">
        <p14:creationId xmlns:p14="http://schemas.microsoft.com/office/powerpoint/2010/main" val="2720677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DABD-A057-4573-A5B7-20C0A125F9D2}"/>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9AF89D73-42AC-42C7-94F3-3B3A489AA253}"/>
              </a:ext>
            </a:extLst>
          </p:cNvPr>
          <p:cNvSpPr>
            <a:spLocks noGrp="1"/>
          </p:cNvSpPr>
          <p:nvPr>
            <p:ph idx="1"/>
          </p:nvPr>
        </p:nvSpPr>
        <p:spPr/>
        <p:txBody>
          <a:bodyPr>
            <a:normAutofit/>
          </a:bodyPr>
          <a:lstStyle/>
          <a:p>
            <a:r>
              <a:rPr lang="en-GB" sz="2400" dirty="0"/>
              <a:t>Lets see how this works on our images</a:t>
            </a:r>
          </a:p>
          <a:p>
            <a:endParaRPr lang="en-GB" sz="2400" dirty="0"/>
          </a:p>
          <a:p>
            <a:r>
              <a:rPr lang="en-GB" sz="2400" b="1" dirty="0"/>
              <a:t>NOTE: the height is auto</a:t>
            </a:r>
          </a:p>
        </p:txBody>
      </p:sp>
      <p:sp>
        <p:nvSpPr>
          <p:cNvPr id="4" name="Rectangle 3"/>
          <p:cNvSpPr/>
          <p:nvPr/>
        </p:nvSpPr>
        <p:spPr>
          <a:xfrm>
            <a:off x="5334000" y="3860375"/>
            <a:ext cx="6096000" cy="1754326"/>
          </a:xfrm>
          <a:prstGeom prst="rect">
            <a:avLst/>
          </a:prstGeom>
        </p:spPr>
        <p:txBody>
          <a:bodyPr>
            <a:spAutoFit/>
          </a:bodyPr>
          <a:lstStyle/>
          <a:p>
            <a:r>
              <a:rPr lang="en-GB" dirty="0"/>
              <a:t>.hero {</a:t>
            </a:r>
          </a:p>
          <a:p>
            <a:r>
              <a:rPr lang="en-GB" dirty="0"/>
              <a:t>        width:100%;</a:t>
            </a:r>
          </a:p>
          <a:p>
            <a:r>
              <a:rPr lang="en-GB" dirty="0"/>
              <a:t>        </a:t>
            </a:r>
            <a:r>
              <a:rPr lang="en-GB" dirty="0" err="1"/>
              <a:t>height:auto</a:t>
            </a:r>
            <a:r>
              <a:rPr lang="en-GB" dirty="0"/>
              <a:t>;</a:t>
            </a:r>
          </a:p>
          <a:p>
            <a:r>
              <a:rPr lang="en-GB" dirty="0"/>
              <a:t>        margin:0;</a:t>
            </a:r>
          </a:p>
          <a:p>
            <a:r>
              <a:rPr lang="en-GB" dirty="0"/>
              <a:t>        padding:0;</a:t>
            </a:r>
          </a:p>
          <a:p>
            <a:r>
              <a:rPr lang="en-GB" dirty="0"/>
              <a:t>}</a:t>
            </a:r>
          </a:p>
        </p:txBody>
      </p:sp>
    </p:spTree>
    <p:extLst>
      <p:ext uri="{BB962C8B-B14F-4D97-AF65-F5344CB8AC3E}">
        <p14:creationId xmlns:p14="http://schemas.microsoft.com/office/powerpoint/2010/main" val="3882461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91BF-B8D9-4922-A001-1F96CEF3803A}"/>
              </a:ext>
            </a:extLst>
          </p:cNvPr>
          <p:cNvSpPr>
            <a:spLocks noGrp="1"/>
          </p:cNvSpPr>
          <p:nvPr>
            <p:ph type="title"/>
          </p:nvPr>
        </p:nvSpPr>
        <p:spPr/>
        <p:txBody>
          <a:bodyPr/>
          <a:lstStyle/>
          <a:p>
            <a:r>
              <a:rPr lang="en-GB" dirty="0"/>
              <a:t>Styling tables</a:t>
            </a:r>
          </a:p>
        </p:txBody>
      </p:sp>
      <p:sp>
        <p:nvSpPr>
          <p:cNvPr id="3" name="Content Placeholder 2">
            <a:extLst>
              <a:ext uri="{FF2B5EF4-FFF2-40B4-BE49-F238E27FC236}">
                <a16:creationId xmlns:a16="http://schemas.microsoft.com/office/drawing/2014/main" id="{CBC9E346-3BD4-4D14-8913-E8C58F889C48}"/>
              </a:ext>
            </a:extLst>
          </p:cNvPr>
          <p:cNvSpPr>
            <a:spLocks noGrp="1"/>
          </p:cNvSpPr>
          <p:nvPr>
            <p:ph idx="1"/>
          </p:nvPr>
        </p:nvSpPr>
        <p:spPr/>
        <p:txBody>
          <a:bodyPr>
            <a:normAutofit fontScale="92500" lnSpcReduction="10000"/>
          </a:bodyPr>
          <a:lstStyle/>
          <a:p>
            <a:r>
              <a:rPr lang="en-GB" sz="2400" dirty="0"/>
              <a:t>Excellent guide at </a:t>
            </a:r>
            <a:r>
              <a:rPr lang="en-GB" sz="2400" dirty="0">
                <a:hlinkClick r:id="rId2"/>
              </a:rPr>
              <a:t>https://developer.mozilla.org/en-US/docs/Learn/CSS/Building_blocks/Styling_tables</a:t>
            </a:r>
            <a:endParaRPr lang="en-GB" sz="2400" dirty="0"/>
          </a:p>
          <a:p>
            <a:r>
              <a:rPr lang="en-GB" sz="2400" dirty="0"/>
              <a:t>Be careful where and how you add stripes</a:t>
            </a:r>
          </a:p>
          <a:p>
            <a:r>
              <a:rPr lang="en-GB" sz="2400" dirty="0"/>
              <a:t>Make your table </a:t>
            </a:r>
            <a:r>
              <a:rPr lang="en-GB" sz="2400" dirty="0" err="1"/>
              <a:t>markup</a:t>
            </a:r>
            <a:r>
              <a:rPr lang="en-GB" sz="2400" dirty="0"/>
              <a:t> as simple as possible, and keep things flexible, e.g. by using percentages, so the design is more responsive.</a:t>
            </a:r>
          </a:p>
          <a:p>
            <a:r>
              <a:rPr lang="en-GB" sz="2400" dirty="0"/>
              <a:t>Use table-layout: fixed to create a more predictable table layout that allows you to easily set column widths by setting width on their headings (&lt;</a:t>
            </a:r>
            <a:r>
              <a:rPr lang="en-GB" sz="2400" dirty="0" err="1"/>
              <a:t>th</a:t>
            </a:r>
            <a:r>
              <a:rPr lang="en-GB" sz="2400" dirty="0"/>
              <a:t>&gt;).</a:t>
            </a:r>
          </a:p>
          <a:p>
            <a:r>
              <a:rPr lang="en-GB" sz="2400" dirty="0"/>
              <a:t>Use border-collapse: collapse to make table elements borders collapse into each other, producing a neater and easier to control look.</a:t>
            </a:r>
          </a:p>
          <a:p>
            <a:endParaRPr lang="en-GB" sz="2400" dirty="0"/>
          </a:p>
          <a:p>
            <a:endParaRPr lang="en-GB" dirty="0"/>
          </a:p>
          <a:p>
            <a:endParaRPr lang="en-GB" dirty="0"/>
          </a:p>
          <a:p>
            <a:endParaRPr lang="en-GB" dirty="0"/>
          </a:p>
        </p:txBody>
      </p:sp>
    </p:spTree>
    <p:extLst>
      <p:ext uri="{BB962C8B-B14F-4D97-AF65-F5344CB8AC3E}">
        <p14:creationId xmlns:p14="http://schemas.microsoft.com/office/powerpoint/2010/main" val="78878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C2CB-9DEF-47F0-B63A-7247A95020A2}"/>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31DB00EE-24F5-4B1B-88C8-A9A0C7AB88A0}"/>
              </a:ext>
            </a:extLst>
          </p:cNvPr>
          <p:cNvSpPr>
            <a:spLocks noGrp="1"/>
          </p:cNvSpPr>
          <p:nvPr>
            <p:ph idx="1"/>
          </p:nvPr>
        </p:nvSpPr>
        <p:spPr>
          <a:xfrm>
            <a:off x="1251678" y="2286001"/>
            <a:ext cx="3430681" cy="3593591"/>
          </a:xfrm>
        </p:spPr>
        <p:txBody>
          <a:bodyPr>
            <a:normAutofit/>
          </a:bodyPr>
          <a:lstStyle/>
          <a:p>
            <a:r>
              <a:rPr lang="en-GB" sz="2400" dirty="0"/>
              <a:t>Styling the table on the temperature page</a:t>
            </a:r>
          </a:p>
          <a:p>
            <a:endParaRPr lang="en-GB" sz="2400" dirty="0"/>
          </a:p>
        </p:txBody>
      </p:sp>
      <p:sp>
        <p:nvSpPr>
          <p:cNvPr id="4" name="Rectangle 3"/>
          <p:cNvSpPr/>
          <p:nvPr/>
        </p:nvSpPr>
        <p:spPr>
          <a:xfrm>
            <a:off x="5255173" y="382385"/>
            <a:ext cx="6096000" cy="6186309"/>
          </a:xfrm>
          <a:prstGeom prst="rect">
            <a:avLst/>
          </a:prstGeom>
        </p:spPr>
        <p:txBody>
          <a:bodyPr>
            <a:spAutoFit/>
          </a:bodyPr>
          <a:lstStyle/>
          <a:p>
            <a:r>
              <a:rPr lang="en-GB" dirty="0"/>
              <a:t>table {</a:t>
            </a:r>
          </a:p>
          <a:p>
            <a:r>
              <a:rPr lang="en-GB" dirty="0"/>
              <a:t>    table-layout: fixed;</a:t>
            </a:r>
          </a:p>
          <a:p>
            <a:r>
              <a:rPr lang="en-GB" dirty="0"/>
              <a:t>    width: 100%;</a:t>
            </a:r>
          </a:p>
          <a:p>
            <a:r>
              <a:rPr lang="en-GB" dirty="0"/>
              <a:t>    border-collapse: collapse;</a:t>
            </a:r>
          </a:p>
          <a:p>
            <a:r>
              <a:rPr lang="en-GB" dirty="0"/>
              <a:t>    border: 3px solid </a:t>
            </a:r>
            <a:r>
              <a:rPr lang="en-GB" dirty="0" err="1"/>
              <a:t>hotpink</a:t>
            </a:r>
            <a:r>
              <a:rPr lang="en-GB" dirty="0"/>
              <a:t>;</a:t>
            </a:r>
          </a:p>
          <a:p>
            <a:r>
              <a:rPr lang="en-GB" dirty="0"/>
              <a:t>    max-width:600px;</a:t>
            </a:r>
          </a:p>
          <a:p>
            <a:r>
              <a:rPr lang="en-GB" dirty="0"/>
              <a:t>  }</a:t>
            </a:r>
          </a:p>
          <a:p>
            <a:br>
              <a:rPr lang="en-GB" dirty="0"/>
            </a:br>
            <a:r>
              <a:rPr lang="en-GB" dirty="0" err="1"/>
              <a:t>th</a:t>
            </a:r>
            <a:r>
              <a:rPr lang="en-GB" dirty="0"/>
              <a:t> {</a:t>
            </a:r>
          </a:p>
          <a:p>
            <a:r>
              <a:rPr lang="en-GB" dirty="0"/>
              <a:t>    letter-spacing: 2px;</a:t>
            </a:r>
          </a:p>
          <a:p>
            <a:r>
              <a:rPr lang="en-GB" dirty="0"/>
              <a:t>  }</a:t>
            </a:r>
          </a:p>
          <a:p>
            <a:r>
              <a:rPr lang="en-GB" dirty="0"/>
              <a:t>  </a:t>
            </a:r>
          </a:p>
          <a:p>
            <a:r>
              <a:rPr lang="en-GB" dirty="0"/>
              <a:t>  td {</a:t>
            </a:r>
          </a:p>
          <a:p>
            <a:r>
              <a:rPr lang="en-GB" dirty="0"/>
              <a:t>    letter-spacing: 1px;</a:t>
            </a:r>
          </a:p>
          <a:p>
            <a:r>
              <a:rPr lang="en-GB" dirty="0"/>
              <a:t>    text-align: </a:t>
            </a:r>
            <a:r>
              <a:rPr lang="en-GB" dirty="0" err="1"/>
              <a:t>center</a:t>
            </a:r>
            <a:r>
              <a:rPr lang="en-GB" dirty="0"/>
              <a:t>;</a:t>
            </a:r>
          </a:p>
          <a:p>
            <a:r>
              <a:rPr lang="en-GB" dirty="0"/>
              <a:t>}</a:t>
            </a:r>
          </a:p>
          <a:p>
            <a:r>
              <a:rPr lang="en-GB" dirty="0"/>
              <a:t>  </a:t>
            </a:r>
          </a:p>
          <a:p>
            <a:r>
              <a:rPr lang="en-GB" dirty="0"/>
              <a:t>  </a:t>
            </a:r>
            <a:r>
              <a:rPr lang="en-GB" dirty="0" err="1"/>
              <a:t>tfoot</a:t>
            </a:r>
            <a:r>
              <a:rPr lang="en-GB" dirty="0"/>
              <a:t> td {</a:t>
            </a:r>
          </a:p>
          <a:p>
            <a:r>
              <a:rPr lang="en-GB" dirty="0"/>
              <a:t>    text-align: left;</a:t>
            </a:r>
          </a:p>
          <a:p>
            <a:r>
              <a:rPr lang="en-GB" dirty="0"/>
              <a:t>  }</a:t>
            </a:r>
          </a:p>
          <a:p>
            <a:r>
              <a:rPr lang="en-GB" dirty="0"/>
              <a:t>  </a:t>
            </a:r>
          </a:p>
          <a:p>
            <a:r>
              <a:rPr lang="en-GB" dirty="0"/>
              <a:t>  </a:t>
            </a:r>
          </a:p>
        </p:txBody>
      </p:sp>
      <p:sp>
        <p:nvSpPr>
          <p:cNvPr id="5" name="Rectangle 4"/>
          <p:cNvSpPr/>
          <p:nvPr/>
        </p:nvSpPr>
        <p:spPr>
          <a:xfrm>
            <a:off x="8108731" y="2286001"/>
            <a:ext cx="6096000" cy="3139321"/>
          </a:xfrm>
          <a:prstGeom prst="rect">
            <a:avLst/>
          </a:prstGeom>
        </p:spPr>
        <p:txBody>
          <a:bodyPr>
            <a:spAutoFit/>
          </a:bodyPr>
          <a:lstStyle/>
          <a:p>
            <a:r>
              <a:rPr lang="en-GB" dirty="0" err="1"/>
              <a:t>thead</a:t>
            </a:r>
            <a:r>
              <a:rPr lang="en-GB" dirty="0"/>
              <a:t>, </a:t>
            </a:r>
            <a:r>
              <a:rPr lang="en-GB" dirty="0" err="1"/>
              <a:t>tfoot</a:t>
            </a:r>
            <a:r>
              <a:rPr lang="en-GB" dirty="0"/>
              <a:t> {</a:t>
            </a:r>
          </a:p>
          <a:p>
            <a:r>
              <a:rPr lang="en-GB" dirty="0"/>
              <a:t>    background: </a:t>
            </a:r>
            <a:r>
              <a:rPr lang="en-GB" dirty="0" err="1"/>
              <a:t>hotpink</a:t>
            </a:r>
            <a:r>
              <a:rPr lang="en-GB" dirty="0"/>
              <a:t>;</a:t>
            </a:r>
          </a:p>
          <a:p>
            <a:r>
              <a:rPr lang="en-GB" dirty="0"/>
              <a:t>    </a:t>
            </a:r>
            <a:r>
              <a:rPr lang="en-GB" dirty="0" err="1"/>
              <a:t>color</a:t>
            </a:r>
            <a:r>
              <a:rPr lang="en-GB" dirty="0"/>
              <a:t>: black;</a:t>
            </a:r>
          </a:p>
          <a:p>
            <a:r>
              <a:rPr lang="en-GB" dirty="0"/>
              <a:t>    text-shadow: 1px </a:t>
            </a:r>
            <a:r>
              <a:rPr lang="en-GB" dirty="0" err="1"/>
              <a:t>1px</a:t>
            </a:r>
            <a:r>
              <a:rPr lang="en-GB" dirty="0"/>
              <a:t> </a:t>
            </a:r>
            <a:r>
              <a:rPr lang="en-GB" dirty="0" err="1"/>
              <a:t>1px</a:t>
            </a:r>
            <a:r>
              <a:rPr lang="en-GB" dirty="0"/>
              <a:t> black;</a:t>
            </a:r>
          </a:p>
          <a:p>
            <a:r>
              <a:rPr lang="en-GB" dirty="0"/>
              <a:t>  }</a:t>
            </a:r>
          </a:p>
          <a:p>
            <a:br>
              <a:rPr lang="en-GB" dirty="0"/>
            </a:br>
            <a:r>
              <a:rPr lang="en-GB" dirty="0"/>
              <a:t>  </a:t>
            </a:r>
            <a:r>
              <a:rPr lang="en-GB" dirty="0" err="1"/>
              <a:t>tr:nth-of-type</a:t>
            </a:r>
            <a:r>
              <a:rPr lang="en-GB" dirty="0"/>
              <a:t>(2n) {</a:t>
            </a:r>
          </a:p>
          <a:p>
            <a:r>
              <a:rPr lang="en-GB" dirty="0"/>
              <a:t>      </a:t>
            </a:r>
            <a:r>
              <a:rPr lang="en-GB" dirty="0" err="1"/>
              <a:t>background:rgb</a:t>
            </a:r>
            <a:r>
              <a:rPr lang="en-GB" dirty="0"/>
              <a:t>(240, 172, 206);</a:t>
            </a:r>
          </a:p>
          <a:p>
            <a:r>
              <a:rPr lang="en-GB" dirty="0"/>
              <a:t>  }</a:t>
            </a:r>
          </a:p>
          <a:p>
            <a:r>
              <a:rPr lang="en-GB" dirty="0"/>
              <a:t>  </a:t>
            </a:r>
          </a:p>
          <a:p>
            <a:endParaRPr lang="en-GB" dirty="0"/>
          </a:p>
        </p:txBody>
      </p:sp>
    </p:spTree>
    <p:extLst>
      <p:ext uri="{BB962C8B-B14F-4D97-AF65-F5344CB8AC3E}">
        <p14:creationId xmlns:p14="http://schemas.microsoft.com/office/powerpoint/2010/main" val="2918168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15D4-AB00-4C37-8EE6-EEC5A08ACB51}"/>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E7C05517-7EE6-43A6-8AD9-617919CC9865}"/>
              </a:ext>
            </a:extLst>
          </p:cNvPr>
          <p:cNvSpPr>
            <a:spLocks noGrp="1"/>
          </p:cNvSpPr>
          <p:nvPr>
            <p:ph idx="1"/>
          </p:nvPr>
        </p:nvSpPr>
        <p:spPr/>
        <p:txBody>
          <a:bodyPr>
            <a:normAutofit/>
          </a:bodyPr>
          <a:lstStyle/>
          <a:p>
            <a:r>
              <a:rPr lang="en-GB" sz="2400" dirty="0"/>
              <a:t>We have already seen some of the list properties when styling navigation</a:t>
            </a:r>
          </a:p>
          <a:p>
            <a:r>
              <a:rPr lang="en-GB" sz="2400" dirty="0"/>
              <a:t>More details can be seen at </a:t>
            </a:r>
            <a:r>
              <a:rPr lang="en-GB" sz="2400" dirty="0">
                <a:hlinkClick r:id="rId2"/>
              </a:rPr>
              <a:t>https://developer.mozilla.org/en-US/docs/Learn/CSS/Styling_text/Styling_lists#List-specific_styles</a:t>
            </a:r>
            <a:endParaRPr lang="en-GB" sz="2400" dirty="0"/>
          </a:p>
        </p:txBody>
      </p:sp>
    </p:spTree>
    <p:extLst>
      <p:ext uri="{BB962C8B-B14F-4D97-AF65-F5344CB8AC3E}">
        <p14:creationId xmlns:p14="http://schemas.microsoft.com/office/powerpoint/2010/main" val="3920300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6FA5-4403-40AA-B331-4CCC34726E95}"/>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BA8A9737-4EA1-4279-977F-34128195A2EE}"/>
              </a:ext>
            </a:extLst>
          </p:cNvPr>
          <p:cNvSpPr>
            <a:spLocks noGrp="1"/>
          </p:cNvSpPr>
          <p:nvPr>
            <p:ph idx="1"/>
          </p:nvPr>
        </p:nvSpPr>
        <p:spPr>
          <a:xfrm>
            <a:off x="1251678" y="1874517"/>
            <a:ext cx="10178322" cy="3593591"/>
          </a:xfrm>
        </p:spPr>
        <p:txBody>
          <a:bodyPr/>
          <a:lstStyle/>
          <a:p>
            <a:r>
              <a:rPr lang="en-GB" dirty="0"/>
              <a:t>Change the numbered list to roman numeral</a:t>
            </a:r>
          </a:p>
          <a:p>
            <a:r>
              <a:rPr lang="en-GB" dirty="0"/>
              <a:t>Change the bullets to square</a:t>
            </a:r>
          </a:p>
          <a:p>
            <a:endParaRPr lang="en-GB" dirty="0"/>
          </a:p>
          <a:p>
            <a:r>
              <a:rPr lang="en-GB" dirty="0"/>
              <a:t>NOTE: No control over size of star</a:t>
            </a:r>
          </a:p>
          <a:p>
            <a:r>
              <a:rPr lang="en-GB" dirty="0"/>
              <a:t>See </a:t>
            </a:r>
            <a:r>
              <a:rPr lang="en-GB" dirty="0">
                <a:hlinkClick r:id="rId3"/>
              </a:rPr>
              <a:t>https://developer.mozilla.org/en-US/docs/Learn/CSS/Styling_text/Styling_lists#List-specific_styles</a:t>
            </a:r>
            <a:r>
              <a:rPr lang="en-GB" dirty="0"/>
              <a:t> for alternative</a:t>
            </a:r>
          </a:p>
        </p:txBody>
      </p:sp>
      <p:sp>
        <p:nvSpPr>
          <p:cNvPr id="4" name="Rectangle 3"/>
          <p:cNvSpPr/>
          <p:nvPr/>
        </p:nvSpPr>
        <p:spPr>
          <a:xfrm>
            <a:off x="5921829" y="4175446"/>
            <a:ext cx="6096000" cy="2585323"/>
          </a:xfrm>
          <a:prstGeom prst="rect">
            <a:avLst/>
          </a:prstGeom>
        </p:spPr>
        <p:txBody>
          <a:bodyPr>
            <a:spAutoFit/>
          </a:bodyPr>
          <a:lstStyle/>
          <a:p>
            <a:r>
              <a:rPr lang="en-GB" dirty="0"/>
              <a:t>#</a:t>
            </a:r>
            <a:r>
              <a:rPr lang="en-GB" dirty="0" err="1"/>
              <a:t>myInstructions</a:t>
            </a:r>
            <a:r>
              <a:rPr lang="en-GB" dirty="0"/>
              <a:t> li {</a:t>
            </a:r>
          </a:p>
          <a:p>
            <a:r>
              <a:rPr lang="en-GB" dirty="0"/>
              <a:t>    list-style-type: upper-roman;</a:t>
            </a:r>
          </a:p>
          <a:p>
            <a:r>
              <a:rPr lang="en-GB" dirty="0"/>
              <a:t>    list-style-position: inside;</a:t>
            </a:r>
          </a:p>
          <a:p>
            <a:r>
              <a:rPr lang="en-GB" dirty="0"/>
              <a:t>  }</a:t>
            </a:r>
          </a:p>
          <a:p>
            <a:br>
              <a:rPr lang="en-GB" dirty="0"/>
            </a:br>
            <a:r>
              <a:rPr lang="en-GB" dirty="0"/>
              <a:t>  #</a:t>
            </a:r>
            <a:r>
              <a:rPr lang="en-GB" dirty="0" err="1"/>
              <a:t>myIngredients</a:t>
            </a:r>
            <a:r>
              <a:rPr lang="en-GB" dirty="0"/>
              <a:t> li {</a:t>
            </a:r>
          </a:p>
          <a:p>
            <a:r>
              <a:rPr lang="en-GB" dirty="0"/>
              <a:t>    list-style: square </a:t>
            </a:r>
            <a:r>
              <a:rPr lang="en-GB" dirty="0" err="1"/>
              <a:t>url</a:t>
            </a:r>
            <a:r>
              <a:rPr lang="en-GB" dirty="0"/>
              <a:t>(images/</a:t>
            </a:r>
            <a:r>
              <a:rPr lang="en-GB" dirty="0" err="1"/>
              <a:t>star.svg</a:t>
            </a:r>
            <a:r>
              <a:rPr lang="en-GB" dirty="0"/>
              <a:t>) inside;</a:t>
            </a:r>
          </a:p>
          <a:p>
            <a:r>
              <a:rPr lang="en-GB" dirty="0"/>
              <a:t>  }</a:t>
            </a:r>
          </a:p>
          <a:p>
            <a:endParaRPr lang="en-GB" dirty="0"/>
          </a:p>
        </p:txBody>
      </p:sp>
    </p:spTree>
    <p:extLst>
      <p:ext uri="{BB962C8B-B14F-4D97-AF65-F5344CB8AC3E}">
        <p14:creationId xmlns:p14="http://schemas.microsoft.com/office/powerpoint/2010/main" val="223742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a:t>
            </a:r>
            <a:r>
              <a:rPr lang="en-US" dirty="0"/>
              <a:t> Syntax</a:t>
            </a:r>
          </a:p>
        </p:txBody>
      </p:sp>
      <p:sp>
        <p:nvSpPr>
          <p:cNvPr id="3" name="Content Placeholder 2"/>
          <p:cNvSpPr>
            <a:spLocks noGrp="1"/>
          </p:cNvSpPr>
          <p:nvPr>
            <p:ph idx="1"/>
          </p:nvPr>
        </p:nvSpPr>
        <p:spPr/>
        <p:txBody>
          <a:bodyPr/>
          <a:lstStyle/>
          <a:p>
            <a:r>
              <a:rPr lang="en-US" dirty="0"/>
              <a:t>There are many types of selectors and many type of properties.</a:t>
            </a:r>
          </a:p>
        </p:txBody>
      </p:sp>
      <p:pic>
        <p:nvPicPr>
          <p:cNvPr id="4" name="Picture 3"/>
          <p:cNvPicPr>
            <a:picLocks noChangeAspect="1"/>
          </p:cNvPicPr>
          <p:nvPr/>
        </p:nvPicPr>
        <p:blipFill>
          <a:blip r:embed="rId2"/>
          <a:stretch>
            <a:fillRect/>
          </a:stretch>
        </p:blipFill>
        <p:spPr>
          <a:xfrm>
            <a:off x="1468346" y="2773135"/>
            <a:ext cx="4448175" cy="2095500"/>
          </a:xfrm>
          <a:prstGeom prst="rect">
            <a:avLst/>
          </a:prstGeom>
        </p:spPr>
      </p:pic>
      <p:pic>
        <p:nvPicPr>
          <p:cNvPr id="5" name="Picture 4"/>
          <p:cNvPicPr>
            <a:picLocks noChangeAspect="1"/>
          </p:cNvPicPr>
          <p:nvPr/>
        </p:nvPicPr>
        <p:blipFill>
          <a:blip r:embed="rId3"/>
          <a:stretch>
            <a:fillRect/>
          </a:stretch>
        </p:blipFill>
        <p:spPr>
          <a:xfrm>
            <a:off x="7629389" y="2996972"/>
            <a:ext cx="3438525" cy="1647825"/>
          </a:xfrm>
          <a:prstGeom prst="rect">
            <a:avLst/>
          </a:prstGeom>
        </p:spPr>
      </p:pic>
      <p:sp>
        <p:nvSpPr>
          <p:cNvPr id="6" name="Right Arrow 5"/>
          <p:cNvSpPr/>
          <p:nvPr/>
        </p:nvSpPr>
        <p:spPr>
          <a:xfrm>
            <a:off x="6340839" y="3500846"/>
            <a:ext cx="1000487" cy="32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850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512" y="870132"/>
            <a:ext cx="9792208" cy="1527078"/>
          </a:xfrm>
        </p:spPr>
        <p:txBody>
          <a:bodyPr>
            <a:normAutofit/>
          </a:bodyPr>
          <a:lstStyle/>
          <a:p>
            <a:r>
              <a:rPr lang="en-GB"/>
              <a:t>CSS Inheritance</a:t>
            </a:r>
          </a:p>
        </p:txBody>
      </p:sp>
      <p:sp>
        <p:nvSpPr>
          <p:cNvPr id="3" name="Content Placeholder 2"/>
          <p:cNvSpPr>
            <a:spLocks noGrp="1"/>
          </p:cNvSpPr>
          <p:nvPr>
            <p:ph idx="1"/>
          </p:nvPr>
        </p:nvSpPr>
        <p:spPr>
          <a:xfrm>
            <a:off x="1175512" y="2045231"/>
            <a:ext cx="9792208" cy="4230878"/>
          </a:xfrm>
        </p:spPr>
        <p:txBody>
          <a:bodyPr>
            <a:noAutofit/>
          </a:bodyPr>
          <a:lstStyle/>
          <a:p>
            <a:r>
              <a:rPr lang="en-GB" sz="2400" dirty="0"/>
              <a:t>Specific CSS properties are passed down to descendant elements</a:t>
            </a:r>
          </a:p>
          <a:p>
            <a:endParaRPr lang="en-GB" sz="2400" dirty="0"/>
          </a:p>
          <a:p>
            <a:r>
              <a:rPr lang="pt-BR" sz="2400" dirty="0">
                <a:latin typeface="Consolas" panose="020B0609020204030204" pitchFamily="49" charset="0"/>
                <a:cs typeface="Courier New" panose="02070309020205020404" pitchFamily="49" charset="0"/>
              </a:rPr>
              <a:t>&lt;p&gt;</a:t>
            </a:r>
          </a:p>
          <a:p>
            <a:r>
              <a:rPr lang="pt-BR" sz="2400" dirty="0">
                <a:latin typeface="Consolas" panose="020B0609020204030204" pitchFamily="49" charset="0"/>
                <a:cs typeface="Courier New" panose="02070309020205020404" pitchFamily="49" charset="0"/>
              </a:rPr>
              <a:t>Lorem &lt;em&gt;ipsum&lt;/em&gt; dolor sit amet consect etuer.</a:t>
            </a:r>
          </a:p>
          <a:p>
            <a:r>
              <a:rPr lang="pt-BR" sz="2400" dirty="0">
                <a:latin typeface="Consolas" panose="020B0609020204030204" pitchFamily="49" charset="0"/>
                <a:cs typeface="Courier New" panose="02070309020205020404" pitchFamily="49" charset="0"/>
              </a:rPr>
              <a:t>&lt;/p&gt;</a:t>
            </a:r>
          </a:p>
          <a:p>
            <a:endParaRPr lang="pt-BR" sz="2400" dirty="0"/>
          </a:p>
          <a:p>
            <a:r>
              <a:rPr lang="pt-BR" sz="2400" dirty="0"/>
              <a:t>&lt;em&gt; sits inside the &lt;p&gt; element</a:t>
            </a:r>
            <a:endParaRPr lang="en-GB" sz="2400" dirty="0"/>
          </a:p>
        </p:txBody>
      </p:sp>
    </p:spTree>
    <p:extLst>
      <p:ext uri="{BB962C8B-B14F-4D97-AF65-F5344CB8AC3E}">
        <p14:creationId xmlns:p14="http://schemas.microsoft.com/office/powerpoint/2010/main" val="147419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What happens?</a:t>
            </a:r>
          </a:p>
        </p:txBody>
      </p:sp>
      <p:sp>
        <p:nvSpPr>
          <p:cNvPr id="3" name="Content Placeholder 2"/>
          <p:cNvSpPr>
            <a:spLocks noGrp="1"/>
          </p:cNvSpPr>
          <p:nvPr>
            <p:ph idx="1"/>
          </p:nvPr>
        </p:nvSpPr>
        <p:spPr/>
        <p:txBody>
          <a:bodyPr/>
          <a:lstStyle/>
          <a:p>
            <a:r>
              <a:rPr lang="en-GB" sz="2800" dirty="0">
                <a:latin typeface="Consolas" panose="020B0609020204030204" pitchFamily="49" charset="0"/>
                <a:cs typeface="Courier New" panose="02070309020205020404" pitchFamily="49" charset="0"/>
              </a:rPr>
              <a:t>p { </a:t>
            </a:r>
            <a:r>
              <a:rPr lang="en-GB" sz="2800" dirty="0" err="1">
                <a:latin typeface="Consolas" panose="020B0609020204030204" pitchFamily="49" charset="0"/>
                <a:cs typeface="Courier New" panose="02070309020205020404" pitchFamily="49" charset="0"/>
              </a:rPr>
              <a:t>color</a:t>
            </a:r>
            <a:r>
              <a:rPr lang="en-GB" sz="2800" dirty="0">
                <a:latin typeface="Consolas" panose="020B0609020204030204" pitchFamily="49" charset="0"/>
                <a:cs typeface="Courier New" panose="02070309020205020404" pitchFamily="49" charset="0"/>
              </a:rPr>
              <a:t>: red; }</a:t>
            </a:r>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2764803" y="2822297"/>
            <a:ext cx="6662393" cy="1891073"/>
          </a:xfrm>
          <a:prstGeom prst="rect">
            <a:avLst/>
          </a:prstGeom>
        </p:spPr>
      </p:pic>
      <p:sp>
        <p:nvSpPr>
          <p:cNvPr id="5" name="Content Placeholder 2"/>
          <p:cNvSpPr txBox="1">
            <a:spLocks/>
          </p:cNvSpPr>
          <p:nvPr/>
        </p:nvSpPr>
        <p:spPr>
          <a:xfrm>
            <a:off x="1066800" y="5135514"/>
            <a:ext cx="5829300" cy="594066"/>
          </a:xfrm>
          <a:prstGeom prst="rect">
            <a:avLst/>
          </a:prstGeom>
        </p:spPr>
        <p:txBody>
          <a:bodyPr vert="horz" lIns="68580" tIns="34290" rIns="68580" bIns="3429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GB" sz="2800" dirty="0"/>
              <a:t>The &lt;</a:t>
            </a:r>
            <a:r>
              <a:rPr lang="en-GB" sz="2800" dirty="0" err="1"/>
              <a:t>em</a:t>
            </a:r>
            <a:r>
              <a:rPr lang="en-GB" sz="2800" dirty="0"/>
              <a:t>&gt; has inherited from the &lt;p&gt;</a:t>
            </a:r>
          </a:p>
          <a:p>
            <a:endParaRPr lang="en-GB" sz="2800" dirty="0"/>
          </a:p>
          <a:p>
            <a:endParaRPr lang="en-GB" sz="1500" dirty="0"/>
          </a:p>
          <a:p>
            <a:endParaRPr lang="en-GB" sz="1500" dirty="0"/>
          </a:p>
          <a:p>
            <a:endParaRPr lang="en-GB" sz="1500" dirty="0"/>
          </a:p>
        </p:txBody>
      </p:sp>
    </p:spTree>
    <p:extLst>
      <p:ext uri="{BB962C8B-B14F-4D97-AF65-F5344CB8AC3E}">
        <p14:creationId xmlns:p14="http://schemas.microsoft.com/office/powerpoint/2010/main" val="2988391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351649"/>
            <a:ext cx="10058400" cy="1371600"/>
          </a:xfrm>
        </p:spPr>
        <p:txBody>
          <a:bodyPr/>
          <a:lstStyle/>
          <a:p>
            <a:r>
              <a:rPr lang="en-GB" dirty="0">
                <a:solidFill>
                  <a:schemeClr val="tx1"/>
                </a:solidFill>
              </a:rPr>
              <a:t>CSS Inheritance</a:t>
            </a:r>
          </a:p>
        </p:txBody>
      </p:sp>
      <p:sp>
        <p:nvSpPr>
          <p:cNvPr id="14339" name="Rectangle 3"/>
          <p:cNvSpPr>
            <a:spLocks noGrp="1" noChangeArrowheads="1"/>
          </p:cNvSpPr>
          <p:nvPr>
            <p:ph idx="1"/>
          </p:nvPr>
        </p:nvSpPr>
        <p:spPr>
          <a:xfrm>
            <a:off x="1066800" y="1313345"/>
            <a:ext cx="10058400" cy="3931920"/>
          </a:xfrm>
        </p:spPr>
        <p:txBody>
          <a:bodyPr>
            <a:noAutofit/>
          </a:bodyPr>
          <a:lstStyle/>
          <a:p>
            <a:r>
              <a:rPr lang="en-GB" sz="2400" dirty="0"/>
              <a:t>The ‘eldest’ element in an HTML document is &lt;html&gt;</a:t>
            </a:r>
          </a:p>
          <a:p>
            <a:r>
              <a:rPr lang="en-GB" sz="2400" dirty="0"/>
              <a:t>An element is said to be a parent when other elements are nested within it</a:t>
            </a:r>
          </a:p>
          <a:p>
            <a:r>
              <a:rPr lang="en-GB" sz="2400" dirty="0"/>
              <a:t>An element is said to be a child when it is nested within another element</a:t>
            </a:r>
          </a:p>
          <a:p>
            <a:pPr lvl="1"/>
            <a:r>
              <a:rPr lang="en-GB" sz="2400" dirty="0"/>
              <a:t>&lt;body&gt; is a child of &lt;html&gt;</a:t>
            </a:r>
          </a:p>
          <a:p>
            <a:pPr lvl="1"/>
            <a:r>
              <a:rPr lang="en-GB" sz="2400" dirty="0"/>
              <a:t>&lt;</a:t>
            </a:r>
            <a:r>
              <a:rPr lang="en-GB" sz="2400" dirty="0" err="1"/>
              <a:t>li</a:t>
            </a:r>
            <a:r>
              <a:rPr lang="en-GB" sz="2400" dirty="0"/>
              <a:t>&gt; is child to &lt;</a:t>
            </a:r>
            <a:r>
              <a:rPr lang="en-GB" sz="2400" dirty="0" err="1"/>
              <a:t>ul</a:t>
            </a:r>
            <a:r>
              <a:rPr lang="en-GB" sz="2400" dirty="0"/>
              <a:t>&gt;, making &lt;</a:t>
            </a:r>
            <a:r>
              <a:rPr lang="en-GB" sz="2400" dirty="0" err="1"/>
              <a:t>ul</a:t>
            </a:r>
            <a:r>
              <a:rPr lang="en-GB" sz="2400" dirty="0"/>
              <a:t>&gt; a parent</a:t>
            </a:r>
          </a:p>
          <a:p>
            <a:pPr lvl="1"/>
            <a:r>
              <a:rPr lang="en-GB" sz="2400" dirty="0"/>
              <a:t>&lt;</a:t>
            </a:r>
            <a:r>
              <a:rPr lang="en-GB" sz="2400" dirty="0" err="1"/>
              <a:t>ul</a:t>
            </a:r>
            <a:r>
              <a:rPr lang="en-GB" sz="2400" dirty="0"/>
              <a:t>&gt; is child to &lt;body&gt;, which makes &lt;body&gt; a parent also</a:t>
            </a:r>
          </a:p>
          <a:p>
            <a:pPr lvl="1"/>
            <a:r>
              <a:rPr lang="en-GB" sz="2400" dirty="0"/>
              <a:t>It is possible for an element to be both a child and parent</a:t>
            </a:r>
          </a:p>
          <a:p>
            <a:r>
              <a:rPr lang="en-GB" sz="2400" dirty="0"/>
              <a:t>More Reading</a:t>
            </a:r>
          </a:p>
          <a:p>
            <a:pPr lvl="1"/>
            <a:r>
              <a:rPr lang="en-GB" sz="2000" dirty="0">
                <a:hlinkClick r:id="rId3"/>
              </a:rPr>
              <a:t>https://developer.mozilla.org/en-US/docs/Learn/CSS/Introduction_to_CSS/Cascade_and_inheritance</a:t>
            </a:r>
            <a:endParaRPr lang="en-GB" sz="2000" dirty="0"/>
          </a:p>
        </p:txBody>
      </p:sp>
    </p:spTree>
    <p:extLst>
      <p:ext uri="{BB962C8B-B14F-4D97-AF65-F5344CB8AC3E}">
        <p14:creationId xmlns:p14="http://schemas.microsoft.com/office/powerpoint/2010/main" val="3003311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Are all CSS properties inherited?</a:t>
            </a:r>
          </a:p>
        </p:txBody>
      </p:sp>
      <p:sp>
        <p:nvSpPr>
          <p:cNvPr id="3" name="Content Placeholder 2"/>
          <p:cNvSpPr>
            <a:spLocks noGrp="1"/>
          </p:cNvSpPr>
          <p:nvPr>
            <p:ph idx="1"/>
          </p:nvPr>
        </p:nvSpPr>
        <p:spPr/>
        <p:txBody>
          <a:bodyPr>
            <a:noAutofit/>
          </a:bodyPr>
          <a:lstStyle/>
          <a:p>
            <a:r>
              <a:rPr lang="en-GB" sz="2400" dirty="0"/>
              <a:t>NO</a:t>
            </a:r>
          </a:p>
          <a:p>
            <a:r>
              <a:rPr lang="en-GB" sz="2400" dirty="0"/>
              <a:t>If every CSS property was inherited, authors would have to turn off un-wanted styles</a:t>
            </a:r>
          </a:p>
          <a:p>
            <a:pPr lvl="1"/>
            <a:r>
              <a:rPr lang="en-GB" sz="2400" dirty="0"/>
              <a:t>E.g. the border property – everything would have a border! – not what you want</a:t>
            </a:r>
          </a:p>
          <a:p>
            <a:pPr lvl="1"/>
            <a:endParaRPr lang="en-GB" sz="2400" dirty="0"/>
          </a:p>
          <a:p>
            <a:pPr lvl="1"/>
            <a:endParaRPr lang="en-GB" sz="2400" dirty="0"/>
          </a:p>
          <a:p>
            <a:pPr marL="457200" lvl="1" indent="0">
              <a:buNone/>
            </a:pPr>
            <a:endParaRPr lang="en-GB" sz="2400" dirty="0"/>
          </a:p>
          <a:p>
            <a:pPr lvl="1"/>
            <a:r>
              <a:rPr lang="en-GB" sz="2400" dirty="0"/>
              <a:t>Luckily border is not inherited</a:t>
            </a:r>
          </a:p>
        </p:txBody>
      </p:sp>
      <p:pic>
        <p:nvPicPr>
          <p:cNvPr id="4" name="Picture 3"/>
          <p:cNvPicPr>
            <a:picLocks noChangeAspect="1"/>
          </p:cNvPicPr>
          <p:nvPr/>
        </p:nvPicPr>
        <p:blipFill>
          <a:blip r:embed="rId2"/>
          <a:stretch>
            <a:fillRect/>
          </a:stretch>
        </p:blipFill>
        <p:spPr>
          <a:xfrm>
            <a:off x="3068654" y="4388379"/>
            <a:ext cx="4943945" cy="1308085"/>
          </a:xfrm>
          <a:prstGeom prst="rect">
            <a:avLst/>
          </a:prstGeom>
        </p:spPr>
      </p:pic>
    </p:spTree>
    <p:extLst>
      <p:ext uri="{BB962C8B-B14F-4D97-AF65-F5344CB8AC3E}">
        <p14:creationId xmlns:p14="http://schemas.microsoft.com/office/powerpoint/2010/main" val="882512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tx1"/>
                </a:solidFill>
              </a:rPr>
              <a:t>Why would I have more than one style sheet?</a:t>
            </a:r>
          </a:p>
        </p:txBody>
      </p:sp>
      <p:sp>
        <p:nvSpPr>
          <p:cNvPr id="3" name="Content Placeholder 2"/>
          <p:cNvSpPr>
            <a:spLocks noGrp="1"/>
          </p:cNvSpPr>
          <p:nvPr>
            <p:ph idx="1"/>
          </p:nvPr>
        </p:nvSpPr>
        <p:spPr/>
        <p:txBody>
          <a:bodyPr>
            <a:normAutofit/>
          </a:bodyPr>
          <a:lstStyle/>
          <a:p>
            <a:r>
              <a:rPr lang="en-GB" sz="2400" dirty="0"/>
              <a:t>Standardising the browsers</a:t>
            </a:r>
          </a:p>
          <a:p>
            <a:pPr lvl="1"/>
            <a:r>
              <a:rPr lang="en-GB" sz="2400" dirty="0"/>
              <a:t>CSS Resets – gets rid of all browser styles - </a:t>
            </a:r>
            <a:r>
              <a:rPr lang="en-GB" sz="2400" dirty="0">
                <a:hlinkClick r:id="rId2"/>
              </a:rPr>
              <a:t>https://meyerweb.com/eric/tools/css/reset/</a:t>
            </a:r>
            <a:r>
              <a:rPr lang="en-GB" sz="2400" dirty="0"/>
              <a:t> </a:t>
            </a:r>
          </a:p>
          <a:p>
            <a:pPr lvl="1"/>
            <a:r>
              <a:rPr lang="en-GB" sz="2400" dirty="0"/>
              <a:t>CSS normalisation techniques – standardises all styles to a typical default – popular one - </a:t>
            </a:r>
            <a:r>
              <a:rPr lang="en-GB" sz="2400" dirty="0">
                <a:hlinkClick r:id="rId3"/>
              </a:rPr>
              <a:t>http://necolas.github.io/normalize.css/</a:t>
            </a:r>
            <a:r>
              <a:rPr lang="en-GB" sz="2400" dirty="0"/>
              <a:t> </a:t>
            </a:r>
          </a:p>
          <a:p>
            <a:r>
              <a:rPr lang="en-GB" sz="2400" dirty="0"/>
              <a:t>THEN you apply your own one</a:t>
            </a:r>
          </a:p>
        </p:txBody>
      </p:sp>
    </p:spTree>
    <p:extLst>
      <p:ext uri="{BB962C8B-B14F-4D97-AF65-F5344CB8AC3E}">
        <p14:creationId xmlns:p14="http://schemas.microsoft.com/office/powerpoint/2010/main" val="3580920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E16-4AD5-4292-A2CC-BC57C0EC8242}"/>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4851339F-991D-4E7E-A893-C9A4F91A61B6}"/>
              </a:ext>
            </a:extLst>
          </p:cNvPr>
          <p:cNvSpPr>
            <a:spLocks noGrp="1"/>
          </p:cNvSpPr>
          <p:nvPr>
            <p:ph idx="1"/>
          </p:nvPr>
        </p:nvSpPr>
        <p:spPr/>
        <p:txBody>
          <a:bodyPr/>
          <a:lstStyle/>
          <a:p>
            <a:r>
              <a:rPr lang="en-GB" dirty="0"/>
              <a:t>Normalise it</a:t>
            </a:r>
          </a:p>
          <a:p>
            <a:endParaRPr lang="en-GB" dirty="0"/>
          </a:p>
          <a:p>
            <a:r>
              <a:rPr lang="en-GB" dirty="0">
                <a:hlinkClick r:id="rId2"/>
              </a:rPr>
              <a:t>https://necolas.github.io/normalize.css/</a:t>
            </a:r>
            <a:r>
              <a:rPr lang="en-GB" dirty="0"/>
              <a:t> </a:t>
            </a:r>
          </a:p>
          <a:p>
            <a:r>
              <a:rPr lang="en-GB" dirty="0"/>
              <a:t>Download the sheet and add it to the normalize.css file</a:t>
            </a:r>
          </a:p>
          <a:p>
            <a:r>
              <a:rPr lang="en-GB" dirty="0"/>
              <a:t>Change the links to the stylesheets</a:t>
            </a:r>
          </a:p>
          <a:p>
            <a:endParaRPr lang="en-GB" dirty="0"/>
          </a:p>
          <a:p>
            <a:pPr marL="0" indent="0">
              <a:buNone/>
            </a:pPr>
            <a:r>
              <a:rPr lang="en-GB" dirty="0">
                <a:latin typeface="Consolas" panose="020B0609020204030204" pitchFamily="49" charset="0"/>
              </a:rPr>
              <a:t>    &lt;link </a:t>
            </a:r>
            <a:r>
              <a:rPr lang="en-GB" dirty="0" err="1">
                <a:latin typeface="Consolas" panose="020B0609020204030204" pitchFamily="49" charset="0"/>
              </a:rPr>
              <a:t>rel</a:t>
            </a:r>
            <a:r>
              <a:rPr lang="en-GB" dirty="0">
                <a:latin typeface="Consolas" panose="020B0609020204030204" pitchFamily="49" charset="0"/>
              </a:rPr>
              <a:t>="stylesheet" </a:t>
            </a:r>
            <a:r>
              <a:rPr lang="en-GB" dirty="0" err="1">
                <a:latin typeface="Consolas" panose="020B0609020204030204" pitchFamily="49" charset="0"/>
              </a:rPr>
              <a:t>href</a:t>
            </a:r>
            <a:r>
              <a:rPr lang="en-GB" dirty="0">
                <a:latin typeface="Consolas" panose="020B0609020204030204" pitchFamily="49" charset="0"/>
              </a:rPr>
              <a:t>="normalize.css"&gt;</a:t>
            </a:r>
          </a:p>
          <a:p>
            <a:pPr marL="0" indent="0">
              <a:buNone/>
            </a:pPr>
            <a:r>
              <a:rPr lang="en-GB" dirty="0">
                <a:latin typeface="Consolas" panose="020B0609020204030204" pitchFamily="49" charset="0"/>
              </a:rPr>
              <a:t>    &lt;link </a:t>
            </a:r>
            <a:r>
              <a:rPr lang="en-GB" dirty="0" err="1">
                <a:latin typeface="Consolas" panose="020B0609020204030204" pitchFamily="49" charset="0"/>
              </a:rPr>
              <a:t>rel</a:t>
            </a:r>
            <a:r>
              <a:rPr lang="en-GB" dirty="0">
                <a:latin typeface="Consolas" panose="020B0609020204030204" pitchFamily="49" charset="0"/>
              </a:rPr>
              <a:t>="stylesheet" </a:t>
            </a:r>
            <a:r>
              <a:rPr lang="en-GB" dirty="0" err="1">
                <a:latin typeface="Consolas" panose="020B0609020204030204" pitchFamily="49" charset="0"/>
              </a:rPr>
              <a:t>href</a:t>
            </a:r>
            <a:r>
              <a:rPr lang="en-GB" dirty="0">
                <a:latin typeface="Consolas" panose="020B0609020204030204" pitchFamily="49" charset="0"/>
              </a:rPr>
              <a:t>="cakes.css"&gt;</a:t>
            </a:r>
          </a:p>
          <a:p>
            <a:endParaRPr lang="en-GB" dirty="0"/>
          </a:p>
          <a:p>
            <a:endParaRPr lang="en-GB" dirty="0"/>
          </a:p>
          <a:p>
            <a:endParaRPr lang="en-GB" dirty="0"/>
          </a:p>
        </p:txBody>
      </p:sp>
    </p:spTree>
    <p:extLst>
      <p:ext uri="{BB962C8B-B14F-4D97-AF65-F5344CB8AC3E}">
        <p14:creationId xmlns:p14="http://schemas.microsoft.com/office/powerpoint/2010/main" val="41212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E2BA-5AEE-4858-8AA5-55CD7D77E871}"/>
              </a:ext>
            </a:extLst>
          </p:cNvPr>
          <p:cNvSpPr>
            <a:spLocks noGrp="1"/>
          </p:cNvSpPr>
          <p:nvPr>
            <p:ph type="title"/>
          </p:nvPr>
        </p:nvSpPr>
        <p:spPr>
          <a:xfrm>
            <a:off x="1066800" y="642594"/>
            <a:ext cx="10058400" cy="1371600"/>
          </a:xfrm>
        </p:spPr>
        <p:txBody>
          <a:bodyPr>
            <a:normAutofit/>
          </a:bodyPr>
          <a:lstStyle/>
          <a:p>
            <a:r>
              <a:rPr lang="en-GB" dirty="0"/>
              <a:t>Validating CSS and HTML</a:t>
            </a:r>
          </a:p>
        </p:txBody>
      </p:sp>
      <p:sp>
        <p:nvSpPr>
          <p:cNvPr id="3" name="Content Placeholder 2">
            <a:extLst>
              <a:ext uri="{FF2B5EF4-FFF2-40B4-BE49-F238E27FC236}">
                <a16:creationId xmlns:a16="http://schemas.microsoft.com/office/drawing/2014/main" id="{B031D205-B970-45DD-B58C-9EC819A6D8E8}"/>
              </a:ext>
            </a:extLst>
          </p:cNvPr>
          <p:cNvSpPr>
            <a:spLocks noGrp="1"/>
          </p:cNvSpPr>
          <p:nvPr>
            <p:ph idx="1"/>
          </p:nvPr>
        </p:nvSpPr>
        <p:spPr>
          <a:xfrm>
            <a:off x="1066800" y="2103120"/>
            <a:ext cx="6547945" cy="3931920"/>
          </a:xfrm>
        </p:spPr>
        <p:txBody>
          <a:bodyPr>
            <a:normAutofit/>
          </a:bodyPr>
          <a:lstStyle/>
          <a:p>
            <a:r>
              <a:rPr lang="en-GB" sz="2400" dirty="0"/>
              <a:t>You can validate CSS at </a:t>
            </a:r>
            <a:r>
              <a:rPr lang="en-GB" sz="2400" dirty="0">
                <a:hlinkClick r:id="rId2"/>
              </a:rPr>
              <a:t>https://jigsaw.w3.org/css-validator/</a:t>
            </a:r>
            <a:endParaRPr lang="en-GB" sz="2400" dirty="0"/>
          </a:p>
          <a:p>
            <a:r>
              <a:rPr lang="en-GB" sz="2400" dirty="0"/>
              <a:t>You should validate often – it helps avoid mistakes</a:t>
            </a:r>
          </a:p>
          <a:p>
            <a:r>
              <a:rPr lang="en-GB" sz="2400" dirty="0"/>
              <a:t>You can validate HTML at</a:t>
            </a:r>
          </a:p>
          <a:p>
            <a:r>
              <a:rPr lang="en-US" sz="2400" dirty="0">
                <a:hlinkClick r:id="rId3"/>
              </a:rPr>
              <a:t>https://validator.w3.org/</a:t>
            </a:r>
            <a:endParaRPr lang="en-US" sz="2400" dirty="0"/>
          </a:p>
          <a:p>
            <a:r>
              <a:rPr lang="en-US" sz="2400" dirty="0"/>
              <a:t>To validate you need to host the site. (lets look at hosting later)</a:t>
            </a:r>
            <a:endParaRPr lang="en-GB" sz="2400" dirty="0"/>
          </a:p>
        </p:txBody>
      </p:sp>
      <p:pic>
        <p:nvPicPr>
          <p:cNvPr id="16" name="Graphic 6" descr="Checkmark">
            <a:extLst>
              <a:ext uri="{FF2B5EF4-FFF2-40B4-BE49-F238E27FC236}">
                <a16:creationId xmlns:a16="http://schemas.microsoft.com/office/drawing/2014/main" id="{0D44E245-FA94-43D0-B650-9E4F764FD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571" y="2467986"/>
            <a:ext cx="3019646" cy="3019646"/>
          </a:xfrm>
          <a:prstGeom prst="rect">
            <a:avLst/>
          </a:prstGeom>
        </p:spPr>
      </p:pic>
    </p:spTree>
    <p:extLst>
      <p:ext uri="{BB962C8B-B14F-4D97-AF65-F5344CB8AC3E}">
        <p14:creationId xmlns:p14="http://schemas.microsoft.com/office/powerpoint/2010/main" val="97215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797870" y="1630684"/>
            <a:ext cx="7477125" cy="3352800"/>
          </a:xfrm>
          <a:prstGeom prst="rect">
            <a:avLst/>
          </a:prstGeom>
        </p:spPr>
      </p:pic>
      <p:sp>
        <p:nvSpPr>
          <p:cNvPr id="3" name="Rectangle 2"/>
          <p:cNvSpPr/>
          <p:nvPr/>
        </p:nvSpPr>
        <p:spPr>
          <a:xfrm>
            <a:off x="1663371" y="5382850"/>
            <a:ext cx="3873062" cy="1200329"/>
          </a:xfrm>
          <a:prstGeom prst="rect">
            <a:avLst/>
          </a:prstGeom>
        </p:spPr>
        <p:txBody>
          <a:bodyPr wrap="square">
            <a:spAutoFit/>
          </a:bodyPr>
          <a:lstStyle/>
          <a:p>
            <a:r>
              <a:rPr lang="en-US" dirty="0">
                <a:solidFill>
                  <a:schemeClr val="accent4"/>
                </a:solidFill>
                <a:latin typeface="WhitneyHTF-Medium"/>
              </a:rPr>
              <a:t>Properties indicate the aspects</a:t>
            </a:r>
          </a:p>
          <a:p>
            <a:r>
              <a:rPr lang="en-US" dirty="0">
                <a:solidFill>
                  <a:schemeClr val="accent4"/>
                </a:solidFill>
                <a:latin typeface="WhitneyHTF-Medium"/>
              </a:rPr>
              <a:t>of the element that need a change. </a:t>
            </a:r>
            <a:r>
              <a:rPr lang="en-US" dirty="0" err="1">
                <a:solidFill>
                  <a:schemeClr val="accent4"/>
                </a:solidFill>
                <a:latin typeface="WhitneyHTF-Medium"/>
              </a:rPr>
              <a:t>Eg</a:t>
            </a:r>
            <a:r>
              <a:rPr lang="en-US" dirty="0">
                <a:solidFill>
                  <a:schemeClr val="accent4"/>
                </a:solidFill>
                <a:latin typeface="WhitneyHTF-Medium"/>
              </a:rPr>
              <a:t>: color, font,</a:t>
            </a:r>
          </a:p>
          <a:p>
            <a:r>
              <a:rPr lang="en-US" dirty="0">
                <a:solidFill>
                  <a:schemeClr val="accent4"/>
                </a:solidFill>
                <a:latin typeface="WhitneyHTF-Medium"/>
              </a:rPr>
              <a:t>width, height and border.</a:t>
            </a:r>
            <a:endParaRPr lang="en-US" dirty="0">
              <a:solidFill>
                <a:schemeClr val="accent4"/>
              </a:solidFill>
            </a:endParaRPr>
          </a:p>
        </p:txBody>
      </p:sp>
      <p:sp>
        <p:nvSpPr>
          <p:cNvPr id="5" name="Rectangle 4"/>
          <p:cNvSpPr/>
          <p:nvPr/>
        </p:nvSpPr>
        <p:spPr>
          <a:xfrm>
            <a:off x="6340839" y="5382849"/>
            <a:ext cx="4866289" cy="1200329"/>
          </a:xfrm>
          <a:prstGeom prst="rect">
            <a:avLst/>
          </a:prstGeom>
        </p:spPr>
        <p:txBody>
          <a:bodyPr wrap="square">
            <a:spAutoFit/>
          </a:bodyPr>
          <a:lstStyle/>
          <a:p>
            <a:r>
              <a:rPr lang="en-US" dirty="0">
                <a:solidFill>
                  <a:schemeClr val="accent1"/>
                </a:solidFill>
                <a:latin typeface="WhitneyHTF-Medium"/>
              </a:rPr>
              <a:t>Values specify the settings for the chosen properties. For example, if you</a:t>
            </a:r>
          </a:p>
          <a:p>
            <a:r>
              <a:rPr lang="en-US" dirty="0">
                <a:solidFill>
                  <a:schemeClr val="accent1"/>
                </a:solidFill>
                <a:latin typeface="WhitneyHTF-Medium"/>
              </a:rPr>
              <a:t>want to specify a color property then the value is the color</a:t>
            </a:r>
            <a:endParaRPr lang="en-US" dirty="0">
              <a:solidFill>
                <a:schemeClr val="accent1"/>
              </a:solidFill>
            </a:endParaRPr>
          </a:p>
        </p:txBody>
      </p:sp>
    </p:spTree>
    <p:extLst>
      <p:ext uri="{BB962C8B-B14F-4D97-AF65-F5344CB8AC3E}">
        <p14:creationId xmlns:p14="http://schemas.microsoft.com/office/powerpoint/2010/main" val="3362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CSS to HTML</a:t>
            </a:r>
          </a:p>
        </p:txBody>
      </p:sp>
      <p:sp>
        <p:nvSpPr>
          <p:cNvPr id="3" name="Content Placeholder 2"/>
          <p:cNvSpPr>
            <a:spLocks noGrp="1"/>
          </p:cNvSpPr>
          <p:nvPr>
            <p:ph idx="1"/>
          </p:nvPr>
        </p:nvSpPr>
        <p:spPr>
          <a:xfrm>
            <a:off x="1251678" y="1874517"/>
            <a:ext cx="10178322" cy="3593591"/>
          </a:xfrm>
        </p:spPr>
        <p:txBody>
          <a:bodyPr/>
          <a:lstStyle/>
          <a:p>
            <a:r>
              <a:rPr lang="en-US" sz="2800" dirty="0"/>
              <a:t>There are 3 ways to do this</a:t>
            </a:r>
          </a:p>
          <a:p>
            <a:pPr lvl="1"/>
            <a:r>
              <a:rPr lang="en-US" sz="2600" dirty="0"/>
              <a:t>Inline CSS</a:t>
            </a:r>
          </a:p>
          <a:p>
            <a:pPr lvl="1"/>
            <a:r>
              <a:rPr lang="en-US" sz="2600" dirty="0"/>
              <a:t>Internal CSS</a:t>
            </a:r>
          </a:p>
          <a:p>
            <a:pPr lvl="1"/>
            <a:r>
              <a:rPr lang="en-US" sz="2600" dirty="0"/>
              <a:t>External CSS</a:t>
            </a:r>
          </a:p>
          <a:p>
            <a:endParaRPr lang="en-US" dirty="0"/>
          </a:p>
        </p:txBody>
      </p:sp>
    </p:spTree>
    <p:extLst>
      <p:ext uri="{BB962C8B-B14F-4D97-AF65-F5344CB8AC3E}">
        <p14:creationId xmlns:p14="http://schemas.microsoft.com/office/powerpoint/2010/main" val="4332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CSS</a:t>
            </a:r>
            <a:br>
              <a:rPr lang="en-US" dirty="0"/>
            </a:br>
            <a:endParaRPr lang="en-US" dirty="0"/>
          </a:p>
        </p:txBody>
      </p:sp>
      <p:sp>
        <p:nvSpPr>
          <p:cNvPr id="3" name="Content Placeholder 2"/>
          <p:cNvSpPr>
            <a:spLocks noGrp="1"/>
          </p:cNvSpPr>
          <p:nvPr>
            <p:ph idx="1"/>
          </p:nvPr>
        </p:nvSpPr>
        <p:spPr/>
        <p:txBody>
          <a:bodyPr/>
          <a:lstStyle/>
          <a:p>
            <a:r>
              <a:rPr lang="en-US" sz="2400" dirty="0"/>
              <a:t>First off, we can include CSS directly in our HTML elements. For this, we make use of the </a:t>
            </a:r>
            <a:r>
              <a:rPr lang="en-US" sz="2400" dirty="0">
                <a:solidFill>
                  <a:schemeClr val="accent1"/>
                </a:solidFill>
              </a:rPr>
              <a:t>style attribute </a:t>
            </a:r>
            <a:r>
              <a:rPr lang="en-US" sz="2400" dirty="0"/>
              <a:t>and then we provide properties to it.</a:t>
            </a:r>
          </a:p>
          <a:p>
            <a:endParaRPr lang="en-US" dirty="0"/>
          </a:p>
        </p:txBody>
      </p:sp>
      <p:pic>
        <p:nvPicPr>
          <p:cNvPr id="5" name="Picture 4"/>
          <p:cNvPicPr>
            <a:picLocks noChangeAspect="1"/>
          </p:cNvPicPr>
          <p:nvPr/>
        </p:nvPicPr>
        <p:blipFill>
          <a:blip r:embed="rId2"/>
          <a:stretch>
            <a:fillRect/>
          </a:stretch>
        </p:blipFill>
        <p:spPr>
          <a:xfrm>
            <a:off x="2074972" y="3531475"/>
            <a:ext cx="8666379" cy="1056290"/>
          </a:xfrm>
          <a:prstGeom prst="rect">
            <a:avLst/>
          </a:prstGeom>
        </p:spPr>
      </p:pic>
    </p:spTree>
    <p:extLst>
      <p:ext uri="{BB962C8B-B14F-4D97-AF65-F5344CB8AC3E}">
        <p14:creationId xmlns:p14="http://schemas.microsoft.com/office/powerpoint/2010/main" val="47931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CSS</a:t>
            </a:r>
            <a:br>
              <a:rPr lang="en-US" b="1" dirty="0"/>
            </a:br>
            <a:endParaRPr lang="en-US" dirty="0"/>
          </a:p>
        </p:txBody>
      </p:sp>
      <p:sp>
        <p:nvSpPr>
          <p:cNvPr id="3" name="Content Placeholder 2"/>
          <p:cNvSpPr>
            <a:spLocks noGrp="1"/>
          </p:cNvSpPr>
          <p:nvPr>
            <p:ph idx="1"/>
          </p:nvPr>
        </p:nvSpPr>
        <p:spPr/>
        <p:txBody>
          <a:bodyPr/>
          <a:lstStyle/>
          <a:p>
            <a:r>
              <a:rPr lang="en-US" sz="2800" dirty="0"/>
              <a:t>The other way to include CSS is using the style element in the head section of the HTML document. This is called internal styling.</a:t>
            </a:r>
          </a:p>
          <a:p>
            <a:endParaRPr lang="en-US" dirty="0"/>
          </a:p>
          <a:p>
            <a:endParaRPr lang="en-US" dirty="0"/>
          </a:p>
        </p:txBody>
      </p:sp>
      <p:pic>
        <p:nvPicPr>
          <p:cNvPr id="5" name="Picture 4"/>
          <p:cNvPicPr>
            <a:picLocks noChangeAspect="1"/>
          </p:cNvPicPr>
          <p:nvPr/>
        </p:nvPicPr>
        <p:blipFill>
          <a:blip r:embed="rId2"/>
          <a:stretch>
            <a:fillRect/>
          </a:stretch>
        </p:blipFill>
        <p:spPr>
          <a:xfrm>
            <a:off x="3853354" y="3522002"/>
            <a:ext cx="4029404" cy="3096672"/>
          </a:xfrm>
          <a:prstGeom prst="rect">
            <a:avLst/>
          </a:prstGeom>
        </p:spPr>
      </p:pic>
    </p:spTree>
    <p:extLst>
      <p:ext uri="{BB962C8B-B14F-4D97-AF65-F5344CB8AC3E}">
        <p14:creationId xmlns:p14="http://schemas.microsoft.com/office/powerpoint/2010/main" val="249312676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6547</TotalTime>
  <Words>3549</Words>
  <Application>Microsoft Office PowerPoint</Application>
  <PresentationFormat>Widescreen</PresentationFormat>
  <Paragraphs>469</Paragraphs>
  <Slides>56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Consolas</vt:lpstr>
      <vt:lpstr>Gill Sans MT</vt:lpstr>
      <vt:lpstr>Impact</vt:lpstr>
      <vt:lpstr>Söhne</vt:lpstr>
      <vt:lpstr>WhitneyHTF-Book</vt:lpstr>
      <vt:lpstr>WhitneyHTF-Medium</vt:lpstr>
      <vt:lpstr>Wingdings</vt:lpstr>
      <vt:lpstr>Badge</vt:lpstr>
      <vt:lpstr>CSS</vt:lpstr>
      <vt:lpstr>Introduction</vt:lpstr>
      <vt:lpstr>Understanding CSS</vt:lpstr>
      <vt:lpstr>PowerPoint Presentation</vt:lpstr>
      <vt:lpstr>Css Syntax</vt:lpstr>
      <vt:lpstr>Example</vt:lpstr>
      <vt:lpstr>Loading CSS to HTML</vt:lpstr>
      <vt:lpstr>Inline CSS </vt:lpstr>
      <vt:lpstr>Internal CSS </vt:lpstr>
      <vt:lpstr>External CSS</vt:lpstr>
      <vt:lpstr>Example</vt:lpstr>
      <vt:lpstr>When to use internal and external css</vt:lpstr>
      <vt:lpstr>Css selector types</vt:lpstr>
      <vt:lpstr>Selector types</vt:lpstr>
      <vt:lpstr>Selector types</vt:lpstr>
      <vt:lpstr>Activity</vt:lpstr>
      <vt:lpstr>Grouping Elements</vt:lpstr>
      <vt:lpstr>Selector types</vt:lpstr>
      <vt:lpstr>Example – class attribute</vt:lpstr>
      <vt:lpstr>Add this</vt:lpstr>
      <vt:lpstr>Example - ID</vt:lpstr>
      <vt:lpstr>Other Options - combinations</vt:lpstr>
      <vt:lpstr>Descendant selectors</vt:lpstr>
      <vt:lpstr>Descendant selectors</vt:lpstr>
      <vt:lpstr>CSS Rules</vt:lpstr>
      <vt:lpstr>CSS properties</vt:lpstr>
      <vt:lpstr>CSS colours - Principles</vt:lpstr>
      <vt:lpstr>Css3 – hsla</vt:lpstr>
      <vt:lpstr>Texts</vt:lpstr>
      <vt:lpstr>Selecting typeface for your web application</vt:lpstr>
      <vt:lpstr>PowerPoint Presentation</vt:lpstr>
      <vt:lpstr>Examples on fonts</vt:lpstr>
      <vt:lpstr>Activity</vt:lpstr>
      <vt:lpstr>CSS distance – Common for all elements</vt:lpstr>
      <vt:lpstr>Size Properties - Element, pad, margin, border</vt:lpstr>
      <vt:lpstr>Position property</vt:lpstr>
      <vt:lpstr>Some more common properties </vt:lpstr>
      <vt:lpstr>Element visibility control properties</vt:lpstr>
      <vt:lpstr>Our example</vt:lpstr>
      <vt:lpstr>Pseudo selectors</vt:lpstr>
      <vt:lpstr>Changing the main navigation when hovered</vt:lpstr>
      <vt:lpstr>Our example</vt:lpstr>
      <vt:lpstr>Our example</vt:lpstr>
      <vt:lpstr>Making an image fit the width of the box</vt:lpstr>
      <vt:lpstr>Our example</vt:lpstr>
      <vt:lpstr>Styling tables</vt:lpstr>
      <vt:lpstr>Our example</vt:lpstr>
      <vt:lpstr>Lists</vt:lpstr>
      <vt:lpstr>Our example</vt:lpstr>
      <vt:lpstr>CSS Inheritance</vt:lpstr>
      <vt:lpstr>What happens?</vt:lpstr>
      <vt:lpstr>CSS Inheritance</vt:lpstr>
      <vt:lpstr>Are all CSS properties inherited?</vt:lpstr>
      <vt:lpstr>Why would I have more than one style sheet?</vt:lpstr>
      <vt:lpstr>Our example</vt:lpstr>
      <vt:lpstr>Validating CSS and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Umanga Pilapitiya</dc:creator>
  <cp:lastModifiedBy>Musharraf Azhar</cp:lastModifiedBy>
  <cp:revision>77</cp:revision>
  <dcterms:created xsi:type="dcterms:W3CDTF">2019-09-23T05:47:33Z</dcterms:created>
  <dcterms:modified xsi:type="dcterms:W3CDTF">2024-04-04T12:23:15Z</dcterms:modified>
</cp:coreProperties>
</file>