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3650" r:id="rId2"/>
  </p:sldMasterIdLst>
  <p:notesMasterIdLst>
    <p:notesMasterId r:id="rId13"/>
  </p:notesMasterIdLst>
  <p:handoutMasterIdLst>
    <p:handoutMasterId r:id="rId14"/>
  </p:handoutMasterIdLst>
  <p:sldIdLst>
    <p:sldId id="256" r:id="rId3"/>
    <p:sldId id="704" r:id="rId4"/>
    <p:sldId id="705" r:id="rId5"/>
    <p:sldId id="707" r:id="rId6"/>
    <p:sldId id="712" r:id="rId7"/>
    <p:sldId id="708" r:id="rId8"/>
    <p:sldId id="709" r:id="rId9"/>
    <p:sldId id="710" r:id="rId10"/>
    <p:sldId id="711" r:id="rId11"/>
    <p:sldId id="706" r:id="rId12"/>
  </p:sldIdLst>
  <p:sldSz cx="9144000" cy="6858000" type="screen4x3"/>
  <p:notesSz cx="6797675" cy="99266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85" autoAdjust="0"/>
    <p:restoredTop sz="88297" autoAdjust="0"/>
  </p:normalViewPr>
  <p:slideViewPr>
    <p:cSldViewPr>
      <p:cViewPr>
        <p:scale>
          <a:sx n="312" d="100"/>
          <a:sy n="312" d="100"/>
        </p:scale>
        <p:origin x="-2352" y="-6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C0A4CC4-E1A6-2F48-A646-BF4CAF9F81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2089" tIns="46045" rIns="92089" bIns="46045" rtlCol="0"/>
          <a:lstStyle>
            <a:lvl1pPr algn="l" eaLnBrk="0" hangingPunct="0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73D1B57-3A23-084A-A545-E0EE578A8A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2089" tIns="46045" rIns="92089" bIns="46045" rtlCol="0"/>
          <a:lstStyle>
            <a:lvl1pPr algn="r" eaLnBrk="0" hangingPunct="0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F908D9B5-101E-374F-AE26-12D212005467}" type="datetimeFigureOut">
              <a:rPr lang="ja-JP" altLang="en-US"/>
              <a:pPr>
                <a:defRPr/>
              </a:pPr>
              <a:t>2019/5/9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3FC8A0A-391D-9A44-A737-A3E05ABA05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2089" tIns="46045" rIns="92089" bIns="46045" rtlCol="0" anchor="b"/>
          <a:lstStyle>
            <a:lvl1pPr algn="l" eaLnBrk="0" hangingPunct="0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0DDA9D5-34FB-E444-8F09-E6DC60248B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2089" tIns="46045" rIns="92089" bIns="46045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5DADA89-2F55-2A40-98B9-7F8FBB3D3A88}" type="slidenum">
              <a:rPr lang="ja-JP" altLang="en-US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24B9B3D-E791-0748-B880-581577C4D7D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89" tIns="46045" rIns="92089" bIns="4604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233A9D7-2D1F-C24B-8E93-8170500BC33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89" tIns="46045" rIns="92089" bIns="4604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6D59BBAC-F974-A44C-8B6E-9D808E5B359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CE39D430-F89E-C445-9D9A-B2B03DA524E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89" tIns="46045" rIns="92089" bIns="460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38907D04-86B6-0946-B2AD-DD277F13BFC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89" tIns="46045" rIns="92089" bIns="4604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5DFC3357-C1CF-D342-8342-2DEA2ECDF0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89" tIns="46045" rIns="92089" bIns="4604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60C949-EF24-E040-9873-068D770B755F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31440FEB-2A58-4642-8729-AEB21E052D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7713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5093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11313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716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28888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86088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43288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900488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6B66A1C-1A7C-FE4B-BF05-CE092F36C3E7}" type="slidenum">
              <a:rPr lang="en-US" altLang="ja-JP">
                <a:ea typeface="ＭＳ Ｐゴシック" panose="020B0600070205080204" pitchFamily="34" charset="-128"/>
              </a:rPr>
              <a:pPr eaLnBrk="1" hangingPunct="1">
                <a:spcBef>
                  <a:spcPct val="0"/>
                </a:spcBef>
              </a:pPr>
              <a:t>0</a:t>
            </a:fld>
            <a:endParaRPr lang="en-US" altLang="ja-JP">
              <a:ea typeface="ＭＳ Ｐゴシック" panose="020B0600070205080204" pitchFamily="34" charset="-128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BEE8F76C-F6A0-F544-ABCA-76DC204CF2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0256CCE7-A53B-BF4E-B0FF-88B1243096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  <p:sp>
        <p:nvSpPr>
          <p:cNvPr id="63493" name="ヘッダー プレースホルダー 1">
            <a:extLst>
              <a:ext uri="{FF2B5EF4-FFF2-40B4-BE49-F238E27FC236}">
                <a16:creationId xmlns:a16="http://schemas.microsoft.com/office/drawing/2014/main" id="{AF2CA0DC-CB45-C149-AD90-20F54DBD0E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7713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5093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11313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716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28888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86088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43288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900488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ja-JP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C7BB2459-9DA5-294F-AC28-6678E33449F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411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B366C8-A910-4A41-8C07-B79C86027D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853A32-478C-B949-BE7A-B3F216840F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1E4083-F488-9B4A-BA04-07D5724585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1BCF3DC9-F3C5-634E-991C-C50B19166BA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7772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643908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77050" y="0"/>
            <a:ext cx="2266950" cy="655320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76200" y="0"/>
            <a:ext cx="6648450" cy="6553200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119297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158046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72101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564654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749589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26050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814610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655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9295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72ACA03-AC63-D045-97AD-997150A783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371600" y="-3048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28105A-2D4F-0944-BB72-8C9BC3820C7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34400" y="-9525"/>
            <a:ext cx="6096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C1F9CF5-0E2B-564D-BAE2-1E340D0BBE4D}" type="slidenum">
              <a:rPr lang="ja-JP" altLang="en-US" sz="2600">
                <a:solidFill>
                  <a:srgbClr val="FFFF00"/>
                </a:solidFill>
              </a:rPr>
              <a:pPr eaLnBrk="1" hangingPunct="1"/>
              <a:t>‹#›</a:t>
            </a:fld>
            <a:endParaRPr lang="ja-JP" altLang="en-US" sz="2600">
              <a:solidFill>
                <a:srgbClr val="FFFF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200" y="0"/>
            <a:ext cx="82296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23899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46613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123364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6231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096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1143000"/>
          </a:xfrm>
        </p:spPr>
        <p:txBody>
          <a:bodyPr/>
          <a:lstStyle/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40550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1143000"/>
          </a:xfrm>
        </p:spPr>
        <p:txBody>
          <a:bodyPr/>
          <a:lstStyle/>
          <a:p>
            <a:r>
              <a:rPr lang="ja-JP" altLang="en-US" dirty="0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2578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2495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520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6004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33338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>
            <a:extLst>
              <a:ext uri="{FF2B5EF4-FFF2-40B4-BE49-F238E27FC236}">
                <a16:creationId xmlns:a16="http://schemas.microsoft.com/office/drawing/2014/main" id="{A9FFCF47-D945-454A-9E31-85A6A7621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0C747722-00C9-8D4F-8EF3-9AA274A699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" y="0"/>
            <a:ext cx="906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6C5952B6-AE22-8B42-926C-08B8A6E1A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64" r:id="rId1"/>
    <p:sldLayoutId id="2147485465" r:id="rId2"/>
    <p:sldLayoutId id="2147485444" r:id="rId3"/>
    <p:sldLayoutId id="2147485445" r:id="rId4"/>
    <p:sldLayoutId id="2147485446" r:id="rId5"/>
    <p:sldLayoutId id="2147485447" r:id="rId6"/>
    <p:sldLayoutId id="2147485448" r:id="rId7"/>
    <p:sldLayoutId id="2147485449" r:id="rId8"/>
    <p:sldLayoutId id="2147485450" r:id="rId9"/>
    <p:sldLayoutId id="2147485451" r:id="rId10"/>
    <p:sldLayoutId id="2147485452" r:id="rId11"/>
  </p:sldLayoutIdLst>
  <p:hf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+mn-lt"/>
          <a:ea typeface="+mj-ea"/>
          <a:cs typeface="+mj-cs"/>
        </a:defRPr>
      </a:lvl1pPr>
      <a:lvl2pPr algn="just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Arial" charset="0"/>
          <a:ea typeface="ＭＳ Ｐゴシック" pitchFamily="50" charset="-128"/>
        </a:defRPr>
      </a:lvl2pPr>
      <a:lvl3pPr algn="just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Arial" charset="0"/>
          <a:ea typeface="ＭＳ Ｐゴシック" pitchFamily="50" charset="-128"/>
        </a:defRPr>
      </a:lvl3pPr>
      <a:lvl4pPr algn="just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Arial" charset="0"/>
          <a:ea typeface="ＭＳ Ｐゴシック" pitchFamily="50" charset="-128"/>
        </a:defRPr>
      </a:lvl4pPr>
      <a:lvl5pPr algn="just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Arial" charset="0"/>
          <a:ea typeface="ＭＳ Ｐゴシック" pitchFamily="50" charset="-128"/>
        </a:defRPr>
      </a:lvl5pPr>
      <a:lvl6pPr marL="4572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6pPr>
      <a:lvl7pPr marL="9144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7pPr>
      <a:lvl8pPr marL="13716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8pPr>
      <a:lvl9pPr marL="18288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>
            <a:extLst>
              <a:ext uri="{FF2B5EF4-FFF2-40B4-BE49-F238E27FC236}">
                <a16:creationId xmlns:a16="http://schemas.microsoft.com/office/drawing/2014/main" id="{56C77F56-2107-4544-8823-D5DE3FC37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/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E104655D-3B26-144A-B054-524E5874D5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128BB036-8188-3E46-861C-AB48EC52F0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53" r:id="rId1"/>
    <p:sldLayoutId id="2147485454" r:id="rId2"/>
    <p:sldLayoutId id="2147485455" r:id="rId3"/>
    <p:sldLayoutId id="2147485456" r:id="rId4"/>
    <p:sldLayoutId id="2147485457" r:id="rId5"/>
    <p:sldLayoutId id="2147485458" r:id="rId6"/>
    <p:sldLayoutId id="2147485459" r:id="rId7"/>
    <p:sldLayoutId id="2147485460" r:id="rId8"/>
    <p:sldLayoutId id="2147485461" r:id="rId9"/>
    <p:sldLayoutId id="2147485462" r:id="rId10"/>
    <p:sldLayoutId id="214748546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>
            <a:extLst>
              <a:ext uri="{FF2B5EF4-FFF2-40B4-BE49-F238E27FC236}">
                <a16:creationId xmlns:a16="http://schemas.microsoft.com/office/drawing/2014/main" id="{33D74127-5D9D-3044-8F6B-104C496B66B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685800"/>
            <a:ext cx="8839200" cy="3124200"/>
          </a:xfrm>
        </p:spPr>
        <p:txBody>
          <a:bodyPr/>
          <a:lstStyle/>
          <a:p>
            <a:pPr algn="ctr"/>
            <a:r>
              <a:rPr lang="en-US" altLang="ja-JP" dirty="0"/>
              <a:t>Evolutionary Fuzzy Markup Language for Computer Go Competition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A3FB370-113C-1448-8F7D-9590DC5107F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" y="4495800"/>
            <a:ext cx="8839200" cy="1981200"/>
          </a:xfrm>
        </p:spPr>
        <p:txBody>
          <a:bodyPr anchor="ctr"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ja-JP" b="1" dirty="0"/>
              <a:t>Yuichi Omozaki</a:t>
            </a:r>
            <a:r>
              <a:rPr lang="en-US" altLang="ja-JP" b="1" baseline="30000" dirty="0"/>
              <a:t>1</a:t>
            </a:r>
            <a:r>
              <a:rPr lang="en-US" altLang="ja-JP" b="1" dirty="0"/>
              <a:t>, </a:t>
            </a:r>
            <a:r>
              <a:rPr lang="en-US" altLang="ja-JP" b="1" dirty="0" err="1"/>
              <a:t>Toshiki</a:t>
            </a:r>
            <a:r>
              <a:rPr lang="en-US" altLang="ja-JP" b="1" dirty="0"/>
              <a:t> </a:t>
            </a:r>
            <a:r>
              <a:rPr lang="en-US" altLang="ja-JP" b="1" dirty="0" err="1"/>
              <a:t>Urita</a:t>
            </a:r>
            <a:r>
              <a:rPr lang="en-US" altLang="ja-JP" b="1" dirty="0"/>
              <a:t>, Naoki Masuyama</a:t>
            </a:r>
            <a:r>
              <a:rPr lang="en-US" altLang="ja-JP" b="1" baseline="30000" dirty="0"/>
              <a:t>1</a:t>
            </a:r>
            <a:r>
              <a:rPr lang="en-US" altLang="ja-JP" b="1" dirty="0"/>
              <a:t>,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ja-JP" b="1" dirty="0"/>
              <a:t>Yusuke Nojima</a:t>
            </a:r>
            <a:r>
              <a:rPr lang="en-US" altLang="ja-JP" b="1" baseline="30000" dirty="0"/>
              <a:t>1</a:t>
            </a:r>
            <a:r>
              <a:rPr lang="en-US" altLang="ja-JP" b="1" dirty="0"/>
              <a:t>, and </a:t>
            </a:r>
            <a:r>
              <a:rPr lang="en-US" altLang="ja-JP" b="1" dirty="0" err="1"/>
              <a:t>Hisao</a:t>
            </a:r>
            <a:r>
              <a:rPr lang="en-US" altLang="ja-JP" b="1" dirty="0"/>
              <a:t> Ishibuchi</a:t>
            </a:r>
            <a:r>
              <a:rPr lang="en-US" altLang="ja-JP" b="1" baseline="30000" dirty="0"/>
              <a:t>2</a:t>
            </a:r>
            <a:endParaRPr lang="en-US" altLang="ja-JP" b="1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ja-JP" sz="1050" b="1" dirty="0"/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ja-JP" sz="2400" b="1" baseline="30000" dirty="0">
                <a:solidFill>
                  <a:srgbClr val="0000FF"/>
                </a:solidFill>
              </a:rPr>
              <a:t>1</a:t>
            </a:r>
            <a:r>
              <a:rPr lang="en-US" altLang="ja-JP" sz="2400" b="1" dirty="0">
                <a:solidFill>
                  <a:srgbClr val="0000FF"/>
                </a:solidFill>
              </a:rPr>
              <a:t> Osaka Prefecture University, Japan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ja-JP" sz="2400" b="1" baseline="30000" dirty="0">
                <a:solidFill>
                  <a:srgbClr val="0000FF"/>
                </a:solidFill>
              </a:rPr>
              <a:t>2 </a:t>
            </a:r>
            <a:r>
              <a:rPr lang="en-US" altLang="ja-JP" sz="2400" b="1" dirty="0">
                <a:solidFill>
                  <a:srgbClr val="0000FF"/>
                </a:solidFill>
              </a:rPr>
              <a:t>Southern University of Science and Technology, China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タイトル 1">
            <a:extLst>
              <a:ext uri="{FF2B5EF4-FFF2-40B4-BE49-F238E27FC236}">
                <a16:creationId xmlns:a16="http://schemas.microsoft.com/office/drawing/2014/main" id="{0011B0FC-7467-8E4F-8CFD-28E8BE64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hogehoge</a:t>
            </a:r>
            <a:endParaRPr lang="ja-JP" altLang="en-US"/>
          </a:p>
        </p:txBody>
      </p:sp>
      <p:sp>
        <p:nvSpPr>
          <p:cNvPr id="6147" name="コンテンツ プレースホルダー 2">
            <a:extLst>
              <a:ext uri="{FF2B5EF4-FFF2-40B4-BE49-F238E27FC236}">
                <a16:creationId xmlns:a16="http://schemas.microsoft.com/office/drawing/2014/main" id="{7468633B-6B48-CD47-B736-1BBB7372D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b="1" dirty="0" err="1"/>
              <a:t>hogehoge</a:t>
            </a:r>
            <a:endParaRPr lang="en-US" altLang="ja-JP" sz="2400" b="1" dirty="0"/>
          </a:p>
          <a:p>
            <a:endParaRPr lang="ja-JP" altLang="en-US" sz="2400" b="1"/>
          </a:p>
        </p:txBody>
      </p:sp>
    </p:spTree>
    <p:extLst>
      <p:ext uri="{BB962C8B-B14F-4D97-AF65-F5344CB8AC3E}">
        <p14:creationId xmlns:p14="http://schemas.microsoft.com/office/powerpoint/2010/main" val="3443615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タイトル 1">
            <a:extLst>
              <a:ext uri="{FF2B5EF4-FFF2-40B4-BE49-F238E27FC236}">
                <a16:creationId xmlns:a16="http://schemas.microsoft.com/office/drawing/2014/main" id="{0011B0FC-7467-8E4F-8CFD-28E8BE64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Overview</a:t>
            </a:r>
            <a:endParaRPr lang="ja-JP" altLang="en-US"/>
          </a:p>
        </p:txBody>
      </p:sp>
      <p:sp>
        <p:nvSpPr>
          <p:cNvPr id="6147" name="コンテンツ プレースホルダー 2">
            <a:extLst>
              <a:ext uri="{FF2B5EF4-FFF2-40B4-BE49-F238E27FC236}">
                <a16:creationId xmlns:a16="http://schemas.microsoft.com/office/drawing/2014/main" id="{7468633B-6B48-CD47-B736-1BBB7372D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/>
              <a:t>Introduction</a:t>
            </a:r>
          </a:p>
          <a:p>
            <a:r>
              <a:rPr lang="en-US" altLang="ja-JP" b="1" dirty="0"/>
              <a:t>Hoge</a:t>
            </a:r>
          </a:p>
          <a:p>
            <a:r>
              <a:rPr lang="en-US" altLang="ja-JP" b="1" dirty="0" err="1"/>
              <a:t>Hogehoge</a:t>
            </a:r>
            <a:endParaRPr lang="en-US" altLang="ja-JP" b="1" dirty="0"/>
          </a:p>
          <a:p>
            <a:r>
              <a:rPr lang="en-US" altLang="ja-JP" b="1" dirty="0" err="1"/>
              <a:t>Higehoge</a:t>
            </a:r>
            <a:endParaRPr lang="en-US" altLang="ja-JP" b="1" dirty="0"/>
          </a:p>
          <a:p>
            <a:endParaRPr lang="ja-JP" alt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9AC90558-BB58-7744-B24D-2A053B7325EC}"/>
              </a:ext>
            </a:extLst>
          </p:cNvPr>
          <p:cNvSpPr/>
          <p:nvPr/>
        </p:nvSpPr>
        <p:spPr>
          <a:xfrm>
            <a:off x="2340578" y="4940048"/>
            <a:ext cx="514815" cy="516748"/>
          </a:xfrm>
          <a:prstGeom prst="rect">
            <a:avLst/>
          </a:prstGeom>
          <a:solidFill>
            <a:srgbClr val="00B0F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FC8413C-0703-334B-B0B3-5B99B86085C4}"/>
              </a:ext>
            </a:extLst>
          </p:cNvPr>
          <p:cNvSpPr/>
          <p:nvPr/>
        </p:nvSpPr>
        <p:spPr>
          <a:xfrm>
            <a:off x="1830873" y="3918466"/>
            <a:ext cx="508521" cy="512802"/>
          </a:xfrm>
          <a:prstGeom prst="rect">
            <a:avLst/>
          </a:prstGeom>
          <a:solidFill>
            <a:srgbClr val="00B05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1EFA424-1459-4F4F-8067-7EAE62B04F2A}"/>
              </a:ext>
            </a:extLst>
          </p:cNvPr>
          <p:cNvSpPr/>
          <p:nvPr/>
        </p:nvSpPr>
        <p:spPr>
          <a:xfrm>
            <a:off x="1313688" y="3918466"/>
            <a:ext cx="519357" cy="512802"/>
          </a:xfrm>
          <a:prstGeom prst="rect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46" name="タイトル 1">
            <a:extLst>
              <a:ext uri="{FF2B5EF4-FFF2-40B4-BE49-F238E27FC236}">
                <a16:creationId xmlns:a16="http://schemas.microsoft.com/office/drawing/2014/main" id="{0011B0FC-7467-8E4F-8CFD-28E8BE64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Heuristic Rule Generation</a:t>
            </a:r>
            <a:endParaRPr lang="ja-JP" altLang="en-US"/>
          </a:p>
        </p:txBody>
      </p:sp>
      <p:sp>
        <p:nvSpPr>
          <p:cNvPr id="6147" name="コンテンツ プレースホルダー 2">
            <a:extLst>
              <a:ext uri="{FF2B5EF4-FFF2-40B4-BE49-F238E27FC236}">
                <a16:creationId xmlns:a16="http://schemas.microsoft.com/office/drawing/2014/main" id="{7468633B-6B48-CD47-B736-1BBB7372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19200"/>
            <a:ext cx="8915400" cy="2133600"/>
          </a:xfrm>
        </p:spPr>
        <p:txBody>
          <a:bodyPr/>
          <a:lstStyle/>
          <a:p>
            <a:r>
              <a:rPr lang="en-US" altLang="ja-JP" sz="2400" b="1" dirty="0"/>
              <a:t>A fuzzy if-then rule is generated for covering a randomly selected pattern.</a:t>
            </a:r>
          </a:p>
          <a:p>
            <a:r>
              <a:rPr lang="en-US" altLang="ja-JP" sz="2400" b="1" dirty="0"/>
              <a:t>The most compatible fuzzy set is used for each attribute. The consequent output is specified by that of the selected pattern.</a:t>
            </a:r>
          </a:p>
          <a:p>
            <a:endParaRPr lang="ja-JP" altLang="en-US" sz="2400" b="1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F5A74A7-2CF1-6642-A60F-57119BCA7430}"/>
              </a:ext>
            </a:extLst>
          </p:cNvPr>
          <p:cNvSpPr/>
          <p:nvPr/>
        </p:nvSpPr>
        <p:spPr>
          <a:xfrm>
            <a:off x="1064751" y="3670560"/>
            <a:ext cx="2057400" cy="205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D5A06B2-7B7E-BA41-B8A8-DC4446C4D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050117" y="5836920"/>
            <a:ext cx="2072034" cy="74904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62E8E7D-D9D7-C941-AC6D-393C702C7DD1}"/>
              </a:ext>
            </a:extLst>
          </p:cNvPr>
          <p:cNvSpPr txBox="1"/>
          <p:nvPr/>
        </p:nvSpPr>
        <p:spPr>
          <a:xfrm>
            <a:off x="897717" y="6062543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VS</a:t>
            </a:r>
            <a:endParaRPr kumimoji="1" lang="ja-JP" altLang="en-US" sz="1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096690-53BE-A740-9D6B-22B6188F0C2D}"/>
              </a:ext>
            </a:extLst>
          </p:cNvPr>
          <p:cNvSpPr txBox="1"/>
          <p:nvPr/>
        </p:nvSpPr>
        <p:spPr>
          <a:xfrm>
            <a:off x="1431117" y="606254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</a:t>
            </a:r>
            <a:endParaRPr kumimoji="1" lang="ja-JP" altLang="en-US" sz="14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C666734-9FFD-2C4E-AAAB-A55B5D13F9B4}"/>
              </a:ext>
            </a:extLst>
          </p:cNvPr>
          <p:cNvSpPr txBox="1"/>
          <p:nvPr/>
        </p:nvSpPr>
        <p:spPr>
          <a:xfrm>
            <a:off x="1941005" y="605755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</a:t>
            </a:r>
            <a:endParaRPr kumimoji="1" lang="ja-JP" altLang="en-US" sz="14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1E3B50D-5AFE-1542-99BE-5B929D4F8C40}"/>
              </a:ext>
            </a:extLst>
          </p:cNvPr>
          <p:cNvSpPr txBox="1"/>
          <p:nvPr/>
        </p:nvSpPr>
        <p:spPr>
          <a:xfrm>
            <a:off x="2443804" y="60575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</a:t>
            </a:r>
            <a:endParaRPr kumimoji="1" lang="ja-JP" altLang="en-US" sz="14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1E6C83B-490E-A54C-B310-9482D5A62059}"/>
              </a:ext>
            </a:extLst>
          </p:cNvPr>
          <p:cNvSpPr txBox="1"/>
          <p:nvPr/>
        </p:nvSpPr>
        <p:spPr>
          <a:xfrm>
            <a:off x="2931839" y="605755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VL</a:t>
            </a:r>
            <a:endParaRPr kumimoji="1" lang="ja-JP" altLang="en-US" sz="1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AB5D538-2193-7148-84C1-31C215CAB03A}"/>
              </a:ext>
            </a:extLst>
          </p:cNvPr>
          <p:cNvSpPr txBox="1"/>
          <p:nvPr/>
        </p:nvSpPr>
        <p:spPr>
          <a:xfrm>
            <a:off x="3120158" y="557906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/>
              <a:t>x</a:t>
            </a:r>
            <a:r>
              <a:rPr kumimoji="1" lang="en-US" altLang="ja-JP" baseline="-25000" dirty="0"/>
              <a:t>1</a:t>
            </a:r>
            <a:endParaRPr kumimoji="1" lang="ja-JP" altLang="en-US" baseline="-250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A3107A4-60B3-A347-8691-950BEC8F7478}"/>
              </a:ext>
            </a:extLst>
          </p:cNvPr>
          <p:cNvSpPr txBox="1"/>
          <p:nvPr/>
        </p:nvSpPr>
        <p:spPr>
          <a:xfrm>
            <a:off x="757958" y="32882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/>
              <a:t>x</a:t>
            </a:r>
            <a:r>
              <a:rPr kumimoji="1" lang="en-US" altLang="ja-JP" baseline="-25000" dirty="0"/>
              <a:t>2</a:t>
            </a:r>
            <a:endParaRPr kumimoji="1" lang="ja-JP" altLang="en-US" baseline="-2500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E8F74D13-EC78-8E49-8D44-999F390E65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 rot="5400000">
            <a:off x="-436620" y="4313281"/>
            <a:ext cx="2072034" cy="74904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F5C2809-2ABB-4347-AE91-E0A01543974D}"/>
              </a:ext>
            </a:extLst>
          </p:cNvPr>
          <p:cNvSpPr txBox="1"/>
          <p:nvPr/>
        </p:nvSpPr>
        <p:spPr>
          <a:xfrm rot="5400000">
            <a:off x="392267" y="3558054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VL</a:t>
            </a:r>
            <a:endParaRPr kumimoji="1" lang="ja-JP" altLang="en-US" sz="14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369CE7C-EDBF-0A42-A2CF-988417B13C55}"/>
              </a:ext>
            </a:extLst>
          </p:cNvPr>
          <p:cNvSpPr txBox="1"/>
          <p:nvPr/>
        </p:nvSpPr>
        <p:spPr>
          <a:xfrm rot="5400000">
            <a:off x="452380" y="40313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</a:t>
            </a:r>
            <a:endParaRPr kumimoji="1" lang="ja-JP" altLang="en-US" sz="14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19B1E28-31BE-6747-9C8A-864FEA2EA0AD}"/>
              </a:ext>
            </a:extLst>
          </p:cNvPr>
          <p:cNvSpPr txBox="1"/>
          <p:nvPr/>
        </p:nvSpPr>
        <p:spPr>
          <a:xfrm rot="5400000">
            <a:off x="432525" y="455565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</a:t>
            </a:r>
            <a:endParaRPr kumimoji="1" lang="ja-JP" altLang="en-US" sz="14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449B2DC-DE1A-5444-917F-0036CFDCD0D1}"/>
              </a:ext>
            </a:extLst>
          </p:cNvPr>
          <p:cNvSpPr txBox="1"/>
          <p:nvPr/>
        </p:nvSpPr>
        <p:spPr>
          <a:xfrm rot="5400000">
            <a:off x="446953" y="503360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</a:t>
            </a:r>
            <a:endParaRPr kumimoji="1" lang="ja-JP" altLang="en-US" sz="14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B359546-382B-1444-9B8B-6CFF526E64AB}"/>
              </a:ext>
            </a:extLst>
          </p:cNvPr>
          <p:cNvSpPr txBox="1"/>
          <p:nvPr/>
        </p:nvSpPr>
        <p:spPr>
          <a:xfrm rot="5400000">
            <a:off x="386841" y="5581757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VS</a:t>
            </a:r>
            <a:endParaRPr kumimoji="1" lang="ja-JP" altLang="en-US" sz="1400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7E8BE436-69C9-974C-9914-136E4ADBDBEE}"/>
              </a:ext>
            </a:extLst>
          </p:cNvPr>
          <p:cNvSpPr>
            <a:spLocks noChangeAspect="1"/>
          </p:cNvSpPr>
          <p:nvPr/>
        </p:nvSpPr>
        <p:spPr>
          <a:xfrm>
            <a:off x="1371600" y="4006800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5D200B38-F4C0-9D44-8029-0DE84F233357}"/>
              </a:ext>
            </a:extLst>
          </p:cNvPr>
          <p:cNvSpPr>
            <a:spLocks noChangeAspect="1"/>
          </p:cNvSpPr>
          <p:nvPr/>
        </p:nvSpPr>
        <p:spPr>
          <a:xfrm>
            <a:off x="1644600" y="46926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CBE35548-9337-CC4D-8CCC-E2AC44000AB6}"/>
              </a:ext>
            </a:extLst>
          </p:cNvPr>
          <p:cNvSpPr>
            <a:spLocks noChangeAspect="1"/>
          </p:cNvSpPr>
          <p:nvPr/>
        </p:nvSpPr>
        <p:spPr>
          <a:xfrm>
            <a:off x="2178000" y="4159200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39421079-8CE1-9C43-9644-077BA15820AF}"/>
              </a:ext>
            </a:extLst>
          </p:cNvPr>
          <p:cNvSpPr>
            <a:spLocks noChangeAspect="1"/>
          </p:cNvSpPr>
          <p:nvPr/>
        </p:nvSpPr>
        <p:spPr>
          <a:xfrm>
            <a:off x="2635200" y="5302200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2EB7825B-31F5-4D4B-9E06-D2C62386C16F}"/>
              </a:ext>
            </a:extLst>
          </p:cNvPr>
          <p:cNvSpPr>
            <a:spLocks noChangeAspect="1"/>
          </p:cNvSpPr>
          <p:nvPr/>
        </p:nvSpPr>
        <p:spPr>
          <a:xfrm>
            <a:off x="1873200" y="51816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08C17E3-68AD-CF43-B1E0-CB15A70C4D76}"/>
              </a:ext>
            </a:extLst>
          </p:cNvPr>
          <p:cNvSpPr txBox="1"/>
          <p:nvPr/>
        </p:nvSpPr>
        <p:spPr>
          <a:xfrm>
            <a:off x="1423463" y="37652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D94F954-315B-0042-B047-55FB56732C78}"/>
              </a:ext>
            </a:extLst>
          </p:cNvPr>
          <p:cNvSpPr txBox="1"/>
          <p:nvPr/>
        </p:nvSpPr>
        <p:spPr>
          <a:xfrm>
            <a:off x="2287351" y="3930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943B690-E9F9-7644-AC5E-44D66B116195}"/>
              </a:ext>
            </a:extLst>
          </p:cNvPr>
          <p:cNvSpPr txBox="1"/>
          <p:nvPr/>
        </p:nvSpPr>
        <p:spPr>
          <a:xfrm>
            <a:off x="1745286" y="44687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</a:t>
            </a:r>
            <a:endParaRPr kumimoji="1" lang="ja-JP" altLang="en-US"/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001AB49D-A8D3-E248-98C5-962DA4183260}"/>
              </a:ext>
            </a:extLst>
          </p:cNvPr>
          <p:cNvSpPr>
            <a:spLocks noChangeAspect="1"/>
          </p:cNvSpPr>
          <p:nvPr/>
        </p:nvSpPr>
        <p:spPr>
          <a:xfrm>
            <a:off x="1295400" y="53340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02AEB6AE-768F-4B40-8093-B81C0B32DE76}"/>
              </a:ext>
            </a:extLst>
          </p:cNvPr>
          <p:cNvSpPr>
            <a:spLocks noChangeAspect="1"/>
          </p:cNvSpPr>
          <p:nvPr/>
        </p:nvSpPr>
        <p:spPr>
          <a:xfrm>
            <a:off x="2406600" y="46482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A7972B3-A716-C648-A592-8D7BB926D898}"/>
              </a:ext>
            </a:extLst>
          </p:cNvPr>
          <p:cNvSpPr txBox="1"/>
          <p:nvPr/>
        </p:nvSpPr>
        <p:spPr>
          <a:xfrm>
            <a:off x="2532747" y="4431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D8DFC96-2A47-4740-808D-7A8E6D7A8F3D}"/>
              </a:ext>
            </a:extLst>
          </p:cNvPr>
          <p:cNvSpPr txBox="1"/>
          <p:nvPr/>
        </p:nvSpPr>
        <p:spPr>
          <a:xfrm>
            <a:off x="1358424" y="50538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</a:t>
            </a:r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A3515E0-9C2A-9E46-8D3D-11A0B89B3E08}"/>
              </a:ext>
            </a:extLst>
          </p:cNvPr>
          <p:cNvSpPr txBox="1"/>
          <p:nvPr/>
        </p:nvSpPr>
        <p:spPr>
          <a:xfrm>
            <a:off x="1956454" y="4964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6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0E75450-EAAA-2641-8B0F-C79F5E19AB0B}"/>
              </a:ext>
            </a:extLst>
          </p:cNvPr>
          <p:cNvSpPr txBox="1"/>
          <p:nvPr/>
        </p:nvSpPr>
        <p:spPr>
          <a:xfrm>
            <a:off x="2716450" y="5079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7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96AEC29-7AD1-F941-BD3D-D211AC1E6635}"/>
              </a:ext>
            </a:extLst>
          </p:cNvPr>
          <p:cNvSpPr txBox="1"/>
          <p:nvPr/>
        </p:nvSpPr>
        <p:spPr>
          <a:xfrm>
            <a:off x="3312679" y="3369262"/>
            <a:ext cx="576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If patterns 1, 2, and 7 are randomly selected, the following three rules are generated.</a:t>
            </a:r>
            <a:endParaRPr kumimoji="1" lang="ja-JP" altLang="en-US" sz="2000" b="1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F09286F-0883-D84C-B08D-94F922C3B9D8}"/>
              </a:ext>
            </a:extLst>
          </p:cNvPr>
          <p:cNvSpPr txBox="1"/>
          <p:nvPr/>
        </p:nvSpPr>
        <p:spPr>
          <a:xfrm>
            <a:off x="3505200" y="4206895"/>
            <a:ext cx="526381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en-US" altLang="ja-JP" sz="2400" b="1" dirty="0"/>
              <a:t>R</a:t>
            </a:r>
            <a:r>
              <a:rPr kumimoji="1" lang="en-US" altLang="ja-JP" sz="2400" b="1" baseline="-25000" dirty="0"/>
              <a:t>1</a:t>
            </a:r>
            <a:r>
              <a:rPr kumimoji="1" lang="en-US" altLang="ja-JP" sz="2400" b="1" dirty="0"/>
              <a:t>: If </a:t>
            </a:r>
            <a:r>
              <a:rPr kumimoji="1" lang="en-US" altLang="ja-JP" sz="2400" b="1" i="1" dirty="0"/>
              <a:t>x</a:t>
            </a:r>
            <a:r>
              <a:rPr kumimoji="1" lang="en-US" altLang="ja-JP" sz="2400" b="1" baseline="-25000" dirty="0"/>
              <a:t>1</a:t>
            </a:r>
            <a:r>
              <a:rPr kumimoji="1" lang="en-US" altLang="ja-JP" sz="2400" b="1" dirty="0"/>
              <a:t> is S and </a:t>
            </a:r>
            <a:r>
              <a:rPr kumimoji="1" lang="en-US" altLang="ja-JP" sz="2400" b="1" i="1" dirty="0"/>
              <a:t>x</a:t>
            </a:r>
            <a:r>
              <a:rPr kumimoji="1" lang="en-US" altLang="ja-JP" sz="2400" b="1" baseline="-25000" dirty="0"/>
              <a:t>2</a:t>
            </a:r>
            <a:r>
              <a:rPr kumimoji="1" lang="en-US" altLang="ja-JP" sz="2400" b="1" dirty="0"/>
              <a:t> is L then </a:t>
            </a:r>
            <a:r>
              <a:rPr lang="en-US" altLang="ja-JP" sz="2400" b="1" dirty="0"/>
              <a:t>b</a:t>
            </a:r>
            <a:r>
              <a:rPr lang="en-US" altLang="ja-JP" sz="2400" b="1" baseline="-25000" dirty="0"/>
              <a:t>1</a:t>
            </a:r>
            <a:r>
              <a:rPr kumimoji="1" lang="en-US" altLang="ja-JP" sz="2400" b="1" dirty="0"/>
              <a:t> = y</a:t>
            </a:r>
            <a:r>
              <a:rPr kumimoji="1" lang="en-US" altLang="ja-JP" sz="2400" b="1" baseline="-25000" dirty="0"/>
              <a:t>1</a:t>
            </a:r>
          </a:p>
          <a:p>
            <a:pPr>
              <a:spcAft>
                <a:spcPts val="1200"/>
              </a:spcAft>
            </a:pPr>
            <a:r>
              <a:rPr lang="en-US" altLang="ja-JP" sz="2400" b="1" dirty="0"/>
              <a:t>R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: If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1</a:t>
            </a:r>
            <a:r>
              <a:rPr lang="en-US" altLang="ja-JP" sz="2400" b="1" dirty="0"/>
              <a:t> is M and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 is L then b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 = y</a:t>
            </a:r>
            <a:r>
              <a:rPr lang="en-US" altLang="ja-JP" sz="2400" b="1" baseline="-25000" dirty="0"/>
              <a:t>2</a:t>
            </a:r>
          </a:p>
          <a:p>
            <a:pPr>
              <a:spcAft>
                <a:spcPts val="1200"/>
              </a:spcAft>
            </a:pPr>
            <a:r>
              <a:rPr lang="en-US" altLang="ja-JP" sz="2400" b="1" dirty="0"/>
              <a:t>R</a:t>
            </a:r>
            <a:r>
              <a:rPr lang="en-US" altLang="ja-JP" sz="2400" b="1" baseline="-25000" dirty="0"/>
              <a:t>3</a:t>
            </a:r>
            <a:r>
              <a:rPr lang="en-US" altLang="ja-JP" sz="2400" b="1" dirty="0"/>
              <a:t>: If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1</a:t>
            </a:r>
            <a:r>
              <a:rPr lang="en-US" altLang="ja-JP" sz="2400" b="1" dirty="0"/>
              <a:t> is L and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 is S then b</a:t>
            </a:r>
            <a:r>
              <a:rPr lang="en-US" altLang="ja-JP" sz="2400" b="1" baseline="-25000" dirty="0"/>
              <a:t>3</a:t>
            </a:r>
            <a:r>
              <a:rPr lang="en-US" altLang="ja-JP" sz="2400" b="1" dirty="0"/>
              <a:t> = y</a:t>
            </a:r>
            <a:r>
              <a:rPr lang="en-US" altLang="ja-JP" sz="2400" b="1" baseline="-25000" dirty="0"/>
              <a:t>7</a:t>
            </a: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874CDC8E-D916-2646-8532-A227A15117DB}"/>
              </a:ext>
            </a:extLst>
          </p:cNvPr>
          <p:cNvCxnSpPr/>
          <p:nvPr/>
        </p:nvCxnSpPr>
        <p:spPr>
          <a:xfrm>
            <a:off x="224877" y="3914082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BDBD47D2-46CF-DF4B-986B-F39CAD99E268}"/>
              </a:ext>
            </a:extLst>
          </p:cNvPr>
          <p:cNvCxnSpPr/>
          <p:nvPr/>
        </p:nvCxnSpPr>
        <p:spPr>
          <a:xfrm>
            <a:off x="224877" y="4431268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EADE152-D296-DF4B-B30E-4F1EEC0627AD}"/>
              </a:ext>
            </a:extLst>
          </p:cNvPr>
          <p:cNvCxnSpPr/>
          <p:nvPr/>
        </p:nvCxnSpPr>
        <p:spPr>
          <a:xfrm>
            <a:off x="223689" y="4939611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EB06EAA6-0798-B648-8C06-7C1DCC46C9B4}"/>
              </a:ext>
            </a:extLst>
          </p:cNvPr>
          <p:cNvCxnSpPr/>
          <p:nvPr/>
        </p:nvCxnSpPr>
        <p:spPr>
          <a:xfrm>
            <a:off x="250959" y="5458968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8B5B5D99-551A-674B-88BD-2C562F349080}"/>
              </a:ext>
            </a:extLst>
          </p:cNvPr>
          <p:cNvCxnSpPr/>
          <p:nvPr/>
        </p:nvCxnSpPr>
        <p:spPr>
          <a:xfrm rot="5400000">
            <a:off x="1410934" y="5115573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98953223-5169-CF48-9CE3-839D19A56ABD}"/>
              </a:ext>
            </a:extLst>
          </p:cNvPr>
          <p:cNvCxnSpPr/>
          <p:nvPr/>
        </p:nvCxnSpPr>
        <p:spPr>
          <a:xfrm rot="5400000">
            <a:off x="893748" y="5115573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5139D36C-ECE5-3A44-A6B1-08F5F69688F8}"/>
              </a:ext>
            </a:extLst>
          </p:cNvPr>
          <p:cNvCxnSpPr/>
          <p:nvPr/>
        </p:nvCxnSpPr>
        <p:spPr>
          <a:xfrm rot="5400000">
            <a:off x="385405" y="5114385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CB6D29D6-8E64-8142-AD00-D002862AFF72}"/>
              </a:ext>
            </a:extLst>
          </p:cNvPr>
          <p:cNvCxnSpPr/>
          <p:nvPr/>
        </p:nvCxnSpPr>
        <p:spPr>
          <a:xfrm rot="5400000">
            <a:off x="-133952" y="5141655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982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9AC90558-BB58-7744-B24D-2A053B7325EC}"/>
              </a:ext>
            </a:extLst>
          </p:cNvPr>
          <p:cNvSpPr/>
          <p:nvPr/>
        </p:nvSpPr>
        <p:spPr>
          <a:xfrm>
            <a:off x="1064751" y="4939611"/>
            <a:ext cx="2054219" cy="517185"/>
          </a:xfrm>
          <a:prstGeom prst="rect">
            <a:avLst/>
          </a:prstGeom>
          <a:solidFill>
            <a:srgbClr val="00B0F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FC8413C-0703-334B-B0B3-5B99B86085C4}"/>
              </a:ext>
            </a:extLst>
          </p:cNvPr>
          <p:cNvSpPr/>
          <p:nvPr/>
        </p:nvSpPr>
        <p:spPr>
          <a:xfrm>
            <a:off x="1830874" y="3666744"/>
            <a:ext cx="510514" cy="2063844"/>
          </a:xfrm>
          <a:prstGeom prst="rect">
            <a:avLst/>
          </a:prstGeom>
          <a:solidFill>
            <a:srgbClr val="00B05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1EFA424-1459-4F4F-8067-7EAE62B04F2A}"/>
              </a:ext>
            </a:extLst>
          </p:cNvPr>
          <p:cNvSpPr/>
          <p:nvPr/>
        </p:nvSpPr>
        <p:spPr>
          <a:xfrm>
            <a:off x="1313688" y="3918466"/>
            <a:ext cx="519357" cy="512802"/>
          </a:xfrm>
          <a:prstGeom prst="rect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46" name="タイトル 1">
            <a:extLst>
              <a:ext uri="{FF2B5EF4-FFF2-40B4-BE49-F238E27FC236}">
                <a16:creationId xmlns:a16="http://schemas.microsoft.com/office/drawing/2014/main" id="{0011B0FC-7467-8E4F-8CFD-28E8BE64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Heuristic Rule Generation</a:t>
            </a:r>
            <a:endParaRPr lang="ja-JP" altLang="en-US"/>
          </a:p>
        </p:txBody>
      </p:sp>
      <p:sp>
        <p:nvSpPr>
          <p:cNvPr id="6147" name="コンテンツ プレースホルダー 2">
            <a:extLst>
              <a:ext uri="{FF2B5EF4-FFF2-40B4-BE49-F238E27FC236}">
                <a16:creationId xmlns:a16="http://schemas.microsoft.com/office/drawing/2014/main" id="{7468633B-6B48-CD47-B736-1BBB7372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19200"/>
            <a:ext cx="8915400" cy="2133600"/>
          </a:xfrm>
        </p:spPr>
        <p:txBody>
          <a:bodyPr/>
          <a:lstStyle/>
          <a:p>
            <a:r>
              <a:rPr lang="en-US" altLang="ja-JP" sz="2400" b="1" dirty="0"/>
              <a:t>A fuzzy if-then rule is generated for covering a randomly selected pattern.</a:t>
            </a:r>
          </a:p>
          <a:p>
            <a:r>
              <a:rPr lang="en-US" altLang="ja-JP" sz="2400" b="1" dirty="0"/>
              <a:t>The most compatible fuzzy set is used for each attribute. The consequent output is specified by that of the selected pattern.</a:t>
            </a:r>
          </a:p>
          <a:p>
            <a:endParaRPr lang="ja-JP" altLang="en-US" sz="2400" b="1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F5A74A7-2CF1-6642-A60F-57119BCA7430}"/>
              </a:ext>
            </a:extLst>
          </p:cNvPr>
          <p:cNvSpPr/>
          <p:nvPr/>
        </p:nvSpPr>
        <p:spPr>
          <a:xfrm>
            <a:off x="1064751" y="3670560"/>
            <a:ext cx="2057400" cy="205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D5A06B2-7B7E-BA41-B8A8-DC4446C4D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050117" y="5836920"/>
            <a:ext cx="2072034" cy="74904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62E8E7D-D9D7-C941-AC6D-393C702C7DD1}"/>
              </a:ext>
            </a:extLst>
          </p:cNvPr>
          <p:cNvSpPr txBox="1"/>
          <p:nvPr/>
        </p:nvSpPr>
        <p:spPr>
          <a:xfrm>
            <a:off x="897717" y="6062543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VS</a:t>
            </a:r>
            <a:endParaRPr kumimoji="1" lang="ja-JP" altLang="en-US" sz="1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096690-53BE-A740-9D6B-22B6188F0C2D}"/>
              </a:ext>
            </a:extLst>
          </p:cNvPr>
          <p:cNvSpPr txBox="1"/>
          <p:nvPr/>
        </p:nvSpPr>
        <p:spPr>
          <a:xfrm>
            <a:off x="1431117" y="606254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</a:t>
            </a:r>
            <a:endParaRPr kumimoji="1" lang="ja-JP" altLang="en-US" sz="14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C666734-9FFD-2C4E-AAAB-A55B5D13F9B4}"/>
              </a:ext>
            </a:extLst>
          </p:cNvPr>
          <p:cNvSpPr txBox="1"/>
          <p:nvPr/>
        </p:nvSpPr>
        <p:spPr>
          <a:xfrm>
            <a:off x="1941005" y="605755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</a:t>
            </a:r>
            <a:endParaRPr kumimoji="1" lang="ja-JP" altLang="en-US" sz="14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1E3B50D-5AFE-1542-99BE-5B929D4F8C40}"/>
              </a:ext>
            </a:extLst>
          </p:cNvPr>
          <p:cNvSpPr txBox="1"/>
          <p:nvPr/>
        </p:nvSpPr>
        <p:spPr>
          <a:xfrm>
            <a:off x="2443804" y="60575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</a:t>
            </a:r>
            <a:endParaRPr kumimoji="1" lang="ja-JP" altLang="en-US" sz="14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1E6C83B-490E-A54C-B310-9482D5A62059}"/>
              </a:ext>
            </a:extLst>
          </p:cNvPr>
          <p:cNvSpPr txBox="1"/>
          <p:nvPr/>
        </p:nvSpPr>
        <p:spPr>
          <a:xfrm>
            <a:off x="2931839" y="605755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VL</a:t>
            </a:r>
            <a:endParaRPr kumimoji="1" lang="ja-JP" altLang="en-US" sz="1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AB5D538-2193-7148-84C1-31C215CAB03A}"/>
              </a:ext>
            </a:extLst>
          </p:cNvPr>
          <p:cNvSpPr txBox="1"/>
          <p:nvPr/>
        </p:nvSpPr>
        <p:spPr>
          <a:xfrm>
            <a:off x="3120158" y="557906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/>
              <a:t>x</a:t>
            </a:r>
            <a:r>
              <a:rPr kumimoji="1" lang="en-US" altLang="ja-JP" baseline="-25000" dirty="0"/>
              <a:t>1</a:t>
            </a:r>
            <a:endParaRPr kumimoji="1" lang="ja-JP" altLang="en-US" baseline="-250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A3107A4-60B3-A347-8691-950BEC8F7478}"/>
              </a:ext>
            </a:extLst>
          </p:cNvPr>
          <p:cNvSpPr txBox="1"/>
          <p:nvPr/>
        </p:nvSpPr>
        <p:spPr>
          <a:xfrm>
            <a:off x="757958" y="32882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/>
              <a:t>x</a:t>
            </a:r>
            <a:r>
              <a:rPr kumimoji="1" lang="en-US" altLang="ja-JP" baseline="-25000" dirty="0"/>
              <a:t>2</a:t>
            </a:r>
            <a:endParaRPr kumimoji="1" lang="ja-JP" altLang="en-US" baseline="-2500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E8F74D13-EC78-8E49-8D44-999F390E65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 rot="5400000">
            <a:off x="-436620" y="4313281"/>
            <a:ext cx="2072034" cy="74904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F5C2809-2ABB-4347-AE91-E0A01543974D}"/>
              </a:ext>
            </a:extLst>
          </p:cNvPr>
          <p:cNvSpPr txBox="1"/>
          <p:nvPr/>
        </p:nvSpPr>
        <p:spPr>
          <a:xfrm rot="5400000">
            <a:off x="392267" y="3558054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VL</a:t>
            </a:r>
            <a:endParaRPr kumimoji="1" lang="ja-JP" altLang="en-US" sz="14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369CE7C-EDBF-0A42-A2CF-988417B13C55}"/>
              </a:ext>
            </a:extLst>
          </p:cNvPr>
          <p:cNvSpPr txBox="1"/>
          <p:nvPr/>
        </p:nvSpPr>
        <p:spPr>
          <a:xfrm rot="5400000">
            <a:off x="452380" y="40313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</a:t>
            </a:r>
            <a:endParaRPr kumimoji="1" lang="ja-JP" altLang="en-US" sz="14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19B1E28-31BE-6747-9C8A-864FEA2EA0AD}"/>
              </a:ext>
            </a:extLst>
          </p:cNvPr>
          <p:cNvSpPr txBox="1"/>
          <p:nvPr/>
        </p:nvSpPr>
        <p:spPr>
          <a:xfrm rot="5400000">
            <a:off x="432525" y="455565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</a:t>
            </a:r>
            <a:endParaRPr kumimoji="1" lang="ja-JP" altLang="en-US" sz="14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449B2DC-DE1A-5444-917F-0036CFDCD0D1}"/>
              </a:ext>
            </a:extLst>
          </p:cNvPr>
          <p:cNvSpPr txBox="1"/>
          <p:nvPr/>
        </p:nvSpPr>
        <p:spPr>
          <a:xfrm rot="5400000">
            <a:off x="446953" y="503360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</a:t>
            </a:r>
            <a:endParaRPr kumimoji="1" lang="ja-JP" altLang="en-US" sz="14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B359546-382B-1444-9B8B-6CFF526E64AB}"/>
              </a:ext>
            </a:extLst>
          </p:cNvPr>
          <p:cNvSpPr txBox="1"/>
          <p:nvPr/>
        </p:nvSpPr>
        <p:spPr>
          <a:xfrm rot="5400000">
            <a:off x="386841" y="5581757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VS</a:t>
            </a:r>
            <a:endParaRPr kumimoji="1" lang="ja-JP" altLang="en-US" sz="1400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7E8BE436-69C9-974C-9914-136E4ADBDBEE}"/>
              </a:ext>
            </a:extLst>
          </p:cNvPr>
          <p:cNvSpPr>
            <a:spLocks noChangeAspect="1"/>
          </p:cNvSpPr>
          <p:nvPr/>
        </p:nvSpPr>
        <p:spPr>
          <a:xfrm>
            <a:off x="1371600" y="4006800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5D200B38-F4C0-9D44-8029-0DE84F233357}"/>
              </a:ext>
            </a:extLst>
          </p:cNvPr>
          <p:cNvSpPr>
            <a:spLocks noChangeAspect="1"/>
          </p:cNvSpPr>
          <p:nvPr/>
        </p:nvSpPr>
        <p:spPr>
          <a:xfrm>
            <a:off x="1644600" y="46926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CBE35548-9337-CC4D-8CCC-E2AC44000AB6}"/>
              </a:ext>
            </a:extLst>
          </p:cNvPr>
          <p:cNvSpPr>
            <a:spLocks noChangeAspect="1"/>
          </p:cNvSpPr>
          <p:nvPr/>
        </p:nvSpPr>
        <p:spPr>
          <a:xfrm>
            <a:off x="2178000" y="4159200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39421079-8CE1-9C43-9644-077BA15820AF}"/>
              </a:ext>
            </a:extLst>
          </p:cNvPr>
          <p:cNvSpPr>
            <a:spLocks noChangeAspect="1"/>
          </p:cNvSpPr>
          <p:nvPr/>
        </p:nvSpPr>
        <p:spPr>
          <a:xfrm>
            <a:off x="2635200" y="5302200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2EB7825B-31F5-4D4B-9E06-D2C62386C16F}"/>
              </a:ext>
            </a:extLst>
          </p:cNvPr>
          <p:cNvSpPr>
            <a:spLocks noChangeAspect="1"/>
          </p:cNvSpPr>
          <p:nvPr/>
        </p:nvSpPr>
        <p:spPr>
          <a:xfrm>
            <a:off x="1873200" y="51816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08C17E3-68AD-CF43-B1E0-CB15A70C4D76}"/>
              </a:ext>
            </a:extLst>
          </p:cNvPr>
          <p:cNvSpPr txBox="1"/>
          <p:nvPr/>
        </p:nvSpPr>
        <p:spPr>
          <a:xfrm>
            <a:off x="1423463" y="37652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D94F954-315B-0042-B047-55FB56732C78}"/>
              </a:ext>
            </a:extLst>
          </p:cNvPr>
          <p:cNvSpPr txBox="1"/>
          <p:nvPr/>
        </p:nvSpPr>
        <p:spPr>
          <a:xfrm>
            <a:off x="2287351" y="3930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943B690-E9F9-7644-AC5E-44D66B116195}"/>
              </a:ext>
            </a:extLst>
          </p:cNvPr>
          <p:cNvSpPr txBox="1"/>
          <p:nvPr/>
        </p:nvSpPr>
        <p:spPr>
          <a:xfrm>
            <a:off x="1745286" y="44687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</a:t>
            </a:r>
            <a:endParaRPr kumimoji="1" lang="ja-JP" altLang="en-US"/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001AB49D-A8D3-E248-98C5-962DA4183260}"/>
              </a:ext>
            </a:extLst>
          </p:cNvPr>
          <p:cNvSpPr>
            <a:spLocks noChangeAspect="1"/>
          </p:cNvSpPr>
          <p:nvPr/>
        </p:nvSpPr>
        <p:spPr>
          <a:xfrm>
            <a:off x="1295400" y="53340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02AEB6AE-768F-4B40-8093-B81C0B32DE76}"/>
              </a:ext>
            </a:extLst>
          </p:cNvPr>
          <p:cNvSpPr>
            <a:spLocks noChangeAspect="1"/>
          </p:cNvSpPr>
          <p:nvPr/>
        </p:nvSpPr>
        <p:spPr>
          <a:xfrm>
            <a:off x="2406600" y="46482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A7972B3-A716-C648-A592-8D7BB926D898}"/>
              </a:ext>
            </a:extLst>
          </p:cNvPr>
          <p:cNvSpPr txBox="1"/>
          <p:nvPr/>
        </p:nvSpPr>
        <p:spPr>
          <a:xfrm>
            <a:off x="2532747" y="4431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D8DFC96-2A47-4740-808D-7A8E6D7A8F3D}"/>
              </a:ext>
            </a:extLst>
          </p:cNvPr>
          <p:cNvSpPr txBox="1"/>
          <p:nvPr/>
        </p:nvSpPr>
        <p:spPr>
          <a:xfrm>
            <a:off x="1358424" y="50538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</a:t>
            </a:r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A3515E0-9C2A-9E46-8D3D-11A0B89B3E08}"/>
              </a:ext>
            </a:extLst>
          </p:cNvPr>
          <p:cNvSpPr txBox="1"/>
          <p:nvPr/>
        </p:nvSpPr>
        <p:spPr>
          <a:xfrm>
            <a:off x="1956454" y="4964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6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0E75450-EAAA-2641-8B0F-C79F5E19AB0B}"/>
              </a:ext>
            </a:extLst>
          </p:cNvPr>
          <p:cNvSpPr txBox="1"/>
          <p:nvPr/>
        </p:nvSpPr>
        <p:spPr>
          <a:xfrm>
            <a:off x="2716450" y="5079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7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96AEC29-7AD1-F941-BD3D-D211AC1E6635}"/>
              </a:ext>
            </a:extLst>
          </p:cNvPr>
          <p:cNvSpPr txBox="1"/>
          <p:nvPr/>
        </p:nvSpPr>
        <p:spPr>
          <a:xfrm>
            <a:off x="3312679" y="3369262"/>
            <a:ext cx="576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If patterns 1, 2, and 7 are randomly selected, the following three rules are generated.</a:t>
            </a:r>
            <a:endParaRPr kumimoji="1" lang="ja-JP" altLang="en-US" sz="2000" b="1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F09286F-0883-D84C-B08D-94F922C3B9D8}"/>
              </a:ext>
            </a:extLst>
          </p:cNvPr>
          <p:cNvSpPr txBox="1"/>
          <p:nvPr/>
        </p:nvSpPr>
        <p:spPr>
          <a:xfrm>
            <a:off x="3505200" y="4206895"/>
            <a:ext cx="557877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en-US" altLang="ja-JP" sz="2400" b="1" dirty="0"/>
              <a:t>R</a:t>
            </a:r>
            <a:r>
              <a:rPr kumimoji="1" lang="en-US" altLang="ja-JP" sz="2400" b="1" baseline="-25000" dirty="0"/>
              <a:t>1</a:t>
            </a:r>
            <a:r>
              <a:rPr kumimoji="1" lang="en-US" altLang="ja-JP" sz="2400" b="1" dirty="0"/>
              <a:t>: If </a:t>
            </a:r>
            <a:r>
              <a:rPr kumimoji="1" lang="en-US" altLang="ja-JP" sz="2400" b="1" i="1" dirty="0"/>
              <a:t>x</a:t>
            </a:r>
            <a:r>
              <a:rPr kumimoji="1" lang="en-US" altLang="ja-JP" sz="2400" b="1" baseline="-25000" dirty="0"/>
              <a:t>1</a:t>
            </a:r>
            <a:r>
              <a:rPr kumimoji="1" lang="en-US" altLang="ja-JP" sz="2400" b="1" dirty="0"/>
              <a:t> is S and </a:t>
            </a:r>
            <a:r>
              <a:rPr kumimoji="1" lang="en-US" altLang="ja-JP" sz="2400" b="1" i="1" dirty="0"/>
              <a:t>x</a:t>
            </a:r>
            <a:r>
              <a:rPr kumimoji="1" lang="en-US" altLang="ja-JP" sz="2400" b="1" baseline="-25000" dirty="0"/>
              <a:t>2</a:t>
            </a:r>
            <a:r>
              <a:rPr kumimoji="1" lang="en-US" altLang="ja-JP" sz="2400" b="1" dirty="0"/>
              <a:t> is L then </a:t>
            </a:r>
            <a:r>
              <a:rPr lang="en-US" altLang="ja-JP" sz="2400" b="1" dirty="0"/>
              <a:t>b</a:t>
            </a:r>
            <a:r>
              <a:rPr lang="en-US" altLang="ja-JP" sz="2400" b="1" baseline="-25000" dirty="0"/>
              <a:t>1</a:t>
            </a:r>
            <a:r>
              <a:rPr kumimoji="1" lang="en-US" altLang="ja-JP" sz="2400" b="1" dirty="0"/>
              <a:t> = y</a:t>
            </a:r>
            <a:r>
              <a:rPr kumimoji="1" lang="en-US" altLang="ja-JP" sz="2400" b="1" baseline="-25000" dirty="0"/>
              <a:t>1</a:t>
            </a:r>
          </a:p>
          <a:p>
            <a:pPr>
              <a:spcAft>
                <a:spcPts val="1200"/>
              </a:spcAft>
            </a:pPr>
            <a:r>
              <a:rPr lang="en-US" altLang="ja-JP" sz="2400" b="1" dirty="0"/>
              <a:t>R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: If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1</a:t>
            </a:r>
            <a:r>
              <a:rPr lang="en-US" altLang="ja-JP" sz="2400" b="1" dirty="0"/>
              <a:t> is M and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 is </a:t>
            </a:r>
            <a:r>
              <a:rPr lang="en-US" altLang="ja-JP" sz="2400" b="1" dirty="0">
                <a:solidFill>
                  <a:srgbClr val="FF0000"/>
                </a:solidFill>
              </a:rPr>
              <a:t>DC</a:t>
            </a:r>
            <a:r>
              <a:rPr lang="en-US" altLang="ja-JP" sz="2400" b="1" dirty="0"/>
              <a:t> then b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 = y</a:t>
            </a:r>
            <a:r>
              <a:rPr lang="en-US" altLang="ja-JP" sz="2400" b="1" baseline="-25000" dirty="0"/>
              <a:t>2</a:t>
            </a:r>
          </a:p>
          <a:p>
            <a:pPr>
              <a:spcAft>
                <a:spcPts val="1200"/>
              </a:spcAft>
            </a:pPr>
            <a:r>
              <a:rPr lang="en-US" altLang="ja-JP" sz="2400" b="1" dirty="0"/>
              <a:t>R</a:t>
            </a:r>
            <a:r>
              <a:rPr lang="en-US" altLang="ja-JP" sz="2400" b="1" baseline="-25000" dirty="0"/>
              <a:t>3</a:t>
            </a:r>
            <a:r>
              <a:rPr lang="en-US" altLang="ja-JP" sz="2400" b="1" dirty="0"/>
              <a:t>: If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1</a:t>
            </a:r>
            <a:r>
              <a:rPr lang="en-US" altLang="ja-JP" sz="2400" b="1" dirty="0"/>
              <a:t> is </a:t>
            </a:r>
            <a:r>
              <a:rPr lang="en-US" altLang="ja-JP" sz="2400" b="1" dirty="0">
                <a:solidFill>
                  <a:srgbClr val="FF0000"/>
                </a:solidFill>
              </a:rPr>
              <a:t>DC</a:t>
            </a:r>
            <a:r>
              <a:rPr lang="en-US" altLang="ja-JP" sz="2400" b="1" dirty="0"/>
              <a:t> and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 is S then b</a:t>
            </a:r>
            <a:r>
              <a:rPr lang="en-US" altLang="ja-JP" sz="2400" b="1" baseline="-25000" dirty="0"/>
              <a:t>3</a:t>
            </a:r>
            <a:r>
              <a:rPr lang="en-US" altLang="ja-JP" sz="2400" b="1" dirty="0"/>
              <a:t> = y</a:t>
            </a:r>
            <a:r>
              <a:rPr lang="en-US" altLang="ja-JP" sz="2400" b="1" baseline="-25000" dirty="0"/>
              <a:t>7</a:t>
            </a: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874CDC8E-D916-2646-8532-A227A15117DB}"/>
              </a:ext>
            </a:extLst>
          </p:cNvPr>
          <p:cNvCxnSpPr/>
          <p:nvPr/>
        </p:nvCxnSpPr>
        <p:spPr>
          <a:xfrm>
            <a:off x="224877" y="3914082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BDBD47D2-46CF-DF4B-986B-F39CAD99E268}"/>
              </a:ext>
            </a:extLst>
          </p:cNvPr>
          <p:cNvCxnSpPr/>
          <p:nvPr/>
        </p:nvCxnSpPr>
        <p:spPr>
          <a:xfrm>
            <a:off x="224877" y="4431268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EADE152-D296-DF4B-B30E-4F1EEC0627AD}"/>
              </a:ext>
            </a:extLst>
          </p:cNvPr>
          <p:cNvCxnSpPr/>
          <p:nvPr/>
        </p:nvCxnSpPr>
        <p:spPr>
          <a:xfrm>
            <a:off x="223689" y="4939611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EB06EAA6-0798-B648-8C06-7C1DCC46C9B4}"/>
              </a:ext>
            </a:extLst>
          </p:cNvPr>
          <p:cNvCxnSpPr/>
          <p:nvPr/>
        </p:nvCxnSpPr>
        <p:spPr>
          <a:xfrm>
            <a:off x="250959" y="5458968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8B5B5D99-551A-674B-88BD-2C562F349080}"/>
              </a:ext>
            </a:extLst>
          </p:cNvPr>
          <p:cNvCxnSpPr/>
          <p:nvPr/>
        </p:nvCxnSpPr>
        <p:spPr>
          <a:xfrm rot="5400000">
            <a:off x="1410934" y="5115573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98953223-5169-CF48-9CE3-839D19A56ABD}"/>
              </a:ext>
            </a:extLst>
          </p:cNvPr>
          <p:cNvCxnSpPr/>
          <p:nvPr/>
        </p:nvCxnSpPr>
        <p:spPr>
          <a:xfrm rot="5400000">
            <a:off x="893748" y="5115573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5139D36C-ECE5-3A44-A6B1-08F5F69688F8}"/>
              </a:ext>
            </a:extLst>
          </p:cNvPr>
          <p:cNvCxnSpPr/>
          <p:nvPr/>
        </p:nvCxnSpPr>
        <p:spPr>
          <a:xfrm rot="5400000">
            <a:off x="385405" y="5114385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CB6D29D6-8E64-8142-AD00-D002862AFF72}"/>
              </a:ext>
            </a:extLst>
          </p:cNvPr>
          <p:cNvCxnSpPr/>
          <p:nvPr/>
        </p:nvCxnSpPr>
        <p:spPr>
          <a:xfrm rot="5400000">
            <a:off x="-133952" y="5141655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C9CFBA2-58A1-AF45-A1F9-14903FB34E74}"/>
              </a:ext>
            </a:extLst>
          </p:cNvPr>
          <p:cNvSpPr txBox="1"/>
          <p:nvPr/>
        </p:nvSpPr>
        <p:spPr>
          <a:xfrm>
            <a:off x="3385722" y="5949467"/>
            <a:ext cx="5577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Some attribute conditions are replaced with </a:t>
            </a:r>
            <a:r>
              <a:rPr kumimoji="1" lang="en-US" altLang="ja-JP" sz="2000" b="1" i="1" dirty="0"/>
              <a:t>don’t care </a:t>
            </a:r>
            <a:r>
              <a:rPr kumimoji="1" lang="en-US" altLang="ja-JP" sz="2000" b="1" dirty="0"/>
              <a:t>to make </a:t>
            </a:r>
            <a:r>
              <a:rPr lang="en-US" altLang="ja-JP" sz="2000" b="1" dirty="0"/>
              <a:t>the rule generalized.</a:t>
            </a:r>
            <a:endParaRPr kumimoji="1" lang="ja-JP" altLang="en-US" sz="2000" b="1"/>
          </a:p>
        </p:txBody>
      </p:sp>
    </p:spTree>
    <p:extLst>
      <p:ext uri="{BB962C8B-B14F-4D97-AF65-F5344CB8AC3E}">
        <p14:creationId xmlns:p14="http://schemas.microsoft.com/office/powerpoint/2010/main" val="539490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タイトル 1">
            <a:extLst>
              <a:ext uri="{FF2B5EF4-FFF2-40B4-BE49-F238E27FC236}">
                <a16:creationId xmlns:a16="http://schemas.microsoft.com/office/drawing/2014/main" id="{0011B0FC-7467-8E4F-8CFD-28E8BE64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hogehoge</a:t>
            </a:r>
            <a:endParaRPr lang="ja-JP" altLang="en-US"/>
          </a:p>
        </p:txBody>
      </p:sp>
      <p:sp>
        <p:nvSpPr>
          <p:cNvPr id="6147" name="コンテンツ プレースホルダー 2">
            <a:extLst>
              <a:ext uri="{FF2B5EF4-FFF2-40B4-BE49-F238E27FC236}">
                <a16:creationId xmlns:a16="http://schemas.microsoft.com/office/drawing/2014/main" id="{7468633B-6B48-CD47-B736-1BBB7372D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b="1" dirty="0" err="1"/>
              <a:t>hogehoge</a:t>
            </a:r>
            <a:endParaRPr lang="en-US" altLang="ja-JP" sz="2400" b="1" dirty="0"/>
          </a:p>
          <a:p>
            <a:endParaRPr lang="ja-JP" altLang="en-US" sz="2400" b="1"/>
          </a:p>
        </p:txBody>
      </p:sp>
    </p:spTree>
    <p:extLst>
      <p:ext uri="{BB962C8B-B14F-4D97-AF65-F5344CB8AC3E}">
        <p14:creationId xmlns:p14="http://schemas.microsoft.com/office/powerpoint/2010/main" val="818099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9AC90558-BB58-7744-B24D-2A053B7325EC}"/>
              </a:ext>
            </a:extLst>
          </p:cNvPr>
          <p:cNvSpPr/>
          <p:nvPr/>
        </p:nvSpPr>
        <p:spPr>
          <a:xfrm>
            <a:off x="1085797" y="3916280"/>
            <a:ext cx="2054219" cy="519221"/>
          </a:xfrm>
          <a:prstGeom prst="rect">
            <a:avLst/>
          </a:prstGeom>
          <a:solidFill>
            <a:srgbClr val="00B0F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FC8413C-0703-334B-B0B3-5B99B86085C4}"/>
              </a:ext>
            </a:extLst>
          </p:cNvPr>
          <p:cNvSpPr/>
          <p:nvPr/>
        </p:nvSpPr>
        <p:spPr>
          <a:xfrm>
            <a:off x="2346904" y="3666744"/>
            <a:ext cx="510238" cy="2063844"/>
          </a:xfrm>
          <a:prstGeom prst="rect">
            <a:avLst/>
          </a:prstGeom>
          <a:solidFill>
            <a:srgbClr val="00B05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1EFA424-1459-4F4F-8067-7EAE62B04F2A}"/>
              </a:ext>
            </a:extLst>
          </p:cNvPr>
          <p:cNvSpPr/>
          <p:nvPr/>
        </p:nvSpPr>
        <p:spPr>
          <a:xfrm>
            <a:off x="1835146" y="4438837"/>
            <a:ext cx="519357" cy="501134"/>
          </a:xfrm>
          <a:prstGeom prst="rect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46" name="タイトル 1">
            <a:extLst>
              <a:ext uri="{FF2B5EF4-FFF2-40B4-BE49-F238E27FC236}">
                <a16:creationId xmlns:a16="http://schemas.microsoft.com/office/drawing/2014/main" id="{0011B0FC-7467-8E4F-8CFD-28E8BE64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Rule Pruning</a:t>
            </a:r>
            <a:endParaRPr lang="ja-JP" altLang="en-US"/>
          </a:p>
        </p:txBody>
      </p:sp>
      <p:sp>
        <p:nvSpPr>
          <p:cNvPr id="6147" name="コンテンツ プレースホルダー 2">
            <a:extLst>
              <a:ext uri="{FF2B5EF4-FFF2-40B4-BE49-F238E27FC236}">
                <a16:creationId xmlns:a16="http://schemas.microsoft.com/office/drawing/2014/main" id="{7468633B-6B48-CD47-B736-1BBB7372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19200"/>
            <a:ext cx="8915400" cy="2133600"/>
          </a:xfrm>
        </p:spPr>
        <p:txBody>
          <a:bodyPr/>
          <a:lstStyle/>
          <a:p>
            <a:r>
              <a:rPr lang="en-US" altLang="ja-JP" sz="2400" b="1" dirty="0"/>
              <a:t>After genetic operations, the compatibility of each rule in a new offspring model is examined for training data.</a:t>
            </a:r>
          </a:p>
          <a:p>
            <a:r>
              <a:rPr lang="en-US" altLang="ja-JP" sz="2400" b="1" dirty="0"/>
              <a:t>Rules which do not cover any patterns with more than 0.5 degree are removed from the offspring model.</a:t>
            </a:r>
          </a:p>
          <a:p>
            <a:endParaRPr lang="ja-JP" altLang="en-US" sz="2400" b="1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F5A74A7-2CF1-6642-A60F-57119BCA7430}"/>
              </a:ext>
            </a:extLst>
          </p:cNvPr>
          <p:cNvSpPr/>
          <p:nvPr/>
        </p:nvSpPr>
        <p:spPr>
          <a:xfrm>
            <a:off x="1064751" y="3670560"/>
            <a:ext cx="2057400" cy="205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D5A06B2-7B7E-BA41-B8A8-DC4446C4D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050117" y="5836920"/>
            <a:ext cx="2072034" cy="74904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62E8E7D-D9D7-C941-AC6D-393C702C7DD1}"/>
              </a:ext>
            </a:extLst>
          </p:cNvPr>
          <p:cNvSpPr txBox="1"/>
          <p:nvPr/>
        </p:nvSpPr>
        <p:spPr>
          <a:xfrm>
            <a:off x="897717" y="6062543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VS</a:t>
            </a:r>
            <a:endParaRPr kumimoji="1" lang="ja-JP" altLang="en-US" sz="1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096690-53BE-A740-9D6B-22B6188F0C2D}"/>
              </a:ext>
            </a:extLst>
          </p:cNvPr>
          <p:cNvSpPr txBox="1"/>
          <p:nvPr/>
        </p:nvSpPr>
        <p:spPr>
          <a:xfrm>
            <a:off x="1431117" y="606254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</a:t>
            </a:r>
            <a:endParaRPr kumimoji="1" lang="ja-JP" altLang="en-US" sz="14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C666734-9FFD-2C4E-AAAB-A55B5D13F9B4}"/>
              </a:ext>
            </a:extLst>
          </p:cNvPr>
          <p:cNvSpPr txBox="1"/>
          <p:nvPr/>
        </p:nvSpPr>
        <p:spPr>
          <a:xfrm>
            <a:off x="1941005" y="605755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</a:t>
            </a:r>
            <a:endParaRPr kumimoji="1" lang="ja-JP" altLang="en-US" sz="14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1E3B50D-5AFE-1542-99BE-5B929D4F8C40}"/>
              </a:ext>
            </a:extLst>
          </p:cNvPr>
          <p:cNvSpPr txBox="1"/>
          <p:nvPr/>
        </p:nvSpPr>
        <p:spPr>
          <a:xfrm>
            <a:off x="2443804" y="60575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</a:t>
            </a:r>
            <a:endParaRPr kumimoji="1" lang="ja-JP" altLang="en-US" sz="14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1E6C83B-490E-A54C-B310-9482D5A62059}"/>
              </a:ext>
            </a:extLst>
          </p:cNvPr>
          <p:cNvSpPr txBox="1"/>
          <p:nvPr/>
        </p:nvSpPr>
        <p:spPr>
          <a:xfrm>
            <a:off x="2931839" y="605755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VL</a:t>
            </a:r>
            <a:endParaRPr kumimoji="1" lang="ja-JP" altLang="en-US" sz="1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AB5D538-2193-7148-84C1-31C215CAB03A}"/>
              </a:ext>
            </a:extLst>
          </p:cNvPr>
          <p:cNvSpPr txBox="1"/>
          <p:nvPr/>
        </p:nvSpPr>
        <p:spPr>
          <a:xfrm>
            <a:off x="3120158" y="557906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/>
              <a:t>x</a:t>
            </a:r>
            <a:r>
              <a:rPr kumimoji="1" lang="en-US" altLang="ja-JP" baseline="-25000" dirty="0"/>
              <a:t>1</a:t>
            </a:r>
            <a:endParaRPr kumimoji="1" lang="ja-JP" altLang="en-US" baseline="-250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A3107A4-60B3-A347-8691-950BEC8F7478}"/>
              </a:ext>
            </a:extLst>
          </p:cNvPr>
          <p:cNvSpPr txBox="1"/>
          <p:nvPr/>
        </p:nvSpPr>
        <p:spPr>
          <a:xfrm>
            <a:off x="757958" y="32882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/>
              <a:t>x</a:t>
            </a:r>
            <a:r>
              <a:rPr kumimoji="1" lang="en-US" altLang="ja-JP" baseline="-25000" dirty="0"/>
              <a:t>2</a:t>
            </a:r>
            <a:endParaRPr kumimoji="1" lang="ja-JP" altLang="en-US" baseline="-2500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E8F74D13-EC78-8E49-8D44-999F390E65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 rot="5400000">
            <a:off x="-436620" y="4313281"/>
            <a:ext cx="2072034" cy="74904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F5C2809-2ABB-4347-AE91-E0A01543974D}"/>
              </a:ext>
            </a:extLst>
          </p:cNvPr>
          <p:cNvSpPr txBox="1"/>
          <p:nvPr/>
        </p:nvSpPr>
        <p:spPr>
          <a:xfrm rot="5400000">
            <a:off x="392267" y="3558054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VL</a:t>
            </a:r>
            <a:endParaRPr kumimoji="1" lang="ja-JP" altLang="en-US" sz="14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369CE7C-EDBF-0A42-A2CF-988417B13C55}"/>
              </a:ext>
            </a:extLst>
          </p:cNvPr>
          <p:cNvSpPr txBox="1"/>
          <p:nvPr/>
        </p:nvSpPr>
        <p:spPr>
          <a:xfrm rot="5400000">
            <a:off x="452380" y="40313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</a:t>
            </a:r>
            <a:endParaRPr kumimoji="1" lang="ja-JP" altLang="en-US" sz="14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19B1E28-31BE-6747-9C8A-864FEA2EA0AD}"/>
              </a:ext>
            </a:extLst>
          </p:cNvPr>
          <p:cNvSpPr txBox="1"/>
          <p:nvPr/>
        </p:nvSpPr>
        <p:spPr>
          <a:xfrm rot="5400000">
            <a:off x="432525" y="455565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</a:t>
            </a:r>
            <a:endParaRPr kumimoji="1" lang="ja-JP" altLang="en-US" sz="14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449B2DC-DE1A-5444-917F-0036CFDCD0D1}"/>
              </a:ext>
            </a:extLst>
          </p:cNvPr>
          <p:cNvSpPr txBox="1"/>
          <p:nvPr/>
        </p:nvSpPr>
        <p:spPr>
          <a:xfrm rot="5400000">
            <a:off x="446953" y="503360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</a:t>
            </a:r>
            <a:endParaRPr kumimoji="1" lang="ja-JP" altLang="en-US" sz="14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B359546-382B-1444-9B8B-6CFF526E64AB}"/>
              </a:ext>
            </a:extLst>
          </p:cNvPr>
          <p:cNvSpPr txBox="1"/>
          <p:nvPr/>
        </p:nvSpPr>
        <p:spPr>
          <a:xfrm rot="5400000">
            <a:off x="386841" y="5581757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VS</a:t>
            </a:r>
            <a:endParaRPr kumimoji="1" lang="ja-JP" altLang="en-US" sz="1400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7E8BE436-69C9-974C-9914-136E4ADBDBEE}"/>
              </a:ext>
            </a:extLst>
          </p:cNvPr>
          <p:cNvSpPr>
            <a:spLocks noChangeAspect="1"/>
          </p:cNvSpPr>
          <p:nvPr/>
        </p:nvSpPr>
        <p:spPr>
          <a:xfrm>
            <a:off x="1371600" y="40068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5D200B38-F4C0-9D44-8029-0DE84F233357}"/>
              </a:ext>
            </a:extLst>
          </p:cNvPr>
          <p:cNvSpPr>
            <a:spLocks noChangeAspect="1"/>
          </p:cNvSpPr>
          <p:nvPr/>
        </p:nvSpPr>
        <p:spPr>
          <a:xfrm>
            <a:off x="1644600" y="46926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CBE35548-9337-CC4D-8CCC-E2AC44000AB6}"/>
              </a:ext>
            </a:extLst>
          </p:cNvPr>
          <p:cNvSpPr>
            <a:spLocks noChangeAspect="1"/>
          </p:cNvSpPr>
          <p:nvPr/>
        </p:nvSpPr>
        <p:spPr>
          <a:xfrm>
            <a:off x="2178000" y="41592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39421079-8CE1-9C43-9644-077BA15820AF}"/>
              </a:ext>
            </a:extLst>
          </p:cNvPr>
          <p:cNvSpPr>
            <a:spLocks noChangeAspect="1"/>
          </p:cNvSpPr>
          <p:nvPr/>
        </p:nvSpPr>
        <p:spPr>
          <a:xfrm>
            <a:off x="2635200" y="53022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2EB7825B-31F5-4D4B-9E06-D2C62386C16F}"/>
              </a:ext>
            </a:extLst>
          </p:cNvPr>
          <p:cNvSpPr>
            <a:spLocks noChangeAspect="1"/>
          </p:cNvSpPr>
          <p:nvPr/>
        </p:nvSpPr>
        <p:spPr>
          <a:xfrm>
            <a:off x="1873200" y="51816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08C17E3-68AD-CF43-B1E0-CB15A70C4D76}"/>
              </a:ext>
            </a:extLst>
          </p:cNvPr>
          <p:cNvSpPr txBox="1"/>
          <p:nvPr/>
        </p:nvSpPr>
        <p:spPr>
          <a:xfrm>
            <a:off x="1423463" y="37652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D94F954-315B-0042-B047-55FB56732C78}"/>
              </a:ext>
            </a:extLst>
          </p:cNvPr>
          <p:cNvSpPr txBox="1"/>
          <p:nvPr/>
        </p:nvSpPr>
        <p:spPr>
          <a:xfrm>
            <a:off x="2287351" y="3930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943B690-E9F9-7644-AC5E-44D66B116195}"/>
              </a:ext>
            </a:extLst>
          </p:cNvPr>
          <p:cNvSpPr txBox="1"/>
          <p:nvPr/>
        </p:nvSpPr>
        <p:spPr>
          <a:xfrm>
            <a:off x="1745286" y="44687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</a:t>
            </a:r>
            <a:endParaRPr kumimoji="1" lang="ja-JP" altLang="en-US"/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001AB49D-A8D3-E248-98C5-962DA4183260}"/>
              </a:ext>
            </a:extLst>
          </p:cNvPr>
          <p:cNvSpPr>
            <a:spLocks noChangeAspect="1"/>
          </p:cNvSpPr>
          <p:nvPr/>
        </p:nvSpPr>
        <p:spPr>
          <a:xfrm>
            <a:off x="1295400" y="53340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02AEB6AE-768F-4B40-8093-B81C0B32DE76}"/>
              </a:ext>
            </a:extLst>
          </p:cNvPr>
          <p:cNvSpPr>
            <a:spLocks noChangeAspect="1"/>
          </p:cNvSpPr>
          <p:nvPr/>
        </p:nvSpPr>
        <p:spPr>
          <a:xfrm>
            <a:off x="2406600" y="46482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A7972B3-A716-C648-A592-8D7BB926D898}"/>
              </a:ext>
            </a:extLst>
          </p:cNvPr>
          <p:cNvSpPr txBox="1"/>
          <p:nvPr/>
        </p:nvSpPr>
        <p:spPr>
          <a:xfrm>
            <a:off x="2532747" y="4431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D8DFC96-2A47-4740-808D-7A8E6D7A8F3D}"/>
              </a:ext>
            </a:extLst>
          </p:cNvPr>
          <p:cNvSpPr txBox="1"/>
          <p:nvPr/>
        </p:nvSpPr>
        <p:spPr>
          <a:xfrm>
            <a:off x="1358424" y="50538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</a:t>
            </a:r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A3515E0-9C2A-9E46-8D3D-11A0B89B3E08}"/>
              </a:ext>
            </a:extLst>
          </p:cNvPr>
          <p:cNvSpPr txBox="1"/>
          <p:nvPr/>
        </p:nvSpPr>
        <p:spPr>
          <a:xfrm>
            <a:off x="1956454" y="4964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6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0E75450-EAAA-2641-8B0F-C79F5E19AB0B}"/>
              </a:ext>
            </a:extLst>
          </p:cNvPr>
          <p:cNvSpPr txBox="1"/>
          <p:nvPr/>
        </p:nvSpPr>
        <p:spPr>
          <a:xfrm>
            <a:off x="2716450" y="5079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7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96AEC29-7AD1-F941-BD3D-D211AC1E6635}"/>
              </a:ext>
            </a:extLst>
          </p:cNvPr>
          <p:cNvSpPr txBox="1"/>
          <p:nvPr/>
        </p:nvSpPr>
        <p:spPr>
          <a:xfrm>
            <a:off x="3312679" y="3369262"/>
            <a:ext cx="576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Assume that a </a:t>
            </a:r>
            <a:r>
              <a:rPr lang="en-US" altLang="ja-JP" sz="2000" b="1" dirty="0"/>
              <a:t>new model with </a:t>
            </a:r>
            <a:r>
              <a:rPr kumimoji="1" lang="en-US" altLang="ja-JP" sz="2000" b="1" dirty="0"/>
              <a:t>the following rules is generated by genetic operations.</a:t>
            </a:r>
            <a:endParaRPr kumimoji="1" lang="ja-JP" altLang="en-US" sz="2000" b="1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F09286F-0883-D84C-B08D-94F922C3B9D8}"/>
              </a:ext>
            </a:extLst>
          </p:cNvPr>
          <p:cNvSpPr txBox="1"/>
          <p:nvPr/>
        </p:nvSpPr>
        <p:spPr>
          <a:xfrm>
            <a:off x="3505200" y="4206895"/>
            <a:ext cx="4943982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en-US" altLang="ja-JP" sz="2400" b="1" dirty="0"/>
              <a:t>R</a:t>
            </a:r>
            <a:r>
              <a:rPr kumimoji="1" lang="en-US" altLang="ja-JP" sz="2400" b="1" baseline="-25000" dirty="0"/>
              <a:t>1</a:t>
            </a:r>
            <a:r>
              <a:rPr kumimoji="1" lang="en-US" altLang="ja-JP" sz="2400" b="1" dirty="0"/>
              <a:t>: If </a:t>
            </a:r>
            <a:r>
              <a:rPr kumimoji="1" lang="en-US" altLang="ja-JP" sz="2400" b="1" i="1" dirty="0"/>
              <a:t>x</a:t>
            </a:r>
            <a:r>
              <a:rPr kumimoji="1" lang="en-US" altLang="ja-JP" sz="2400" b="1" baseline="-25000" dirty="0"/>
              <a:t>1</a:t>
            </a:r>
            <a:r>
              <a:rPr kumimoji="1" lang="en-US" altLang="ja-JP" sz="2400" b="1" dirty="0"/>
              <a:t> is M and </a:t>
            </a:r>
            <a:r>
              <a:rPr kumimoji="1" lang="en-US" altLang="ja-JP" sz="2400" b="1" i="1" dirty="0"/>
              <a:t>x</a:t>
            </a:r>
            <a:r>
              <a:rPr kumimoji="1" lang="en-US" altLang="ja-JP" sz="2400" b="1" baseline="-25000" dirty="0"/>
              <a:t>2</a:t>
            </a:r>
            <a:r>
              <a:rPr kumimoji="1" lang="en-US" altLang="ja-JP" sz="2400" b="1" dirty="0"/>
              <a:t> is M then b</a:t>
            </a:r>
            <a:r>
              <a:rPr kumimoji="1" lang="en-US" altLang="ja-JP" sz="2400" b="1" baseline="-25000" dirty="0"/>
              <a:t>1</a:t>
            </a:r>
          </a:p>
          <a:p>
            <a:pPr>
              <a:spcAft>
                <a:spcPts val="1200"/>
              </a:spcAft>
            </a:pPr>
            <a:r>
              <a:rPr lang="en-US" altLang="ja-JP" sz="2400" b="1" dirty="0"/>
              <a:t>R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: If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1</a:t>
            </a:r>
            <a:r>
              <a:rPr lang="en-US" altLang="ja-JP" sz="2400" b="1" dirty="0"/>
              <a:t> is L and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 is DC then b</a:t>
            </a:r>
            <a:r>
              <a:rPr lang="en-US" altLang="ja-JP" sz="2400" b="1" baseline="-25000" dirty="0"/>
              <a:t>2</a:t>
            </a:r>
          </a:p>
          <a:p>
            <a:pPr>
              <a:spcAft>
                <a:spcPts val="1200"/>
              </a:spcAft>
            </a:pPr>
            <a:r>
              <a:rPr lang="en-US" altLang="ja-JP" sz="2400" b="1" dirty="0"/>
              <a:t>R</a:t>
            </a:r>
            <a:r>
              <a:rPr lang="en-US" altLang="ja-JP" sz="2400" b="1" baseline="-25000" dirty="0"/>
              <a:t>3</a:t>
            </a:r>
            <a:r>
              <a:rPr lang="en-US" altLang="ja-JP" sz="2400" b="1" dirty="0"/>
              <a:t>: If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1</a:t>
            </a:r>
            <a:r>
              <a:rPr lang="en-US" altLang="ja-JP" sz="2400" b="1" dirty="0"/>
              <a:t> is DC and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 is L then b</a:t>
            </a:r>
            <a:r>
              <a:rPr lang="en-US" altLang="ja-JP" sz="2400" b="1" baseline="-25000" dirty="0"/>
              <a:t>3</a:t>
            </a: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874CDC8E-D916-2646-8532-A227A15117DB}"/>
              </a:ext>
            </a:extLst>
          </p:cNvPr>
          <p:cNvCxnSpPr/>
          <p:nvPr/>
        </p:nvCxnSpPr>
        <p:spPr>
          <a:xfrm>
            <a:off x="224877" y="3914082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BDBD47D2-46CF-DF4B-986B-F39CAD99E268}"/>
              </a:ext>
            </a:extLst>
          </p:cNvPr>
          <p:cNvCxnSpPr/>
          <p:nvPr/>
        </p:nvCxnSpPr>
        <p:spPr>
          <a:xfrm>
            <a:off x="224877" y="4431268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EADE152-D296-DF4B-B30E-4F1EEC0627AD}"/>
              </a:ext>
            </a:extLst>
          </p:cNvPr>
          <p:cNvCxnSpPr/>
          <p:nvPr/>
        </p:nvCxnSpPr>
        <p:spPr>
          <a:xfrm>
            <a:off x="223689" y="4939611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EB06EAA6-0798-B648-8C06-7C1DCC46C9B4}"/>
              </a:ext>
            </a:extLst>
          </p:cNvPr>
          <p:cNvCxnSpPr/>
          <p:nvPr/>
        </p:nvCxnSpPr>
        <p:spPr>
          <a:xfrm>
            <a:off x="250959" y="5458968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8B5B5D99-551A-674B-88BD-2C562F349080}"/>
              </a:ext>
            </a:extLst>
          </p:cNvPr>
          <p:cNvCxnSpPr/>
          <p:nvPr/>
        </p:nvCxnSpPr>
        <p:spPr>
          <a:xfrm rot="5400000">
            <a:off x="1410934" y="5115573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98953223-5169-CF48-9CE3-839D19A56ABD}"/>
              </a:ext>
            </a:extLst>
          </p:cNvPr>
          <p:cNvCxnSpPr/>
          <p:nvPr/>
        </p:nvCxnSpPr>
        <p:spPr>
          <a:xfrm rot="5400000">
            <a:off x="893748" y="5115573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5139D36C-ECE5-3A44-A6B1-08F5F69688F8}"/>
              </a:ext>
            </a:extLst>
          </p:cNvPr>
          <p:cNvCxnSpPr/>
          <p:nvPr/>
        </p:nvCxnSpPr>
        <p:spPr>
          <a:xfrm rot="5400000">
            <a:off x="385405" y="5114385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CB6D29D6-8E64-8142-AD00-D002862AFF72}"/>
              </a:ext>
            </a:extLst>
          </p:cNvPr>
          <p:cNvCxnSpPr/>
          <p:nvPr/>
        </p:nvCxnSpPr>
        <p:spPr>
          <a:xfrm rot="5400000">
            <a:off x="-133952" y="5141655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C9CFBA2-58A1-AF45-A1F9-14903FB34E74}"/>
              </a:ext>
            </a:extLst>
          </p:cNvPr>
          <p:cNvSpPr txBox="1"/>
          <p:nvPr/>
        </p:nvSpPr>
        <p:spPr>
          <a:xfrm>
            <a:off x="3390598" y="5907156"/>
            <a:ext cx="5220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rgbClr val="FF0000"/>
                </a:solidFill>
              </a:rPr>
              <a:t>R</a:t>
            </a:r>
            <a:r>
              <a:rPr kumimoji="1" lang="en-US" altLang="ja-JP" sz="2000" b="1" baseline="-25000" dirty="0">
                <a:solidFill>
                  <a:srgbClr val="FF0000"/>
                </a:solidFill>
              </a:rPr>
              <a:t>1</a:t>
            </a:r>
            <a:r>
              <a:rPr kumimoji="1" lang="en-US" altLang="ja-JP" sz="2000" b="1" dirty="0">
                <a:solidFill>
                  <a:srgbClr val="FF0000"/>
                </a:solidFill>
              </a:rPr>
              <a:t> does not cover any patterns with </a:t>
            </a:r>
            <a:r>
              <a:rPr lang="en-US" altLang="ja-JP" sz="2000" b="1" dirty="0">
                <a:solidFill>
                  <a:srgbClr val="FF0000"/>
                </a:solidFill>
              </a:rPr>
              <a:t>more than 0.5 degree.</a:t>
            </a:r>
            <a:endParaRPr kumimoji="1" lang="ja-JP" altLang="en-US" sz="2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74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9AC90558-BB58-7744-B24D-2A053B7325EC}"/>
              </a:ext>
            </a:extLst>
          </p:cNvPr>
          <p:cNvSpPr/>
          <p:nvPr/>
        </p:nvSpPr>
        <p:spPr>
          <a:xfrm>
            <a:off x="1085797" y="3916280"/>
            <a:ext cx="2054219" cy="519221"/>
          </a:xfrm>
          <a:prstGeom prst="rect">
            <a:avLst/>
          </a:prstGeom>
          <a:solidFill>
            <a:srgbClr val="00B0F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FC8413C-0703-334B-B0B3-5B99B86085C4}"/>
              </a:ext>
            </a:extLst>
          </p:cNvPr>
          <p:cNvSpPr/>
          <p:nvPr/>
        </p:nvSpPr>
        <p:spPr>
          <a:xfrm>
            <a:off x="2346904" y="3666744"/>
            <a:ext cx="510238" cy="2063844"/>
          </a:xfrm>
          <a:prstGeom prst="rect">
            <a:avLst/>
          </a:prstGeom>
          <a:solidFill>
            <a:srgbClr val="00B05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1EFA424-1459-4F4F-8067-7EAE62B04F2A}"/>
              </a:ext>
            </a:extLst>
          </p:cNvPr>
          <p:cNvSpPr/>
          <p:nvPr/>
        </p:nvSpPr>
        <p:spPr>
          <a:xfrm>
            <a:off x="1835146" y="4438837"/>
            <a:ext cx="519357" cy="501134"/>
          </a:xfrm>
          <a:prstGeom prst="rect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46" name="タイトル 1">
            <a:extLst>
              <a:ext uri="{FF2B5EF4-FFF2-40B4-BE49-F238E27FC236}">
                <a16:creationId xmlns:a16="http://schemas.microsoft.com/office/drawing/2014/main" id="{0011B0FC-7467-8E4F-8CFD-28E8BE64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Rule Pruning</a:t>
            </a:r>
            <a:endParaRPr lang="ja-JP" altLang="en-US"/>
          </a:p>
        </p:txBody>
      </p:sp>
      <p:sp>
        <p:nvSpPr>
          <p:cNvPr id="6147" name="コンテンツ プレースホルダー 2">
            <a:extLst>
              <a:ext uri="{FF2B5EF4-FFF2-40B4-BE49-F238E27FC236}">
                <a16:creationId xmlns:a16="http://schemas.microsoft.com/office/drawing/2014/main" id="{7468633B-6B48-CD47-B736-1BBB7372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19200"/>
            <a:ext cx="8915400" cy="2133600"/>
          </a:xfrm>
        </p:spPr>
        <p:txBody>
          <a:bodyPr/>
          <a:lstStyle/>
          <a:p>
            <a:r>
              <a:rPr lang="en-US" altLang="ja-JP" sz="2400" b="1" dirty="0"/>
              <a:t>After genetic operations, the compatibility of each rule in a new offspring model is examined for training data.</a:t>
            </a:r>
          </a:p>
          <a:p>
            <a:r>
              <a:rPr lang="en-US" altLang="ja-JP" sz="2400" b="1" dirty="0"/>
              <a:t>Rules which do not cover any patterns with more than 0.5 degree are removed from the offspring model.</a:t>
            </a:r>
          </a:p>
          <a:p>
            <a:endParaRPr lang="ja-JP" altLang="en-US" sz="2400" b="1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F5A74A7-2CF1-6642-A60F-57119BCA7430}"/>
              </a:ext>
            </a:extLst>
          </p:cNvPr>
          <p:cNvSpPr/>
          <p:nvPr/>
        </p:nvSpPr>
        <p:spPr>
          <a:xfrm>
            <a:off x="1064751" y="3670560"/>
            <a:ext cx="2057400" cy="205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D5A06B2-7B7E-BA41-B8A8-DC4446C4D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050117" y="5836920"/>
            <a:ext cx="2072034" cy="74904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62E8E7D-D9D7-C941-AC6D-393C702C7DD1}"/>
              </a:ext>
            </a:extLst>
          </p:cNvPr>
          <p:cNvSpPr txBox="1"/>
          <p:nvPr/>
        </p:nvSpPr>
        <p:spPr>
          <a:xfrm>
            <a:off x="897717" y="6062543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VS</a:t>
            </a:r>
            <a:endParaRPr kumimoji="1" lang="ja-JP" altLang="en-US" sz="1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096690-53BE-A740-9D6B-22B6188F0C2D}"/>
              </a:ext>
            </a:extLst>
          </p:cNvPr>
          <p:cNvSpPr txBox="1"/>
          <p:nvPr/>
        </p:nvSpPr>
        <p:spPr>
          <a:xfrm>
            <a:off x="1431117" y="606254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</a:t>
            </a:r>
            <a:endParaRPr kumimoji="1" lang="ja-JP" altLang="en-US" sz="14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C666734-9FFD-2C4E-AAAB-A55B5D13F9B4}"/>
              </a:ext>
            </a:extLst>
          </p:cNvPr>
          <p:cNvSpPr txBox="1"/>
          <p:nvPr/>
        </p:nvSpPr>
        <p:spPr>
          <a:xfrm>
            <a:off x="1941005" y="605755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</a:t>
            </a:r>
            <a:endParaRPr kumimoji="1" lang="ja-JP" altLang="en-US" sz="14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1E3B50D-5AFE-1542-99BE-5B929D4F8C40}"/>
              </a:ext>
            </a:extLst>
          </p:cNvPr>
          <p:cNvSpPr txBox="1"/>
          <p:nvPr/>
        </p:nvSpPr>
        <p:spPr>
          <a:xfrm>
            <a:off x="2443804" y="60575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</a:t>
            </a:r>
            <a:endParaRPr kumimoji="1" lang="ja-JP" altLang="en-US" sz="14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1E6C83B-490E-A54C-B310-9482D5A62059}"/>
              </a:ext>
            </a:extLst>
          </p:cNvPr>
          <p:cNvSpPr txBox="1"/>
          <p:nvPr/>
        </p:nvSpPr>
        <p:spPr>
          <a:xfrm>
            <a:off x="2931839" y="605755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VL</a:t>
            </a:r>
            <a:endParaRPr kumimoji="1" lang="ja-JP" altLang="en-US" sz="1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AB5D538-2193-7148-84C1-31C215CAB03A}"/>
              </a:ext>
            </a:extLst>
          </p:cNvPr>
          <p:cNvSpPr txBox="1"/>
          <p:nvPr/>
        </p:nvSpPr>
        <p:spPr>
          <a:xfrm>
            <a:off x="3120158" y="557906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/>
              <a:t>x</a:t>
            </a:r>
            <a:r>
              <a:rPr kumimoji="1" lang="en-US" altLang="ja-JP" baseline="-25000" dirty="0"/>
              <a:t>1</a:t>
            </a:r>
            <a:endParaRPr kumimoji="1" lang="ja-JP" altLang="en-US" baseline="-250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A3107A4-60B3-A347-8691-950BEC8F7478}"/>
              </a:ext>
            </a:extLst>
          </p:cNvPr>
          <p:cNvSpPr txBox="1"/>
          <p:nvPr/>
        </p:nvSpPr>
        <p:spPr>
          <a:xfrm>
            <a:off x="757958" y="32882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/>
              <a:t>x</a:t>
            </a:r>
            <a:r>
              <a:rPr kumimoji="1" lang="en-US" altLang="ja-JP" baseline="-25000" dirty="0"/>
              <a:t>2</a:t>
            </a:r>
            <a:endParaRPr kumimoji="1" lang="ja-JP" altLang="en-US" baseline="-2500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E8F74D13-EC78-8E49-8D44-999F390E65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 rot="5400000">
            <a:off x="-436620" y="4313281"/>
            <a:ext cx="2072034" cy="74904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F5C2809-2ABB-4347-AE91-E0A01543974D}"/>
              </a:ext>
            </a:extLst>
          </p:cNvPr>
          <p:cNvSpPr txBox="1"/>
          <p:nvPr/>
        </p:nvSpPr>
        <p:spPr>
          <a:xfrm rot="5400000">
            <a:off x="392267" y="3558054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VL</a:t>
            </a:r>
            <a:endParaRPr kumimoji="1" lang="ja-JP" altLang="en-US" sz="14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369CE7C-EDBF-0A42-A2CF-988417B13C55}"/>
              </a:ext>
            </a:extLst>
          </p:cNvPr>
          <p:cNvSpPr txBox="1"/>
          <p:nvPr/>
        </p:nvSpPr>
        <p:spPr>
          <a:xfrm rot="5400000">
            <a:off x="452380" y="40313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</a:t>
            </a:r>
            <a:endParaRPr kumimoji="1" lang="ja-JP" altLang="en-US" sz="14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19B1E28-31BE-6747-9C8A-864FEA2EA0AD}"/>
              </a:ext>
            </a:extLst>
          </p:cNvPr>
          <p:cNvSpPr txBox="1"/>
          <p:nvPr/>
        </p:nvSpPr>
        <p:spPr>
          <a:xfrm rot="5400000">
            <a:off x="432525" y="455565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</a:t>
            </a:r>
            <a:endParaRPr kumimoji="1" lang="ja-JP" altLang="en-US" sz="14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449B2DC-DE1A-5444-917F-0036CFDCD0D1}"/>
              </a:ext>
            </a:extLst>
          </p:cNvPr>
          <p:cNvSpPr txBox="1"/>
          <p:nvPr/>
        </p:nvSpPr>
        <p:spPr>
          <a:xfrm rot="5400000">
            <a:off x="446953" y="503360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</a:t>
            </a:r>
            <a:endParaRPr kumimoji="1" lang="ja-JP" altLang="en-US" sz="14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B359546-382B-1444-9B8B-6CFF526E64AB}"/>
              </a:ext>
            </a:extLst>
          </p:cNvPr>
          <p:cNvSpPr txBox="1"/>
          <p:nvPr/>
        </p:nvSpPr>
        <p:spPr>
          <a:xfrm rot="5400000">
            <a:off x="386841" y="5581757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VS</a:t>
            </a:r>
            <a:endParaRPr kumimoji="1" lang="ja-JP" altLang="en-US" sz="1400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7E8BE436-69C9-974C-9914-136E4ADBDBEE}"/>
              </a:ext>
            </a:extLst>
          </p:cNvPr>
          <p:cNvSpPr>
            <a:spLocks noChangeAspect="1"/>
          </p:cNvSpPr>
          <p:nvPr/>
        </p:nvSpPr>
        <p:spPr>
          <a:xfrm>
            <a:off x="1371600" y="40068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5D200B38-F4C0-9D44-8029-0DE84F233357}"/>
              </a:ext>
            </a:extLst>
          </p:cNvPr>
          <p:cNvSpPr>
            <a:spLocks noChangeAspect="1"/>
          </p:cNvSpPr>
          <p:nvPr/>
        </p:nvSpPr>
        <p:spPr>
          <a:xfrm>
            <a:off x="1644600" y="46926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CBE35548-9337-CC4D-8CCC-E2AC44000AB6}"/>
              </a:ext>
            </a:extLst>
          </p:cNvPr>
          <p:cNvSpPr>
            <a:spLocks noChangeAspect="1"/>
          </p:cNvSpPr>
          <p:nvPr/>
        </p:nvSpPr>
        <p:spPr>
          <a:xfrm>
            <a:off x="2178000" y="41592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39421079-8CE1-9C43-9644-077BA15820AF}"/>
              </a:ext>
            </a:extLst>
          </p:cNvPr>
          <p:cNvSpPr>
            <a:spLocks noChangeAspect="1"/>
          </p:cNvSpPr>
          <p:nvPr/>
        </p:nvSpPr>
        <p:spPr>
          <a:xfrm>
            <a:off x="2635200" y="53022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2EB7825B-31F5-4D4B-9E06-D2C62386C16F}"/>
              </a:ext>
            </a:extLst>
          </p:cNvPr>
          <p:cNvSpPr>
            <a:spLocks noChangeAspect="1"/>
          </p:cNvSpPr>
          <p:nvPr/>
        </p:nvSpPr>
        <p:spPr>
          <a:xfrm>
            <a:off x="1873200" y="51816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08C17E3-68AD-CF43-B1E0-CB15A70C4D76}"/>
              </a:ext>
            </a:extLst>
          </p:cNvPr>
          <p:cNvSpPr txBox="1"/>
          <p:nvPr/>
        </p:nvSpPr>
        <p:spPr>
          <a:xfrm>
            <a:off x="1423463" y="37652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D94F954-315B-0042-B047-55FB56732C78}"/>
              </a:ext>
            </a:extLst>
          </p:cNvPr>
          <p:cNvSpPr txBox="1"/>
          <p:nvPr/>
        </p:nvSpPr>
        <p:spPr>
          <a:xfrm>
            <a:off x="2287351" y="3930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943B690-E9F9-7644-AC5E-44D66B116195}"/>
              </a:ext>
            </a:extLst>
          </p:cNvPr>
          <p:cNvSpPr txBox="1"/>
          <p:nvPr/>
        </p:nvSpPr>
        <p:spPr>
          <a:xfrm>
            <a:off x="1745286" y="44687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</a:t>
            </a:r>
            <a:endParaRPr kumimoji="1" lang="ja-JP" altLang="en-US"/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001AB49D-A8D3-E248-98C5-962DA4183260}"/>
              </a:ext>
            </a:extLst>
          </p:cNvPr>
          <p:cNvSpPr>
            <a:spLocks noChangeAspect="1"/>
          </p:cNvSpPr>
          <p:nvPr/>
        </p:nvSpPr>
        <p:spPr>
          <a:xfrm>
            <a:off x="1295400" y="53340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02AEB6AE-768F-4B40-8093-B81C0B32DE76}"/>
              </a:ext>
            </a:extLst>
          </p:cNvPr>
          <p:cNvSpPr>
            <a:spLocks noChangeAspect="1"/>
          </p:cNvSpPr>
          <p:nvPr/>
        </p:nvSpPr>
        <p:spPr>
          <a:xfrm>
            <a:off x="2406600" y="46482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A7972B3-A716-C648-A592-8D7BB926D898}"/>
              </a:ext>
            </a:extLst>
          </p:cNvPr>
          <p:cNvSpPr txBox="1"/>
          <p:nvPr/>
        </p:nvSpPr>
        <p:spPr>
          <a:xfrm>
            <a:off x="2532747" y="4431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D8DFC96-2A47-4740-808D-7A8E6D7A8F3D}"/>
              </a:ext>
            </a:extLst>
          </p:cNvPr>
          <p:cNvSpPr txBox="1"/>
          <p:nvPr/>
        </p:nvSpPr>
        <p:spPr>
          <a:xfrm>
            <a:off x="1358424" y="50538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</a:t>
            </a:r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A3515E0-9C2A-9E46-8D3D-11A0B89B3E08}"/>
              </a:ext>
            </a:extLst>
          </p:cNvPr>
          <p:cNvSpPr txBox="1"/>
          <p:nvPr/>
        </p:nvSpPr>
        <p:spPr>
          <a:xfrm>
            <a:off x="1956454" y="4964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6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0E75450-EAAA-2641-8B0F-C79F5E19AB0B}"/>
              </a:ext>
            </a:extLst>
          </p:cNvPr>
          <p:cNvSpPr txBox="1"/>
          <p:nvPr/>
        </p:nvSpPr>
        <p:spPr>
          <a:xfrm>
            <a:off x="2716450" y="5079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7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96AEC29-7AD1-F941-BD3D-D211AC1E6635}"/>
              </a:ext>
            </a:extLst>
          </p:cNvPr>
          <p:cNvSpPr txBox="1"/>
          <p:nvPr/>
        </p:nvSpPr>
        <p:spPr>
          <a:xfrm>
            <a:off x="3312679" y="3369262"/>
            <a:ext cx="576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/>
              <a:t>Assume that a new model with the following rules is generated by genetic operations.</a:t>
            </a:r>
            <a:endParaRPr lang="ja-JP" altLang="en-US" sz="2000" b="1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F09286F-0883-D84C-B08D-94F922C3B9D8}"/>
              </a:ext>
            </a:extLst>
          </p:cNvPr>
          <p:cNvSpPr txBox="1"/>
          <p:nvPr/>
        </p:nvSpPr>
        <p:spPr>
          <a:xfrm>
            <a:off x="3505200" y="4206895"/>
            <a:ext cx="4943982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en-US" altLang="ja-JP" sz="2400" b="1" dirty="0"/>
              <a:t>R</a:t>
            </a:r>
            <a:r>
              <a:rPr kumimoji="1" lang="en-US" altLang="ja-JP" sz="2400" b="1" baseline="-25000" dirty="0"/>
              <a:t>1</a:t>
            </a:r>
            <a:r>
              <a:rPr kumimoji="1" lang="en-US" altLang="ja-JP" sz="2400" b="1" dirty="0"/>
              <a:t>: If </a:t>
            </a:r>
            <a:r>
              <a:rPr kumimoji="1" lang="en-US" altLang="ja-JP" sz="2400" b="1" i="1" dirty="0"/>
              <a:t>x</a:t>
            </a:r>
            <a:r>
              <a:rPr kumimoji="1" lang="en-US" altLang="ja-JP" sz="2400" b="1" baseline="-25000" dirty="0"/>
              <a:t>1</a:t>
            </a:r>
            <a:r>
              <a:rPr kumimoji="1" lang="en-US" altLang="ja-JP" sz="2400" b="1" dirty="0"/>
              <a:t> is M and </a:t>
            </a:r>
            <a:r>
              <a:rPr kumimoji="1" lang="en-US" altLang="ja-JP" sz="2400" b="1" i="1" dirty="0"/>
              <a:t>x</a:t>
            </a:r>
            <a:r>
              <a:rPr kumimoji="1" lang="en-US" altLang="ja-JP" sz="2400" b="1" baseline="-25000" dirty="0"/>
              <a:t>2</a:t>
            </a:r>
            <a:r>
              <a:rPr kumimoji="1" lang="en-US" altLang="ja-JP" sz="2400" b="1" dirty="0"/>
              <a:t> is M then b</a:t>
            </a:r>
            <a:r>
              <a:rPr kumimoji="1" lang="en-US" altLang="ja-JP" sz="2400" b="1" baseline="-25000" dirty="0"/>
              <a:t>1</a:t>
            </a:r>
          </a:p>
          <a:p>
            <a:pPr>
              <a:spcAft>
                <a:spcPts val="1200"/>
              </a:spcAft>
            </a:pPr>
            <a:r>
              <a:rPr lang="en-US" altLang="ja-JP" sz="2400" b="1" dirty="0"/>
              <a:t>R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: If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1</a:t>
            </a:r>
            <a:r>
              <a:rPr lang="en-US" altLang="ja-JP" sz="2400" b="1" dirty="0"/>
              <a:t> is L and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 is DC then b</a:t>
            </a:r>
            <a:r>
              <a:rPr lang="en-US" altLang="ja-JP" sz="2400" b="1" baseline="-25000" dirty="0"/>
              <a:t>2</a:t>
            </a:r>
          </a:p>
          <a:p>
            <a:pPr>
              <a:spcAft>
                <a:spcPts val="1200"/>
              </a:spcAft>
            </a:pPr>
            <a:r>
              <a:rPr lang="en-US" altLang="ja-JP" sz="2400" b="1" dirty="0"/>
              <a:t>R</a:t>
            </a:r>
            <a:r>
              <a:rPr lang="en-US" altLang="ja-JP" sz="2400" b="1" baseline="-25000" dirty="0"/>
              <a:t>3</a:t>
            </a:r>
            <a:r>
              <a:rPr lang="en-US" altLang="ja-JP" sz="2400" b="1" dirty="0"/>
              <a:t>: If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1</a:t>
            </a:r>
            <a:r>
              <a:rPr lang="en-US" altLang="ja-JP" sz="2400" b="1" dirty="0"/>
              <a:t> is DC and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 is L then b</a:t>
            </a:r>
            <a:r>
              <a:rPr lang="en-US" altLang="ja-JP" sz="2400" b="1" baseline="-25000" dirty="0"/>
              <a:t>3</a:t>
            </a: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874CDC8E-D916-2646-8532-A227A15117DB}"/>
              </a:ext>
            </a:extLst>
          </p:cNvPr>
          <p:cNvCxnSpPr/>
          <p:nvPr/>
        </p:nvCxnSpPr>
        <p:spPr>
          <a:xfrm>
            <a:off x="224877" y="3914082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BDBD47D2-46CF-DF4B-986B-F39CAD99E268}"/>
              </a:ext>
            </a:extLst>
          </p:cNvPr>
          <p:cNvCxnSpPr/>
          <p:nvPr/>
        </p:nvCxnSpPr>
        <p:spPr>
          <a:xfrm>
            <a:off x="224877" y="4431268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EADE152-D296-DF4B-B30E-4F1EEC0627AD}"/>
              </a:ext>
            </a:extLst>
          </p:cNvPr>
          <p:cNvCxnSpPr/>
          <p:nvPr/>
        </p:nvCxnSpPr>
        <p:spPr>
          <a:xfrm>
            <a:off x="223689" y="4939611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EB06EAA6-0798-B648-8C06-7C1DCC46C9B4}"/>
              </a:ext>
            </a:extLst>
          </p:cNvPr>
          <p:cNvCxnSpPr/>
          <p:nvPr/>
        </p:nvCxnSpPr>
        <p:spPr>
          <a:xfrm>
            <a:off x="250959" y="5458968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8B5B5D99-551A-674B-88BD-2C562F349080}"/>
              </a:ext>
            </a:extLst>
          </p:cNvPr>
          <p:cNvCxnSpPr/>
          <p:nvPr/>
        </p:nvCxnSpPr>
        <p:spPr>
          <a:xfrm rot="5400000">
            <a:off x="1410934" y="5115573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98953223-5169-CF48-9CE3-839D19A56ABD}"/>
              </a:ext>
            </a:extLst>
          </p:cNvPr>
          <p:cNvCxnSpPr/>
          <p:nvPr/>
        </p:nvCxnSpPr>
        <p:spPr>
          <a:xfrm rot="5400000">
            <a:off x="893748" y="5115573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5139D36C-ECE5-3A44-A6B1-08F5F69688F8}"/>
              </a:ext>
            </a:extLst>
          </p:cNvPr>
          <p:cNvCxnSpPr/>
          <p:nvPr/>
        </p:nvCxnSpPr>
        <p:spPr>
          <a:xfrm rot="5400000">
            <a:off x="385405" y="5114385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CB6D29D6-8E64-8142-AD00-D002862AFF72}"/>
              </a:ext>
            </a:extLst>
          </p:cNvPr>
          <p:cNvCxnSpPr/>
          <p:nvPr/>
        </p:nvCxnSpPr>
        <p:spPr>
          <a:xfrm rot="5400000">
            <a:off x="-133952" y="5141655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C9CFBA2-58A1-AF45-A1F9-14903FB34E74}"/>
              </a:ext>
            </a:extLst>
          </p:cNvPr>
          <p:cNvSpPr txBox="1"/>
          <p:nvPr/>
        </p:nvSpPr>
        <p:spPr>
          <a:xfrm>
            <a:off x="3390598" y="5907156"/>
            <a:ext cx="5220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R</a:t>
            </a:r>
            <a:r>
              <a:rPr kumimoji="1" lang="en-US" altLang="ja-JP" sz="2000" b="1" baseline="-25000" dirty="0"/>
              <a:t>1</a:t>
            </a:r>
            <a:r>
              <a:rPr kumimoji="1" lang="en-US" altLang="ja-JP" sz="2000" b="1" dirty="0"/>
              <a:t> does not cover any patterns with </a:t>
            </a:r>
            <a:r>
              <a:rPr lang="en-US" altLang="ja-JP" sz="2000" b="1" dirty="0"/>
              <a:t>more than 0.5 degree. =&gt; </a:t>
            </a:r>
            <a:r>
              <a:rPr lang="en-US" altLang="ja-JP" sz="2000" b="1" dirty="0">
                <a:solidFill>
                  <a:srgbClr val="FF0000"/>
                </a:solidFill>
              </a:rPr>
              <a:t>R</a:t>
            </a:r>
            <a:r>
              <a:rPr lang="en-US" altLang="ja-JP" sz="2000" b="1" baseline="-25000" dirty="0">
                <a:solidFill>
                  <a:srgbClr val="FF0000"/>
                </a:solidFill>
              </a:rPr>
              <a:t>1</a:t>
            </a:r>
            <a:r>
              <a:rPr lang="en-US" altLang="ja-JP" sz="2000" b="1" dirty="0">
                <a:solidFill>
                  <a:srgbClr val="FF0000"/>
                </a:solidFill>
              </a:rPr>
              <a:t> is removed.</a:t>
            </a:r>
            <a:endParaRPr kumimoji="1" lang="ja-JP" altLang="en-US" sz="2000" b="1">
              <a:solidFill>
                <a:srgbClr val="FF0000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CA2F9DF-BC6C-1A4E-8451-E777A4C2FABA}"/>
              </a:ext>
            </a:extLst>
          </p:cNvPr>
          <p:cNvCxnSpPr/>
          <p:nvPr/>
        </p:nvCxnSpPr>
        <p:spPr>
          <a:xfrm>
            <a:off x="3581400" y="4178972"/>
            <a:ext cx="4572000" cy="62162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ADE32C8-B150-5B4E-ABFC-EABD8CE0B9E6}"/>
              </a:ext>
            </a:extLst>
          </p:cNvPr>
          <p:cNvCxnSpPr>
            <a:cxnSpLocks/>
          </p:cNvCxnSpPr>
          <p:nvPr/>
        </p:nvCxnSpPr>
        <p:spPr>
          <a:xfrm flipV="1">
            <a:off x="3581400" y="4178972"/>
            <a:ext cx="4572000" cy="59704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58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AB643D9C-2C5F-5348-8B6E-C9443DF7FE38}"/>
              </a:ext>
            </a:extLst>
          </p:cNvPr>
          <p:cNvSpPr/>
          <p:nvPr/>
        </p:nvSpPr>
        <p:spPr>
          <a:xfrm>
            <a:off x="1315789" y="4426750"/>
            <a:ext cx="519357" cy="515032"/>
          </a:xfrm>
          <a:prstGeom prst="rect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9AC90558-BB58-7744-B24D-2A053B7325EC}"/>
              </a:ext>
            </a:extLst>
          </p:cNvPr>
          <p:cNvSpPr/>
          <p:nvPr/>
        </p:nvSpPr>
        <p:spPr>
          <a:xfrm>
            <a:off x="1085797" y="3916280"/>
            <a:ext cx="2054219" cy="513696"/>
          </a:xfrm>
          <a:prstGeom prst="rect">
            <a:avLst/>
          </a:prstGeom>
          <a:solidFill>
            <a:srgbClr val="00B0F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FC8413C-0703-334B-B0B3-5B99B86085C4}"/>
              </a:ext>
            </a:extLst>
          </p:cNvPr>
          <p:cNvSpPr/>
          <p:nvPr/>
        </p:nvSpPr>
        <p:spPr>
          <a:xfrm>
            <a:off x="2346904" y="3666744"/>
            <a:ext cx="510238" cy="2063844"/>
          </a:xfrm>
          <a:prstGeom prst="rect">
            <a:avLst/>
          </a:prstGeom>
          <a:solidFill>
            <a:srgbClr val="00B05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46" name="タイトル 1">
            <a:extLst>
              <a:ext uri="{FF2B5EF4-FFF2-40B4-BE49-F238E27FC236}">
                <a16:creationId xmlns:a16="http://schemas.microsoft.com/office/drawing/2014/main" id="{0011B0FC-7467-8E4F-8CFD-28E8BE64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1143000"/>
          </a:xfrm>
        </p:spPr>
        <p:txBody>
          <a:bodyPr/>
          <a:lstStyle/>
          <a:p>
            <a:r>
              <a:rPr lang="en-US" altLang="ja-JP" sz="3200" dirty="0"/>
              <a:t>Rule Addition by Heuristic Rule Generation</a:t>
            </a:r>
            <a:endParaRPr lang="ja-JP" altLang="en-US" sz="3200"/>
          </a:p>
        </p:txBody>
      </p:sp>
      <p:sp>
        <p:nvSpPr>
          <p:cNvPr id="6147" name="コンテンツ プレースホルダー 2">
            <a:extLst>
              <a:ext uri="{FF2B5EF4-FFF2-40B4-BE49-F238E27FC236}">
                <a16:creationId xmlns:a16="http://schemas.microsoft.com/office/drawing/2014/main" id="{7468633B-6B48-CD47-B736-1BBB7372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19200"/>
            <a:ext cx="8915400" cy="2133600"/>
          </a:xfrm>
        </p:spPr>
        <p:txBody>
          <a:bodyPr/>
          <a:lstStyle/>
          <a:p>
            <a:r>
              <a:rPr lang="en-US" altLang="ja-JP" sz="2400" b="1" dirty="0"/>
              <a:t>After genetic operations, the compatibility of each rule in a new offspring model is examined for training data.</a:t>
            </a:r>
          </a:p>
          <a:p>
            <a:r>
              <a:rPr lang="en-US" altLang="ja-JP" sz="2400" b="1" dirty="0"/>
              <a:t>Rules which do not cover any patterns with more than 0.5 degree are removed from the offspring model.</a:t>
            </a:r>
          </a:p>
          <a:p>
            <a:r>
              <a:rPr lang="en-US" altLang="ja-JP" sz="2400" b="1" dirty="0">
                <a:solidFill>
                  <a:srgbClr val="FF0000"/>
                </a:solidFill>
              </a:rPr>
              <a:t>Instead, new rules are generated in a heuristic manner.</a:t>
            </a:r>
            <a:endParaRPr lang="ja-JP" altLang="en-US" sz="2400" b="1">
              <a:solidFill>
                <a:srgbClr val="FF0000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F5A74A7-2CF1-6642-A60F-57119BCA7430}"/>
              </a:ext>
            </a:extLst>
          </p:cNvPr>
          <p:cNvSpPr/>
          <p:nvPr/>
        </p:nvSpPr>
        <p:spPr>
          <a:xfrm>
            <a:off x="1064751" y="3670560"/>
            <a:ext cx="2057400" cy="205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D5A06B2-7B7E-BA41-B8A8-DC4446C4D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050117" y="5836920"/>
            <a:ext cx="2072034" cy="74904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62E8E7D-D9D7-C941-AC6D-393C702C7DD1}"/>
              </a:ext>
            </a:extLst>
          </p:cNvPr>
          <p:cNvSpPr txBox="1"/>
          <p:nvPr/>
        </p:nvSpPr>
        <p:spPr>
          <a:xfrm>
            <a:off x="897717" y="6062543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VS</a:t>
            </a:r>
            <a:endParaRPr kumimoji="1" lang="ja-JP" altLang="en-US" sz="1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096690-53BE-A740-9D6B-22B6188F0C2D}"/>
              </a:ext>
            </a:extLst>
          </p:cNvPr>
          <p:cNvSpPr txBox="1"/>
          <p:nvPr/>
        </p:nvSpPr>
        <p:spPr>
          <a:xfrm>
            <a:off x="1431117" y="606254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</a:t>
            </a:r>
            <a:endParaRPr kumimoji="1" lang="ja-JP" altLang="en-US" sz="14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C666734-9FFD-2C4E-AAAB-A55B5D13F9B4}"/>
              </a:ext>
            </a:extLst>
          </p:cNvPr>
          <p:cNvSpPr txBox="1"/>
          <p:nvPr/>
        </p:nvSpPr>
        <p:spPr>
          <a:xfrm>
            <a:off x="1941005" y="605755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</a:t>
            </a:r>
            <a:endParaRPr kumimoji="1" lang="ja-JP" altLang="en-US" sz="14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1E3B50D-5AFE-1542-99BE-5B929D4F8C40}"/>
              </a:ext>
            </a:extLst>
          </p:cNvPr>
          <p:cNvSpPr txBox="1"/>
          <p:nvPr/>
        </p:nvSpPr>
        <p:spPr>
          <a:xfrm>
            <a:off x="2443804" y="60575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</a:t>
            </a:r>
            <a:endParaRPr kumimoji="1" lang="ja-JP" altLang="en-US" sz="14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1E6C83B-490E-A54C-B310-9482D5A62059}"/>
              </a:ext>
            </a:extLst>
          </p:cNvPr>
          <p:cNvSpPr txBox="1"/>
          <p:nvPr/>
        </p:nvSpPr>
        <p:spPr>
          <a:xfrm>
            <a:off x="2931839" y="605755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VL</a:t>
            </a:r>
            <a:endParaRPr kumimoji="1" lang="ja-JP" altLang="en-US" sz="1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AB5D538-2193-7148-84C1-31C215CAB03A}"/>
              </a:ext>
            </a:extLst>
          </p:cNvPr>
          <p:cNvSpPr txBox="1"/>
          <p:nvPr/>
        </p:nvSpPr>
        <p:spPr>
          <a:xfrm>
            <a:off x="3120158" y="557906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/>
              <a:t>x</a:t>
            </a:r>
            <a:r>
              <a:rPr kumimoji="1" lang="en-US" altLang="ja-JP" baseline="-25000" dirty="0"/>
              <a:t>1</a:t>
            </a:r>
            <a:endParaRPr kumimoji="1" lang="ja-JP" altLang="en-US" baseline="-250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A3107A4-60B3-A347-8691-950BEC8F7478}"/>
              </a:ext>
            </a:extLst>
          </p:cNvPr>
          <p:cNvSpPr txBox="1"/>
          <p:nvPr/>
        </p:nvSpPr>
        <p:spPr>
          <a:xfrm>
            <a:off x="757958" y="32882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/>
              <a:t>x</a:t>
            </a:r>
            <a:r>
              <a:rPr kumimoji="1" lang="en-US" altLang="ja-JP" baseline="-25000" dirty="0"/>
              <a:t>2</a:t>
            </a:r>
            <a:endParaRPr kumimoji="1" lang="ja-JP" altLang="en-US" baseline="-2500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E8F74D13-EC78-8E49-8D44-999F390E65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 rot="5400000">
            <a:off x="-436620" y="4313281"/>
            <a:ext cx="2072034" cy="74904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F5C2809-2ABB-4347-AE91-E0A01543974D}"/>
              </a:ext>
            </a:extLst>
          </p:cNvPr>
          <p:cNvSpPr txBox="1"/>
          <p:nvPr/>
        </p:nvSpPr>
        <p:spPr>
          <a:xfrm rot="5400000">
            <a:off x="392267" y="3558054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VL</a:t>
            </a:r>
            <a:endParaRPr kumimoji="1" lang="ja-JP" altLang="en-US" sz="14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369CE7C-EDBF-0A42-A2CF-988417B13C55}"/>
              </a:ext>
            </a:extLst>
          </p:cNvPr>
          <p:cNvSpPr txBox="1"/>
          <p:nvPr/>
        </p:nvSpPr>
        <p:spPr>
          <a:xfrm rot="5400000">
            <a:off x="452380" y="40313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</a:t>
            </a:r>
            <a:endParaRPr kumimoji="1" lang="ja-JP" altLang="en-US" sz="14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19B1E28-31BE-6747-9C8A-864FEA2EA0AD}"/>
              </a:ext>
            </a:extLst>
          </p:cNvPr>
          <p:cNvSpPr txBox="1"/>
          <p:nvPr/>
        </p:nvSpPr>
        <p:spPr>
          <a:xfrm rot="5400000">
            <a:off x="432525" y="455565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</a:t>
            </a:r>
            <a:endParaRPr kumimoji="1" lang="ja-JP" altLang="en-US" sz="14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449B2DC-DE1A-5444-917F-0036CFDCD0D1}"/>
              </a:ext>
            </a:extLst>
          </p:cNvPr>
          <p:cNvSpPr txBox="1"/>
          <p:nvPr/>
        </p:nvSpPr>
        <p:spPr>
          <a:xfrm rot="5400000">
            <a:off x="446953" y="503360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</a:t>
            </a:r>
            <a:endParaRPr kumimoji="1" lang="ja-JP" altLang="en-US" sz="14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B359546-382B-1444-9B8B-6CFF526E64AB}"/>
              </a:ext>
            </a:extLst>
          </p:cNvPr>
          <p:cNvSpPr txBox="1"/>
          <p:nvPr/>
        </p:nvSpPr>
        <p:spPr>
          <a:xfrm rot="5400000">
            <a:off x="386841" y="5581757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VS</a:t>
            </a:r>
            <a:endParaRPr kumimoji="1" lang="ja-JP" altLang="en-US" sz="1400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7E8BE436-69C9-974C-9914-136E4ADBDBEE}"/>
              </a:ext>
            </a:extLst>
          </p:cNvPr>
          <p:cNvSpPr>
            <a:spLocks noChangeAspect="1"/>
          </p:cNvSpPr>
          <p:nvPr/>
        </p:nvSpPr>
        <p:spPr>
          <a:xfrm>
            <a:off x="1371600" y="40068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5D200B38-F4C0-9D44-8029-0DE84F233357}"/>
              </a:ext>
            </a:extLst>
          </p:cNvPr>
          <p:cNvSpPr>
            <a:spLocks noChangeAspect="1"/>
          </p:cNvSpPr>
          <p:nvPr/>
        </p:nvSpPr>
        <p:spPr>
          <a:xfrm>
            <a:off x="1644600" y="4692600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CBE35548-9337-CC4D-8CCC-E2AC44000AB6}"/>
              </a:ext>
            </a:extLst>
          </p:cNvPr>
          <p:cNvSpPr>
            <a:spLocks noChangeAspect="1"/>
          </p:cNvSpPr>
          <p:nvPr/>
        </p:nvSpPr>
        <p:spPr>
          <a:xfrm>
            <a:off x="2178000" y="41592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39421079-8CE1-9C43-9644-077BA15820AF}"/>
              </a:ext>
            </a:extLst>
          </p:cNvPr>
          <p:cNvSpPr>
            <a:spLocks noChangeAspect="1"/>
          </p:cNvSpPr>
          <p:nvPr/>
        </p:nvSpPr>
        <p:spPr>
          <a:xfrm>
            <a:off x="2635200" y="53022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2EB7825B-31F5-4D4B-9E06-D2C62386C16F}"/>
              </a:ext>
            </a:extLst>
          </p:cNvPr>
          <p:cNvSpPr>
            <a:spLocks noChangeAspect="1"/>
          </p:cNvSpPr>
          <p:nvPr/>
        </p:nvSpPr>
        <p:spPr>
          <a:xfrm>
            <a:off x="1873200" y="51816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08C17E3-68AD-CF43-B1E0-CB15A70C4D76}"/>
              </a:ext>
            </a:extLst>
          </p:cNvPr>
          <p:cNvSpPr txBox="1"/>
          <p:nvPr/>
        </p:nvSpPr>
        <p:spPr>
          <a:xfrm>
            <a:off x="1423463" y="37652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D94F954-315B-0042-B047-55FB56732C78}"/>
              </a:ext>
            </a:extLst>
          </p:cNvPr>
          <p:cNvSpPr txBox="1"/>
          <p:nvPr/>
        </p:nvSpPr>
        <p:spPr>
          <a:xfrm>
            <a:off x="2287351" y="3930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943B690-E9F9-7644-AC5E-44D66B116195}"/>
              </a:ext>
            </a:extLst>
          </p:cNvPr>
          <p:cNvSpPr txBox="1"/>
          <p:nvPr/>
        </p:nvSpPr>
        <p:spPr>
          <a:xfrm>
            <a:off x="1745286" y="44687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</a:t>
            </a:r>
            <a:endParaRPr kumimoji="1" lang="ja-JP" altLang="en-US"/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001AB49D-A8D3-E248-98C5-962DA4183260}"/>
              </a:ext>
            </a:extLst>
          </p:cNvPr>
          <p:cNvSpPr>
            <a:spLocks noChangeAspect="1"/>
          </p:cNvSpPr>
          <p:nvPr/>
        </p:nvSpPr>
        <p:spPr>
          <a:xfrm>
            <a:off x="1295400" y="53340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02AEB6AE-768F-4B40-8093-B81C0B32DE76}"/>
              </a:ext>
            </a:extLst>
          </p:cNvPr>
          <p:cNvSpPr>
            <a:spLocks noChangeAspect="1"/>
          </p:cNvSpPr>
          <p:nvPr/>
        </p:nvSpPr>
        <p:spPr>
          <a:xfrm>
            <a:off x="2406600" y="46482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A7972B3-A716-C648-A592-8D7BB926D898}"/>
              </a:ext>
            </a:extLst>
          </p:cNvPr>
          <p:cNvSpPr txBox="1"/>
          <p:nvPr/>
        </p:nvSpPr>
        <p:spPr>
          <a:xfrm>
            <a:off x="2532747" y="4431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D8DFC96-2A47-4740-808D-7A8E6D7A8F3D}"/>
              </a:ext>
            </a:extLst>
          </p:cNvPr>
          <p:cNvSpPr txBox="1"/>
          <p:nvPr/>
        </p:nvSpPr>
        <p:spPr>
          <a:xfrm>
            <a:off x="1358424" y="50538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</a:t>
            </a:r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A3515E0-9C2A-9E46-8D3D-11A0B89B3E08}"/>
              </a:ext>
            </a:extLst>
          </p:cNvPr>
          <p:cNvSpPr txBox="1"/>
          <p:nvPr/>
        </p:nvSpPr>
        <p:spPr>
          <a:xfrm>
            <a:off x="1956454" y="4964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6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0E75450-EAAA-2641-8B0F-C79F5E19AB0B}"/>
              </a:ext>
            </a:extLst>
          </p:cNvPr>
          <p:cNvSpPr txBox="1"/>
          <p:nvPr/>
        </p:nvSpPr>
        <p:spPr>
          <a:xfrm>
            <a:off x="2716450" y="5079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7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96AEC29-7AD1-F941-BD3D-D211AC1E6635}"/>
              </a:ext>
            </a:extLst>
          </p:cNvPr>
          <p:cNvSpPr txBox="1"/>
          <p:nvPr/>
        </p:nvSpPr>
        <p:spPr>
          <a:xfrm>
            <a:off x="3312679" y="3369262"/>
            <a:ext cx="5831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A pattern which is not well covered by any rule is randomly selected for each new rule.</a:t>
            </a:r>
            <a:endParaRPr kumimoji="1" lang="ja-JP" altLang="en-US" sz="2000" b="1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F09286F-0883-D84C-B08D-94F922C3B9D8}"/>
              </a:ext>
            </a:extLst>
          </p:cNvPr>
          <p:cNvSpPr txBox="1"/>
          <p:nvPr/>
        </p:nvSpPr>
        <p:spPr>
          <a:xfrm>
            <a:off x="3505200" y="4206895"/>
            <a:ext cx="4943982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en-US" altLang="ja-JP" sz="2400" b="1" dirty="0"/>
              <a:t>R</a:t>
            </a:r>
            <a:r>
              <a:rPr kumimoji="1" lang="en-US" altLang="ja-JP" sz="2400" b="1" baseline="-25000" dirty="0"/>
              <a:t>1</a:t>
            </a:r>
            <a:r>
              <a:rPr kumimoji="1" lang="en-US" altLang="ja-JP" sz="2400" b="1" dirty="0"/>
              <a:t>: 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If </a:t>
            </a:r>
            <a:r>
              <a:rPr kumimoji="1" lang="en-US" altLang="ja-JP" sz="2400" b="1" i="1" dirty="0">
                <a:solidFill>
                  <a:srgbClr val="FF0000"/>
                </a:solidFill>
              </a:rPr>
              <a:t>x</a:t>
            </a:r>
            <a:r>
              <a:rPr kumimoji="1" lang="en-US" altLang="ja-JP" sz="2400" b="1" baseline="-25000" dirty="0">
                <a:solidFill>
                  <a:srgbClr val="FF0000"/>
                </a:solidFill>
              </a:rPr>
              <a:t>1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 is S and </a:t>
            </a:r>
            <a:r>
              <a:rPr kumimoji="1" lang="en-US" altLang="ja-JP" sz="2400" b="1" i="1" dirty="0">
                <a:solidFill>
                  <a:srgbClr val="FF0000"/>
                </a:solidFill>
              </a:rPr>
              <a:t>x</a:t>
            </a:r>
            <a:r>
              <a:rPr kumimoji="1" lang="en-US" altLang="ja-JP" sz="2400" b="1" baseline="-25000" dirty="0">
                <a:solidFill>
                  <a:srgbClr val="FF0000"/>
                </a:solidFill>
              </a:rPr>
              <a:t>2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 is M then b</a:t>
            </a:r>
            <a:r>
              <a:rPr kumimoji="1" lang="en-US" altLang="ja-JP" sz="2400" b="1" baseline="-25000" dirty="0">
                <a:solidFill>
                  <a:srgbClr val="FF0000"/>
                </a:solidFill>
              </a:rPr>
              <a:t>1</a:t>
            </a:r>
          </a:p>
          <a:p>
            <a:pPr>
              <a:spcAft>
                <a:spcPts val="1200"/>
              </a:spcAft>
            </a:pPr>
            <a:r>
              <a:rPr lang="en-US" altLang="ja-JP" sz="2400" b="1" dirty="0"/>
              <a:t>R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: If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1</a:t>
            </a:r>
            <a:r>
              <a:rPr lang="en-US" altLang="ja-JP" sz="2400" b="1" dirty="0"/>
              <a:t> is L and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 is DC then b</a:t>
            </a:r>
            <a:r>
              <a:rPr lang="en-US" altLang="ja-JP" sz="2400" b="1" baseline="-25000" dirty="0"/>
              <a:t>2</a:t>
            </a:r>
          </a:p>
          <a:p>
            <a:pPr>
              <a:spcAft>
                <a:spcPts val="1200"/>
              </a:spcAft>
            </a:pPr>
            <a:r>
              <a:rPr lang="en-US" altLang="ja-JP" sz="2400" b="1" dirty="0"/>
              <a:t>R</a:t>
            </a:r>
            <a:r>
              <a:rPr lang="en-US" altLang="ja-JP" sz="2400" b="1" baseline="-25000" dirty="0"/>
              <a:t>3</a:t>
            </a:r>
            <a:r>
              <a:rPr lang="en-US" altLang="ja-JP" sz="2400" b="1" dirty="0"/>
              <a:t>: If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1</a:t>
            </a:r>
            <a:r>
              <a:rPr lang="en-US" altLang="ja-JP" sz="2400" b="1" dirty="0"/>
              <a:t> is DC and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 is L then b</a:t>
            </a:r>
            <a:r>
              <a:rPr lang="en-US" altLang="ja-JP" sz="2400" b="1" baseline="-25000" dirty="0"/>
              <a:t>3</a:t>
            </a: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874CDC8E-D916-2646-8532-A227A15117DB}"/>
              </a:ext>
            </a:extLst>
          </p:cNvPr>
          <p:cNvCxnSpPr/>
          <p:nvPr/>
        </p:nvCxnSpPr>
        <p:spPr>
          <a:xfrm>
            <a:off x="224877" y="3914082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BDBD47D2-46CF-DF4B-986B-F39CAD99E268}"/>
              </a:ext>
            </a:extLst>
          </p:cNvPr>
          <p:cNvCxnSpPr/>
          <p:nvPr/>
        </p:nvCxnSpPr>
        <p:spPr>
          <a:xfrm>
            <a:off x="224877" y="4431268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EADE152-D296-DF4B-B30E-4F1EEC0627AD}"/>
              </a:ext>
            </a:extLst>
          </p:cNvPr>
          <p:cNvCxnSpPr/>
          <p:nvPr/>
        </p:nvCxnSpPr>
        <p:spPr>
          <a:xfrm>
            <a:off x="223689" y="4939611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EB06EAA6-0798-B648-8C06-7C1DCC46C9B4}"/>
              </a:ext>
            </a:extLst>
          </p:cNvPr>
          <p:cNvCxnSpPr/>
          <p:nvPr/>
        </p:nvCxnSpPr>
        <p:spPr>
          <a:xfrm>
            <a:off x="250959" y="5458968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8B5B5D99-551A-674B-88BD-2C562F349080}"/>
              </a:ext>
            </a:extLst>
          </p:cNvPr>
          <p:cNvCxnSpPr/>
          <p:nvPr/>
        </p:nvCxnSpPr>
        <p:spPr>
          <a:xfrm rot="5400000">
            <a:off x="1410934" y="5115573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98953223-5169-CF48-9CE3-839D19A56ABD}"/>
              </a:ext>
            </a:extLst>
          </p:cNvPr>
          <p:cNvCxnSpPr/>
          <p:nvPr/>
        </p:nvCxnSpPr>
        <p:spPr>
          <a:xfrm rot="5400000">
            <a:off x="893748" y="5115573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5139D36C-ECE5-3A44-A6B1-08F5F69688F8}"/>
              </a:ext>
            </a:extLst>
          </p:cNvPr>
          <p:cNvCxnSpPr/>
          <p:nvPr/>
        </p:nvCxnSpPr>
        <p:spPr>
          <a:xfrm rot="5400000">
            <a:off x="385405" y="5114385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CB6D29D6-8E64-8142-AD00-D002862AFF72}"/>
              </a:ext>
            </a:extLst>
          </p:cNvPr>
          <p:cNvCxnSpPr/>
          <p:nvPr/>
        </p:nvCxnSpPr>
        <p:spPr>
          <a:xfrm rot="5400000">
            <a:off x="-133952" y="5141655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328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AB643D9C-2C5F-5348-8B6E-C9443DF7FE38}"/>
              </a:ext>
            </a:extLst>
          </p:cNvPr>
          <p:cNvSpPr/>
          <p:nvPr/>
        </p:nvSpPr>
        <p:spPr>
          <a:xfrm>
            <a:off x="1309443" y="3670560"/>
            <a:ext cx="519357" cy="2060028"/>
          </a:xfrm>
          <a:prstGeom prst="rect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9AC90558-BB58-7744-B24D-2A053B7325EC}"/>
              </a:ext>
            </a:extLst>
          </p:cNvPr>
          <p:cNvSpPr/>
          <p:nvPr/>
        </p:nvSpPr>
        <p:spPr>
          <a:xfrm>
            <a:off x="1085797" y="3916280"/>
            <a:ext cx="2054219" cy="518805"/>
          </a:xfrm>
          <a:prstGeom prst="rect">
            <a:avLst/>
          </a:prstGeom>
          <a:solidFill>
            <a:srgbClr val="00B0F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FC8413C-0703-334B-B0B3-5B99B86085C4}"/>
              </a:ext>
            </a:extLst>
          </p:cNvPr>
          <p:cNvSpPr/>
          <p:nvPr/>
        </p:nvSpPr>
        <p:spPr>
          <a:xfrm>
            <a:off x="2346904" y="3666744"/>
            <a:ext cx="510238" cy="2063844"/>
          </a:xfrm>
          <a:prstGeom prst="rect">
            <a:avLst/>
          </a:prstGeom>
          <a:solidFill>
            <a:srgbClr val="00B05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46" name="タイトル 1">
            <a:extLst>
              <a:ext uri="{FF2B5EF4-FFF2-40B4-BE49-F238E27FC236}">
                <a16:creationId xmlns:a16="http://schemas.microsoft.com/office/drawing/2014/main" id="{0011B0FC-7467-8E4F-8CFD-28E8BE64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1143000"/>
          </a:xfrm>
        </p:spPr>
        <p:txBody>
          <a:bodyPr/>
          <a:lstStyle/>
          <a:p>
            <a:r>
              <a:rPr lang="en-US" altLang="ja-JP" sz="3200" dirty="0"/>
              <a:t>Rule Addition by Heuristic Rule Generation</a:t>
            </a:r>
            <a:endParaRPr lang="ja-JP" altLang="en-US" sz="3200"/>
          </a:p>
        </p:txBody>
      </p:sp>
      <p:sp>
        <p:nvSpPr>
          <p:cNvPr id="6147" name="コンテンツ プレースホルダー 2">
            <a:extLst>
              <a:ext uri="{FF2B5EF4-FFF2-40B4-BE49-F238E27FC236}">
                <a16:creationId xmlns:a16="http://schemas.microsoft.com/office/drawing/2014/main" id="{7468633B-6B48-CD47-B736-1BBB7372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19200"/>
            <a:ext cx="8915400" cy="2133600"/>
          </a:xfrm>
        </p:spPr>
        <p:txBody>
          <a:bodyPr/>
          <a:lstStyle/>
          <a:p>
            <a:r>
              <a:rPr lang="en-US" altLang="ja-JP" sz="2400" b="1" dirty="0"/>
              <a:t>After genetic operations, the compatibility of each rule in a new offspring model is examined for training data.</a:t>
            </a:r>
          </a:p>
          <a:p>
            <a:r>
              <a:rPr lang="en-US" altLang="ja-JP" sz="2400" b="1" dirty="0"/>
              <a:t>Rules which do not cover any patterns with more than 0.5 degree are removed from the offspring model.</a:t>
            </a:r>
          </a:p>
          <a:p>
            <a:r>
              <a:rPr lang="en-US" altLang="ja-JP" sz="2400" b="1" dirty="0">
                <a:solidFill>
                  <a:srgbClr val="FF0000"/>
                </a:solidFill>
              </a:rPr>
              <a:t>Instead, new rules are generated in a heuristic manner.</a:t>
            </a:r>
            <a:endParaRPr lang="ja-JP" altLang="en-US" sz="2400" b="1">
              <a:solidFill>
                <a:srgbClr val="FF0000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F5A74A7-2CF1-6642-A60F-57119BCA7430}"/>
              </a:ext>
            </a:extLst>
          </p:cNvPr>
          <p:cNvSpPr/>
          <p:nvPr/>
        </p:nvSpPr>
        <p:spPr>
          <a:xfrm>
            <a:off x="1064751" y="3670560"/>
            <a:ext cx="2057400" cy="205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D5A06B2-7B7E-BA41-B8A8-DC4446C4D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050117" y="5836920"/>
            <a:ext cx="2072034" cy="74904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62E8E7D-D9D7-C941-AC6D-393C702C7DD1}"/>
              </a:ext>
            </a:extLst>
          </p:cNvPr>
          <p:cNvSpPr txBox="1"/>
          <p:nvPr/>
        </p:nvSpPr>
        <p:spPr>
          <a:xfrm>
            <a:off x="897717" y="6062543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VS</a:t>
            </a:r>
            <a:endParaRPr kumimoji="1" lang="ja-JP" altLang="en-US" sz="1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096690-53BE-A740-9D6B-22B6188F0C2D}"/>
              </a:ext>
            </a:extLst>
          </p:cNvPr>
          <p:cNvSpPr txBox="1"/>
          <p:nvPr/>
        </p:nvSpPr>
        <p:spPr>
          <a:xfrm>
            <a:off x="1431117" y="606254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</a:t>
            </a:r>
            <a:endParaRPr kumimoji="1" lang="ja-JP" altLang="en-US" sz="14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C666734-9FFD-2C4E-AAAB-A55B5D13F9B4}"/>
              </a:ext>
            </a:extLst>
          </p:cNvPr>
          <p:cNvSpPr txBox="1"/>
          <p:nvPr/>
        </p:nvSpPr>
        <p:spPr>
          <a:xfrm>
            <a:off x="1941005" y="605755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</a:t>
            </a:r>
            <a:endParaRPr kumimoji="1" lang="ja-JP" altLang="en-US" sz="14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1E3B50D-5AFE-1542-99BE-5B929D4F8C40}"/>
              </a:ext>
            </a:extLst>
          </p:cNvPr>
          <p:cNvSpPr txBox="1"/>
          <p:nvPr/>
        </p:nvSpPr>
        <p:spPr>
          <a:xfrm>
            <a:off x="2443804" y="60575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</a:t>
            </a:r>
            <a:endParaRPr kumimoji="1" lang="ja-JP" altLang="en-US" sz="14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1E6C83B-490E-A54C-B310-9482D5A62059}"/>
              </a:ext>
            </a:extLst>
          </p:cNvPr>
          <p:cNvSpPr txBox="1"/>
          <p:nvPr/>
        </p:nvSpPr>
        <p:spPr>
          <a:xfrm>
            <a:off x="2931839" y="605755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VL</a:t>
            </a:r>
            <a:endParaRPr kumimoji="1" lang="ja-JP" altLang="en-US" sz="1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AB5D538-2193-7148-84C1-31C215CAB03A}"/>
              </a:ext>
            </a:extLst>
          </p:cNvPr>
          <p:cNvSpPr txBox="1"/>
          <p:nvPr/>
        </p:nvSpPr>
        <p:spPr>
          <a:xfrm>
            <a:off x="3120158" y="557906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/>
              <a:t>x</a:t>
            </a:r>
            <a:r>
              <a:rPr kumimoji="1" lang="en-US" altLang="ja-JP" baseline="-25000" dirty="0"/>
              <a:t>1</a:t>
            </a:r>
            <a:endParaRPr kumimoji="1" lang="ja-JP" altLang="en-US" baseline="-250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A3107A4-60B3-A347-8691-950BEC8F7478}"/>
              </a:ext>
            </a:extLst>
          </p:cNvPr>
          <p:cNvSpPr txBox="1"/>
          <p:nvPr/>
        </p:nvSpPr>
        <p:spPr>
          <a:xfrm>
            <a:off x="757958" y="32882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/>
              <a:t>x</a:t>
            </a:r>
            <a:r>
              <a:rPr kumimoji="1" lang="en-US" altLang="ja-JP" baseline="-25000" dirty="0"/>
              <a:t>2</a:t>
            </a:r>
            <a:endParaRPr kumimoji="1" lang="ja-JP" altLang="en-US" baseline="-2500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E8F74D13-EC78-8E49-8D44-999F390E65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 rot="5400000">
            <a:off x="-436620" y="4313281"/>
            <a:ext cx="2072034" cy="74904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F5C2809-2ABB-4347-AE91-E0A01543974D}"/>
              </a:ext>
            </a:extLst>
          </p:cNvPr>
          <p:cNvSpPr txBox="1"/>
          <p:nvPr/>
        </p:nvSpPr>
        <p:spPr>
          <a:xfrm rot="5400000">
            <a:off x="392267" y="3558054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VL</a:t>
            </a:r>
            <a:endParaRPr kumimoji="1" lang="ja-JP" altLang="en-US" sz="14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369CE7C-EDBF-0A42-A2CF-988417B13C55}"/>
              </a:ext>
            </a:extLst>
          </p:cNvPr>
          <p:cNvSpPr txBox="1"/>
          <p:nvPr/>
        </p:nvSpPr>
        <p:spPr>
          <a:xfrm rot="5400000">
            <a:off x="452380" y="40313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</a:t>
            </a:r>
            <a:endParaRPr kumimoji="1" lang="ja-JP" altLang="en-US" sz="14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19B1E28-31BE-6747-9C8A-864FEA2EA0AD}"/>
              </a:ext>
            </a:extLst>
          </p:cNvPr>
          <p:cNvSpPr txBox="1"/>
          <p:nvPr/>
        </p:nvSpPr>
        <p:spPr>
          <a:xfrm rot="5400000">
            <a:off x="432525" y="455565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</a:t>
            </a:r>
            <a:endParaRPr kumimoji="1" lang="ja-JP" altLang="en-US" sz="14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449B2DC-DE1A-5444-917F-0036CFDCD0D1}"/>
              </a:ext>
            </a:extLst>
          </p:cNvPr>
          <p:cNvSpPr txBox="1"/>
          <p:nvPr/>
        </p:nvSpPr>
        <p:spPr>
          <a:xfrm rot="5400000">
            <a:off x="446953" y="503360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</a:t>
            </a:r>
            <a:endParaRPr kumimoji="1" lang="ja-JP" altLang="en-US" sz="14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B359546-382B-1444-9B8B-6CFF526E64AB}"/>
              </a:ext>
            </a:extLst>
          </p:cNvPr>
          <p:cNvSpPr txBox="1"/>
          <p:nvPr/>
        </p:nvSpPr>
        <p:spPr>
          <a:xfrm rot="5400000">
            <a:off x="386841" y="5581757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VS</a:t>
            </a:r>
            <a:endParaRPr kumimoji="1" lang="ja-JP" altLang="en-US" sz="1400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7E8BE436-69C9-974C-9914-136E4ADBDBEE}"/>
              </a:ext>
            </a:extLst>
          </p:cNvPr>
          <p:cNvSpPr>
            <a:spLocks noChangeAspect="1"/>
          </p:cNvSpPr>
          <p:nvPr/>
        </p:nvSpPr>
        <p:spPr>
          <a:xfrm>
            <a:off x="1371600" y="40068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5D200B38-F4C0-9D44-8029-0DE84F233357}"/>
              </a:ext>
            </a:extLst>
          </p:cNvPr>
          <p:cNvSpPr>
            <a:spLocks noChangeAspect="1"/>
          </p:cNvSpPr>
          <p:nvPr/>
        </p:nvSpPr>
        <p:spPr>
          <a:xfrm>
            <a:off x="1644600" y="4692600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CBE35548-9337-CC4D-8CCC-E2AC44000AB6}"/>
              </a:ext>
            </a:extLst>
          </p:cNvPr>
          <p:cNvSpPr>
            <a:spLocks noChangeAspect="1"/>
          </p:cNvSpPr>
          <p:nvPr/>
        </p:nvSpPr>
        <p:spPr>
          <a:xfrm>
            <a:off x="2178000" y="41592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39421079-8CE1-9C43-9644-077BA15820AF}"/>
              </a:ext>
            </a:extLst>
          </p:cNvPr>
          <p:cNvSpPr>
            <a:spLocks noChangeAspect="1"/>
          </p:cNvSpPr>
          <p:nvPr/>
        </p:nvSpPr>
        <p:spPr>
          <a:xfrm>
            <a:off x="2635200" y="53022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2EB7825B-31F5-4D4B-9E06-D2C62386C16F}"/>
              </a:ext>
            </a:extLst>
          </p:cNvPr>
          <p:cNvSpPr>
            <a:spLocks noChangeAspect="1"/>
          </p:cNvSpPr>
          <p:nvPr/>
        </p:nvSpPr>
        <p:spPr>
          <a:xfrm>
            <a:off x="1873200" y="51816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08C17E3-68AD-CF43-B1E0-CB15A70C4D76}"/>
              </a:ext>
            </a:extLst>
          </p:cNvPr>
          <p:cNvSpPr txBox="1"/>
          <p:nvPr/>
        </p:nvSpPr>
        <p:spPr>
          <a:xfrm>
            <a:off x="1423463" y="37652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D94F954-315B-0042-B047-55FB56732C78}"/>
              </a:ext>
            </a:extLst>
          </p:cNvPr>
          <p:cNvSpPr txBox="1"/>
          <p:nvPr/>
        </p:nvSpPr>
        <p:spPr>
          <a:xfrm>
            <a:off x="2287351" y="3930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943B690-E9F9-7644-AC5E-44D66B116195}"/>
              </a:ext>
            </a:extLst>
          </p:cNvPr>
          <p:cNvSpPr txBox="1"/>
          <p:nvPr/>
        </p:nvSpPr>
        <p:spPr>
          <a:xfrm>
            <a:off x="1745286" y="44687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</a:t>
            </a:r>
            <a:endParaRPr kumimoji="1" lang="ja-JP" altLang="en-US"/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001AB49D-A8D3-E248-98C5-962DA4183260}"/>
              </a:ext>
            </a:extLst>
          </p:cNvPr>
          <p:cNvSpPr>
            <a:spLocks noChangeAspect="1"/>
          </p:cNvSpPr>
          <p:nvPr/>
        </p:nvSpPr>
        <p:spPr>
          <a:xfrm>
            <a:off x="1295400" y="53340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02AEB6AE-768F-4B40-8093-B81C0B32DE76}"/>
              </a:ext>
            </a:extLst>
          </p:cNvPr>
          <p:cNvSpPr>
            <a:spLocks noChangeAspect="1"/>
          </p:cNvSpPr>
          <p:nvPr/>
        </p:nvSpPr>
        <p:spPr>
          <a:xfrm>
            <a:off x="2406600" y="46482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A7972B3-A716-C648-A592-8D7BB926D898}"/>
              </a:ext>
            </a:extLst>
          </p:cNvPr>
          <p:cNvSpPr txBox="1"/>
          <p:nvPr/>
        </p:nvSpPr>
        <p:spPr>
          <a:xfrm>
            <a:off x="2532747" y="4431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D8DFC96-2A47-4740-808D-7A8E6D7A8F3D}"/>
              </a:ext>
            </a:extLst>
          </p:cNvPr>
          <p:cNvSpPr txBox="1"/>
          <p:nvPr/>
        </p:nvSpPr>
        <p:spPr>
          <a:xfrm>
            <a:off x="1358424" y="50538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</a:t>
            </a:r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A3515E0-9C2A-9E46-8D3D-11A0B89B3E08}"/>
              </a:ext>
            </a:extLst>
          </p:cNvPr>
          <p:cNvSpPr txBox="1"/>
          <p:nvPr/>
        </p:nvSpPr>
        <p:spPr>
          <a:xfrm>
            <a:off x="1956454" y="4964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6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0E75450-EAAA-2641-8B0F-C79F5E19AB0B}"/>
              </a:ext>
            </a:extLst>
          </p:cNvPr>
          <p:cNvSpPr txBox="1"/>
          <p:nvPr/>
        </p:nvSpPr>
        <p:spPr>
          <a:xfrm>
            <a:off x="2716450" y="5079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7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96AEC29-7AD1-F941-BD3D-D211AC1E6635}"/>
              </a:ext>
            </a:extLst>
          </p:cNvPr>
          <p:cNvSpPr txBox="1"/>
          <p:nvPr/>
        </p:nvSpPr>
        <p:spPr>
          <a:xfrm>
            <a:off x="3312679" y="3369262"/>
            <a:ext cx="5831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A pattern which is not well covered by any rule is randomly selected for each new rule.</a:t>
            </a:r>
            <a:endParaRPr kumimoji="1" lang="ja-JP" altLang="en-US" sz="2000" b="1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F09286F-0883-D84C-B08D-94F922C3B9D8}"/>
              </a:ext>
            </a:extLst>
          </p:cNvPr>
          <p:cNvSpPr txBox="1"/>
          <p:nvPr/>
        </p:nvSpPr>
        <p:spPr>
          <a:xfrm>
            <a:off x="3505200" y="4206895"/>
            <a:ext cx="4943982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en-US" altLang="ja-JP" sz="2400" b="1" dirty="0"/>
              <a:t>R</a:t>
            </a:r>
            <a:r>
              <a:rPr kumimoji="1" lang="en-US" altLang="ja-JP" sz="2400" b="1" baseline="-25000" dirty="0"/>
              <a:t>1</a:t>
            </a:r>
            <a:r>
              <a:rPr kumimoji="1" lang="en-US" altLang="ja-JP" sz="2400" b="1" dirty="0"/>
              <a:t>: If </a:t>
            </a:r>
            <a:r>
              <a:rPr kumimoji="1" lang="en-US" altLang="ja-JP" sz="2400" b="1" i="1" dirty="0"/>
              <a:t>x</a:t>
            </a:r>
            <a:r>
              <a:rPr kumimoji="1" lang="en-US" altLang="ja-JP" sz="2400" b="1" baseline="-25000" dirty="0"/>
              <a:t>1</a:t>
            </a:r>
            <a:r>
              <a:rPr kumimoji="1" lang="en-US" altLang="ja-JP" sz="2400" b="1" dirty="0"/>
              <a:t> is S and </a:t>
            </a:r>
            <a:r>
              <a:rPr kumimoji="1" lang="en-US" altLang="ja-JP" sz="2400" b="1" i="1" dirty="0"/>
              <a:t>x</a:t>
            </a:r>
            <a:r>
              <a:rPr kumimoji="1" lang="en-US" altLang="ja-JP" sz="2400" b="1" baseline="-25000" dirty="0"/>
              <a:t>2</a:t>
            </a:r>
            <a:r>
              <a:rPr kumimoji="1" lang="en-US" altLang="ja-JP" sz="2400" b="1" dirty="0"/>
              <a:t> is 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DC</a:t>
            </a:r>
            <a:r>
              <a:rPr kumimoji="1" lang="en-US" altLang="ja-JP" sz="2400" b="1" dirty="0"/>
              <a:t> then b</a:t>
            </a:r>
            <a:r>
              <a:rPr kumimoji="1" lang="en-US" altLang="ja-JP" sz="2400" b="1" baseline="-25000" dirty="0"/>
              <a:t>1</a:t>
            </a:r>
          </a:p>
          <a:p>
            <a:pPr>
              <a:spcAft>
                <a:spcPts val="1200"/>
              </a:spcAft>
            </a:pPr>
            <a:r>
              <a:rPr lang="en-US" altLang="ja-JP" sz="2400" b="1" dirty="0"/>
              <a:t>R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: If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1</a:t>
            </a:r>
            <a:r>
              <a:rPr lang="en-US" altLang="ja-JP" sz="2400" b="1" dirty="0"/>
              <a:t> is L and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 is DC then b</a:t>
            </a:r>
            <a:r>
              <a:rPr lang="en-US" altLang="ja-JP" sz="2400" b="1" baseline="-25000" dirty="0"/>
              <a:t>2</a:t>
            </a:r>
          </a:p>
          <a:p>
            <a:pPr>
              <a:spcAft>
                <a:spcPts val="1200"/>
              </a:spcAft>
            </a:pPr>
            <a:r>
              <a:rPr lang="en-US" altLang="ja-JP" sz="2400" b="1" dirty="0"/>
              <a:t>R</a:t>
            </a:r>
            <a:r>
              <a:rPr lang="en-US" altLang="ja-JP" sz="2400" b="1" baseline="-25000" dirty="0"/>
              <a:t>3</a:t>
            </a:r>
            <a:r>
              <a:rPr lang="en-US" altLang="ja-JP" sz="2400" b="1" dirty="0"/>
              <a:t>: If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1</a:t>
            </a:r>
            <a:r>
              <a:rPr lang="en-US" altLang="ja-JP" sz="2400" b="1" dirty="0"/>
              <a:t> is DC and </a:t>
            </a:r>
            <a:r>
              <a:rPr lang="en-US" altLang="ja-JP" sz="2400" b="1" i="1" dirty="0"/>
              <a:t>x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 is L then b</a:t>
            </a:r>
            <a:r>
              <a:rPr lang="en-US" altLang="ja-JP" sz="2400" b="1" baseline="-25000" dirty="0"/>
              <a:t>3</a:t>
            </a: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874CDC8E-D916-2646-8532-A227A15117DB}"/>
              </a:ext>
            </a:extLst>
          </p:cNvPr>
          <p:cNvCxnSpPr/>
          <p:nvPr/>
        </p:nvCxnSpPr>
        <p:spPr>
          <a:xfrm>
            <a:off x="224877" y="3914082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BDBD47D2-46CF-DF4B-986B-F39CAD99E268}"/>
              </a:ext>
            </a:extLst>
          </p:cNvPr>
          <p:cNvCxnSpPr/>
          <p:nvPr/>
        </p:nvCxnSpPr>
        <p:spPr>
          <a:xfrm>
            <a:off x="224877" y="4431268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EADE152-D296-DF4B-B30E-4F1EEC0627AD}"/>
              </a:ext>
            </a:extLst>
          </p:cNvPr>
          <p:cNvCxnSpPr/>
          <p:nvPr/>
        </p:nvCxnSpPr>
        <p:spPr>
          <a:xfrm>
            <a:off x="223689" y="4939611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EB06EAA6-0798-B648-8C06-7C1DCC46C9B4}"/>
              </a:ext>
            </a:extLst>
          </p:cNvPr>
          <p:cNvCxnSpPr/>
          <p:nvPr/>
        </p:nvCxnSpPr>
        <p:spPr>
          <a:xfrm>
            <a:off x="250959" y="5458968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8B5B5D99-551A-674B-88BD-2C562F349080}"/>
              </a:ext>
            </a:extLst>
          </p:cNvPr>
          <p:cNvCxnSpPr/>
          <p:nvPr/>
        </p:nvCxnSpPr>
        <p:spPr>
          <a:xfrm rot="5400000">
            <a:off x="1410934" y="5115573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98953223-5169-CF48-9CE3-839D19A56ABD}"/>
              </a:ext>
            </a:extLst>
          </p:cNvPr>
          <p:cNvCxnSpPr/>
          <p:nvPr/>
        </p:nvCxnSpPr>
        <p:spPr>
          <a:xfrm rot="5400000">
            <a:off x="893748" y="5115573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5139D36C-ECE5-3A44-A6B1-08F5F69688F8}"/>
              </a:ext>
            </a:extLst>
          </p:cNvPr>
          <p:cNvCxnSpPr/>
          <p:nvPr/>
        </p:nvCxnSpPr>
        <p:spPr>
          <a:xfrm rot="5400000">
            <a:off x="385405" y="5114385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CB6D29D6-8E64-8142-AD00-D002862AFF72}"/>
              </a:ext>
            </a:extLst>
          </p:cNvPr>
          <p:cNvCxnSpPr/>
          <p:nvPr/>
        </p:nvCxnSpPr>
        <p:spPr>
          <a:xfrm rot="5400000">
            <a:off x="-133952" y="5141655"/>
            <a:ext cx="28952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5335437-7B70-3546-AEC9-DB562F866602}"/>
              </a:ext>
            </a:extLst>
          </p:cNvPr>
          <p:cNvSpPr/>
          <p:nvPr/>
        </p:nvSpPr>
        <p:spPr>
          <a:xfrm>
            <a:off x="3375760" y="5878074"/>
            <a:ext cx="5943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2000" b="1" dirty="0">
                <a:solidFill>
                  <a:srgbClr val="000000"/>
                </a:solidFill>
              </a:rPr>
              <a:t>Some attribute conditions are replaced with </a:t>
            </a:r>
            <a:r>
              <a:rPr lang="en-US" altLang="ja-JP" sz="2000" b="1" i="1" dirty="0">
                <a:solidFill>
                  <a:srgbClr val="000000"/>
                </a:solidFill>
              </a:rPr>
              <a:t>don’t care </a:t>
            </a:r>
            <a:r>
              <a:rPr lang="en-US" altLang="ja-JP" sz="2000" b="1" dirty="0">
                <a:solidFill>
                  <a:srgbClr val="000000"/>
                </a:solidFill>
              </a:rPr>
              <a:t>to make the rule generalized.</a:t>
            </a:r>
            <a:endParaRPr lang="ja-JP" altLang="en-US" sz="20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88643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デザインの設定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デザインの設定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74994</TotalTime>
  <Words>824</Words>
  <Application>Microsoft Macintosh PowerPoint</Application>
  <PresentationFormat>画面に合わせる (4:3)</PresentationFormat>
  <Paragraphs>178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ＭＳ Ｐゴシック</vt:lpstr>
      <vt:lpstr>ＭＳ Ｐ明朝</vt:lpstr>
      <vt:lpstr>Arial</vt:lpstr>
      <vt:lpstr>Times New Roman</vt:lpstr>
      <vt:lpstr>標準デザイン</vt:lpstr>
      <vt:lpstr>デザインの設定</vt:lpstr>
      <vt:lpstr>Evolutionary Fuzzy Markup Language for Computer Go Competition</vt:lpstr>
      <vt:lpstr>Overview</vt:lpstr>
      <vt:lpstr>Heuristic Rule Generation</vt:lpstr>
      <vt:lpstr>Heuristic Rule Generation</vt:lpstr>
      <vt:lpstr>hogehoge</vt:lpstr>
      <vt:lpstr>Rule Pruning</vt:lpstr>
      <vt:lpstr>Rule Pruning</vt:lpstr>
      <vt:lpstr>Rule Addition by Heuristic Rule Generation</vt:lpstr>
      <vt:lpstr>Rule Addition by Heuristic Rule Generation</vt:lpstr>
      <vt:lpstr>hogehoge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IRIE</dc:creator>
  <cp:lastModifiedBy>Yusuke Nojima</cp:lastModifiedBy>
  <cp:revision>1123</cp:revision>
  <cp:lastPrinted>2018-11-21T05:31:28Z</cp:lastPrinted>
  <dcterms:created xsi:type="dcterms:W3CDTF">1601-01-01T00:00:00Z</dcterms:created>
  <dcterms:modified xsi:type="dcterms:W3CDTF">2019-05-09T04:36:44Z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