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50" r:id="rId2"/>
  </p:sldMasterIdLst>
  <p:notesMasterIdLst>
    <p:notesMasterId r:id="rId22"/>
  </p:notesMasterIdLst>
  <p:handoutMasterIdLst>
    <p:handoutMasterId r:id="rId23"/>
  </p:handoutMasterIdLst>
  <p:sldIdLst>
    <p:sldId id="256" r:id="rId3"/>
    <p:sldId id="704" r:id="rId4"/>
    <p:sldId id="712" r:id="rId5"/>
    <p:sldId id="705" r:id="rId6"/>
    <p:sldId id="707" r:id="rId7"/>
    <p:sldId id="714" r:id="rId8"/>
    <p:sldId id="713" r:id="rId9"/>
    <p:sldId id="716" r:id="rId10"/>
    <p:sldId id="718" r:id="rId11"/>
    <p:sldId id="708" r:id="rId12"/>
    <p:sldId id="709" r:id="rId13"/>
    <p:sldId id="710" r:id="rId14"/>
    <p:sldId id="711" r:id="rId15"/>
    <p:sldId id="717" r:id="rId16"/>
    <p:sldId id="706" r:id="rId17"/>
    <p:sldId id="723" r:id="rId18"/>
    <p:sldId id="722" r:id="rId19"/>
    <p:sldId id="721" r:id="rId20"/>
    <p:sldId id="720" r:id="rId21"/>
  </p:sldIdLst>
  <p:sldSz cx="9144000" cy="6858000" type="screen4x3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5" autoAdjust="0"/>
    <p:restoredTop sz="89002" autoAdjust="0"/>
  </p:normalViewPr>
  <p:slideViewPr>
    <p:cSldViewPr>
      <p:cViewPr varScale="1">
        <p:scale>
          <a:sx n="70" d="100"/>
          <a:sy n="70" d="100"/>
        </p:scale>
        <p:origin x="6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C0A4CC4-E1A6-2F48-A646-BF4CAF9F81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l" eaLnBrk="0" hangingPunct="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3D1B57-3A23-084A-A545-E0EE578A8A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r" eaLnBrk="0" hangingPunct="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F908D9B5-101E-374F-AE26-12D212005467}" type="datetimeFigureOut">
              <a:rPr lang="ja-JP" altLang="en-US"/>
              <a:pPr>
                <a:defRPr/>
              </a:pPr>
              <a:t>2019/5/10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FC8A0A-391D-9A44-A737-A3E05ABA05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l" eaLnBrk="0" hangingPunct="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DDA9D5-34FB-E444-8F09-E6DC60248B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5DADA89-2F55-2A40-98B9-7F8FBB3D3A88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24B9B3D-E791-0748-B880-581577C4D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233A9D7-2D1F-C24B-8E93-8170500BC3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6D59BBAC-F974-A44C-8B6E-9D808E5B35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E39D430-F89E-C445-9D9A-B2B03DA524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8907D04-86B6-0946-B2AD-DD277F13BF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DFC3357-C1CF-D342-8342-2DEA2ECDF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60C949-EF24-E040-9873-068D770B755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1440FEB-2A58-4642-8729-AEB21E052D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7713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093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1313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16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288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860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432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004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6B66A1C-1A7C-FE4B-BF05-CE092F36C3E7}" type="slidenum">
              <a:rPr lang="en-US" altLang="ja-JP">
                <a:ea typeface="ＭＳ Ｐゴシック" panose="020B0600070205080204" pitchFamily="34" charset="-128"/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EE8F76C-F6A0-F544-ABCA-76DC204CF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256CCE7-A53B-BF4E-B0FF-88B124309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  <p:sp>
        <p:nvSpPr>
          <p:cNvPr id="63493" name="ヘッダー プレースホルダー 1">
            <a:extLst>
              <a:ext uri="{FF2B5EF4-FFF2-40B4-BE49-F238E27FC236}">
                <a16:creationId xmlns:a16="http://schemas.microsoft.com/office/drawing/2014/main" id="{AF2CA0DC-CB45-C149-AD90-20F54DBD0E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7713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093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1313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16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288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860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432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004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7BB2459-9DA5-294F-AC28-6678E33449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B366C8-A910-4A41-8C07-B79C86027D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853A32-478C-B949-BE7A-B3F216840F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E4083-F488-9B4A-BA04-07D572458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1BCF3DC9-F3C5-634E-991C-C50B19166BA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772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4390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1929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8046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7210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6465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49589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6050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14610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655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929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2ACA03-AC63-D045-97AD-997150A783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371600" y="-304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28105A-2D4F-0944-BB72-8C9BC3820C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4400" y="-9525"/>
            <a:ext cx="609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1F9CF5-0E2B-564D-BAE2-1E340D0BBE4D}" type="slidenum">
              <a:rPr lang="ja-JP" altLang="en-US" sz="2600">
                <a:solidFill>
                  <a:srgbClr val="FFFF00"/>
                </a:solidFill>
              </a:rPr>
              <a:pPr eaLnBrk="1" hangingPunct="1"/>
              <a:t>‹#›</a:t>
            </a:fld>
            <a:endParaRPr lang="ja-JP" altLang="en-US" sz="2600">
              <a:solidFill>
                <a:srgbClr val="FFFF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89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4661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12336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6231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09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55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2578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249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2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6004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333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A9FFCF47-D945-454A-9E31-85A6A762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C747722-00C9-8D4F-8EF3-9AA274A69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C5952B6-AE22-8B42-926C-08B8A6E1A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64" r:id="rId1"/>
    <p:sldLayoutId id="2147485465" r:id="rId2"/>
    <p:sldLayoutId id="2147485444" r:id="rId3"/>
    <p:sldLayoutId id="2147485445" r:id="rId4"/>
    <p:sldLayoutId id="2147485446" r:id="rId5"/>
    <p:sldLayoutId id="2147485447" r:id="rId6"/>
    <p:sldLayoutId id="2147485448" r:id="rId7"/>
    <p:sldLayoutId id="2147485449" r:id="rId8"/>
    <p:sldLayoutId id="2147485450" r:id="rId9"/>
    <p:sldLayoutId id="2147485451" r:id="rId10"/>
    <p:sldLayoutId id="2147485452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+mn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56C77F56-2107-4544-8823-D5DE3FC37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E104655D-3B26-144A-B054-524E5874D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128BB036-8188-3E46-861C-AB48EC52F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3" r:id="rId1"/>
    <p:sldLayoutId id="2147485454" r:id="rId2"/>
    <p:sldLayoutId id="2147485455" r:id="rId3"/>
    <p:sldLayoutId id="2147485456" r:id="rId4"/>
    <p:sldLayoutId id="2147485457" r:id="rId5"/>
    <p:sldLayoutId id="2147485458" r:id="rId6"/>
    <p:sldLayoutId id="2147485459" r:id="rId7"/>
    <p:sldLayoutId id="2147485460" r:id="rId8"/>
    <p:sldLayoutId id="2147485461" r:id="rId9"/>
    <p:sldLayoutId id="2147485462" r:id="rId10"/>
    <p:sldLayoutId id="21474854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33D74127-5D9D-3044-8F6B-104C496B66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685800"/>
            <a:ext cx="8839200" cy="3124200"/>
          </a:xfrm>
        </p:spPr>
        <p:txBody>
          <a:bodyPr/>
          <a:lstStyle/>
          <a:p>
            <a:pPr algn="ctr"/>
            <a:r>
              <a:rPr lang="en-US" altLang="ja-JP" dirty="0"/>
              <a:t>Evolutionary Fuzzy Markup Language for Computer Go Competition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A3FB370-113C-1448-8F7D-9590DC5107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ja-JP" b="1" dirty="0"/>
              <a:t>Yuichi Omozaki</a:t>
            </a:r>
            <a:r>
              <a:rPr lang="en-US" altLang="ja-JP" b="1" baseline="30000" dirty="0"/>
              <a:t>1</a:t>
            </a:r>
            <a:r>
              <a:rPr lang="en-US" altLang="ja-JP" b="1" dirty="0"/>
              <a:t>, </a:t>
            </a:r>
            <a:r>
              <a:rPr lang="en-US" altLang="ja-JP" b="1" dirty="0" err="1"/>
              <a:t>Toshiki</a:t>
            </a:r>
            <a:r>
              <a:rPr lang="en-US" altLang="ja-JP" b="1" dirty="0"/>
              <a:t> </a:t>
            </a:r>
            <a:r>
              <a:rPr lang="en-US" altLang="ja-JP" b="1" dirty="0" err="1"/>
              <a:t>Urita</a:t>
            </a:r>
            <a:r>
              <a:rPr lang="en-US" altLang="ja-JP" b="1" dirty="0"/>
              <a:t>, Naoki Masuyama</a:t>
            </a:r>
            <a:r>
              <a:rPr lang="en-US" altLang="ja-JP" b="1" baseline="30000" dirty="0"/>
              <a:t>1</a:t>
            </a:r>
            <a:r>
              <a:rPr lang="en-US" altLang="ja-JP" b="1" dirty="0"/>
              <a:t>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b="1" dirty="0"/>
              <a:t>Yusuke Nojima</a:t>
            </a:r>
            <a:r>
              <a:rPr lang="en-US" altLang="ja-JP" b="1" baseline="30000" dirty="0"/>
              <a:t>1</a:t>
            </a:r>
            <a:r>
              <a:rPr lang="en-US" altLang="ja-JP" b="1" dirty="0"/>
              <a:t>, and </a:t>
            </a:r>
            <a:r>
              <a:rPr lang="en-US" altLang="ja-JP" b="1" dirty="0" err="1"/>
              <a:t>Hisao</a:t>
            </a:r>
            <a:r>
              <a:rPr lang="en-US" altLang="ja-JP" b="1" dirty="0"/>
              <a:t> Ishibuchi</a:t>
            </a:r>
            <a:r>
              <a:rPr lang="en-US" altLang="ja-JP" b="1" baseline="30000" dirty="0"/>
              <a:t>2</a:t>
            </a:r>
            <a:endParaRPr lang="en-US" altLang="ja-JP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1050" b="1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2400" b="1" baseline="30000" dirty="0">
                <a:solidFill>
                  <a:srgbClr val="0000FF"/>
                </a:solidFill>
              </a:rPr>
              <a:t>1</a:t>
            </a:r>
            <a:r>
              <a:rPr lang="en-US" altLang="ja-JP" sz="2400" b="1" dirty="0">
                <a:solidFill>
                  <a:srgbClr val="0000FF"/>
                </a:solidFill>
              </a:rPr>
              <a:t> Osaka Prefecture University, Japan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2400" b="1" baseline="30000" dirty="0">
                <a:solidFill>
                  <a:srgbClr val="0000FF"/>
                </a:solidFill>
              </a:rPr>
              <a:t>2 </a:t>
            </a:r>
            <a:r>
              <a:rPr lang="en-US" altLang="ja-JP" sz="2400" b="1" dirty="0">
                <a:solidFill>
                  <a:srgbClr val="0000FF"/>
                </a:solidFill>
              </a:rPr>
              <a:t>Southern University of Science and Technology, China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85797" y="3916280"/>
            <a:ext cx="2054219" cy="519221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2346904" y="3666744"/>
            <a:ext cx="510238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EFA424-1459-4F4F-8067-7EAE62B04F2A}"/>
              </a:ext>
            </a:extLst>
          </p:cNvPr>
          <p:cNvSpPr/>
          <p:nvPr/>
        </p:nvSpPr>
        <p:spPr>
          <a:xfrm>
            <a:off x="1835146" y="4438837"/>
            <a:ext cx="519357" cy="501134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Rule Base</a:t>
            </a:r>
            <a:br>
              <a:rPr lang="en-US" altLang="ja-JP" dirty="0" smtClean="0"/>
            </a:br>
            <a:r>
              <a:rPr lang="en-US" altLang="ja-JP" sz="3200" dirty="0">
                <a:solidFill>
                  <a:srgbClr val="FFFF00"/>
                </a:solidFill>
              </a:rPr>
              <a:t>Rule Pruning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After genetic operations, the compatibility of each rule in a new offspring model is examined for training data.</a:t>
            </a:r>
          </a:p>
          <a:p>
            <a:r>
              <a:rPr lang="en-US" altLang="ja-JP" sz="2400" b="1" dirty="0"/>
              <a:t>Rules which do not cover any patterns with more than 0.5 degree are removed from the offspring model.</a:t>
            </a:r>
          </a:p>
          <a:p>
            <a:endParaRPr lang="ja-JP" altLang="en-US" sz="2400" b="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7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Assume that a </a:t>
            </a:r>
            <a:r>
              <a:rPr lang="en-US" altLang="ja-JP" sz="2000" b="1" dirty="0"/>
              <a:t>new model with </a:t>
            </a:r>
            <a:r>
              <a:rPr kumimoji="1" lang="en-US" altLang="ja-JP" sz="2000" b="1" dirty="0"/>
              <a:t>the following rules is generated by genetic operations.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49439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M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M then b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DC then b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DC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3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9CFBA2-58A1-AF45-A1F9-14903FB34E74}"/>
              </a:ext>
            </a:extLst>
          </p:cNvPr>
          <p:cNvSpPr txBox="1"/>
          <p:nvPr/>
        </p:nvSpPr>
        <p:spPr>
          <a:xfrm>
            <a:off x="3390598" y="5907156"/>
            <a:ext cx="522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R</a:t>
            </a:r>
            <a:r>
              <a:rPr kumimoji="1" lang="en-US" altLang="ja-JP" sz="2000" b="1" baseline="-25000" dirty="0">
                <a:solidFill>
                  <a:srgbClr val="FF0000"/>
                </a:solidFill>
              </a:rPr>
              <a:t>1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 does not cover any patterns with </a:t>
            </a:r>
            <a:r>
              <a:rPr lang="en-US" altLang="ja-JP" sz="2000" b="1" dirty="0">
                <a:solidFill>
                  <a:srgbClr val="FF0000"/>
                </a:solidFill>
              </a:rPr>
              <a:t>more than 0.5 degree.</a:t>
            </a:r>
            <a:endParaRPr kumimoji="1" lang="ja-JP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4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85797" y="3916280"/>
            <a:ext cx="2054219" cy="519221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2346904" y="3666744"/>
            <a:ext cx="510238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EFA424-1459-4F4F-8067-7EAE62B04F2A}"/>
              </a:ext>
            </a:extLst>
          </p:cNvPr>
          <p:cNvSpPr/>
          <p:nvPr/>
        </p:nvSpPr>
        <p:spPr>
          <a:xfrm>
            <a:off x="1835146" y="4438837"/>
            <a:ext cx="519357" cy="501134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Optimize the Rule Base</a:t>
            </a:r>
            <a:br>
              <a:rPr lang="en-US" altLang="ja-JP" dirty="0"/>
            </a:br>
            <a:r>
              <a:rPr lang="en-US" altLang="ja-JP" sz="3200" dirty="0">
                <a:solidFill>
                  <a:srgbClr val="FFFF00"/>
                </a:solidFill>
              </a:rPr>
              <a:t>Rule Pruning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After genetic operations, the compatibility of each rule in a new offspring model is examined for training data.</a:t>
            </a:r>
          </a:p>
          <a:p>
            <a:r>
              <a:rPr lang="en-US" altLang="ja-JP" sz="2400" b="1" dirty="0"/>
              <a:t>Rules which do not cover any patterns with more than 0.5 degree are removed from the offspring model.</a:t>
            </a:r>
          </a:p>
          <a:p>
            <a:endParaRPr lang="ja-JP" altLang="en-US" sz="2400" b="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7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Assume that a new model with the following rules is generated by genetic operations.</a:t>
            </a:r>
            <a:endParaRPr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49439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M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M then b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DC then b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DC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3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9CFBA2-58A1-AF45-A1F9-14903FB34E74}"/>
              </a:ext>
            </a:extLst>
          </p:cNvPr>
          <p:cNvSpPr txBox="1"/>
          <p:nvPr/>
        </p:nvSpPr>
        <p:spPr>
          <a:xfrm>
            <a:off x="3390598" y="5907156"/>
            <a:ext cx="522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R</a:t>
            </a:r>
            <a:r>
              <a:rPr kumimoji="1" lang="en-US" altLang="ja-JP" sz="2000" b="1" baseline="-25000" dirty="0"/>
              <a:t>1</a:t>
            </a:r>
            <a:r>
              <a:rPr kumimoji="1" lang="en-US" altLang="ja-JP" sz="2000" b="1" dirty="0"/>
              <a:t> does not cover any patterns with </a:t>
            </a:r>
            <a:r>
              <a:rPr lang="en-US" altLang="ja-JP" sz="2000" b="1" dirty="0"/>
              <a:t>more than 0.5 degree. =&gt; </a:t>
            </a:r>
            <a:r>
              <a:rPr lang="en-US" altLang="ja-JP" sz="2000" b="1" dirty="0">
                <a:solidFill>
                  <a:srgbClr val="FF0000"/>
                </a:solidFill>
              </a:rPr>
              <a:t>R</a:t>
            </a:r>
            <a:r>
              <a:rPr lang="en-US" altLang="ja-JP" sz="2000" b="1" baseline="-25000" dirty="0">
                <a:solidFill>
                  <a:srgbClr val="FF0000"/>
                </a:solidFill>
              </a:rPr>
              <a:t>1</a:t>
            </a:r>
            <a:r>
              <a:rPr lang="en-US" altLang="ja-JP" sz="2000" b="1" dirty="0">
                <a:solidFill>
                  <a:srgbClr val="FF0000"/>
                </a:solidFill>
              </a:rPr>
              <a:t> is removed.</a:t>
            </a:r>
            <a:endParaRPr kumimoji="1" lang="ja-JP" altLang="en-US" sz="2000" b="1">
              <a:solidFill>
                <a:srgbClr val="FF0000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CA2F9DF-BC6C-1A4E-8451-E777A4C2FABA}"/>
              </a:ext>
            </a:extLst>
          </p:cNvPr>
          <p:cNvCxnSpPr/>
          <p:nvPr/>
        </p:nvCxnSpPr>
        <p:spPr>
          <a:xfrm>
            <a:off x="3581400" y="4178972"/>
            <a:ext cx="4572000" cy="6216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ADE32C8-B150-5B4E-ABFC-EABD8CE0B9E6}"/>
              </a:ext>
            </a:extLst>
          </p:cNvPr>
          <p:cNvCxnSpPr>
            <a:cxnSpLocks/>
          </p:cNvCxnSpPr>
          <p:nvPr/>
        </p:nvCxnSpPr>
        <p:spPr>
          <a:xfrm flipV="1">
            <a:off x="3581400" y="4178972"/>
            <a:ext cx="4572000" cy="5970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58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B643D9C-2C5F-5348-8B6E-C9443DF7FE38}"/>
              </a:ext>
            </a:extLst>
          </p:cNvPr>
          <p:cNvSpPr/>
          <p:nvPr/>
        </p:nvSpPr>
        <p:spPr>
          <a:xfrm>
            <a:off x="1315789" y="4426750"/>
            <a:ext cx="519357" cy="515032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85797" y="3916280"/>
            <a:ext cx="2054219" cy="513696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2346904" y="3666744"/>
            <a:ext cx="510238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/>
          <a:lstStyle/>
          <a:p>
            <a:r>
              <a:rPr lang="en-US" altLang="ja-JP" dirty="0"/>
              <a:t>Optimize the Rule Base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>
                <a:solidFill>
                  <a:srgbClr val="FFFF00"/>
                </a:solidFill>
              </a:rPr>
              <a:t>Rule Addition by Heuristic Rule Generation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After genetic operations, the compatibility of each rule in a new offspring model is examined for training data.</a:t>
            </a:r>
          </a:p>
          <a:p>
            <a:r>
              <a:rPr lang="en-US" altLang="ja-JP" sz="2400" b="1" dirty="0"/>
              <a:t>Rules which do not cover any patterns with more than 0.5 degree are removed from the offspring model.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Instead, new rules are generated in a heuristic manner.</a:t>
            </a:r>
            <a:endParaRPr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83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 pattern which is not well covered by any rule is randomly selected for each new rule.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49439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If 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x</a:t>
            </a:r>
            <a:r>
              <a:rPr kumimoji="1" lang="en-US" altLang="ja-JP" sz="2400" b="1" baseline="-25000" dirty="0">
                <a:solidFill>
                  <a:srgbClr val="FF0000"/>
                </a:solidFill>
              </a:rPr>
              <a:t>1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is S and 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x</a:t>
            </a:r>
            <a:r>
              <a:rPr kumimoji="1" lang="en-US" altLang="ja-JP" sz="2400" b="1" baseline="-250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is M then b</a:t>
            </a:r>
            <a:r>
              <a:rPr kumimoji="1" lang="en-US" altLang="ja-JP" sz="2400" b="1" baseline="-25000" dirty="0">
                <a:solidFill>
                  <a:srgbClr val="FF0000"/>
                </a:solidFill>
              </a:rPr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DC then b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DC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3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2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B643D9C-2C5F-5348-8B6E-C9443DF7FE38}"/>
              </a:ext>
            </a:extLst>
          </p:cNvPr>
          <p:cNvSpPr/>
          <p:nvPr/>
        </p:nvSpPr>
        <p:spPr>
          <a:xfrm>
            <a:off x="1309443" y="3670560"/>
            <a:ext cx="519357" cy="2060028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85797" y="3916280"/>
            <a:ext cx="2054219" cy="518805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2346904" y="3666744"/>
            <a:ext cx="510238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/>
          <a:lstStyle/>
          <a:p>
            <a:r>
              <a:rPr lang="en-US" altLang="ja-JP" dirty="0"/>
              <a:t>Optimize the Rule Base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>
                <a:solidFill>
                  <a:srgbClr val="FFFF00"/>
                </a:solidFill>
              </a:rPr>
              <a:t>Rule Addition by Heuristic Rule Generation</a:t>
            </a:r>
            <a:endParaRPr lang="ja-JP" altLang="en-US" sz="3200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After genetic operations, the compatibility of each rule in a new offspring model is examined for training data.</a:t>
            </a:r>
          </a:p>
          <a:p>
            <a:r>
              <a:rPr lang="en-US" altLang="ja-JP" sz="2400" b="1" dirty="0"/>
              <a:t>Rules which do not cover any patterns with more than 0.5 degree are removed from the offspring model.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Instead, new rules are generated in a heuristic manner.</a:t>
            </a:r>
            <a:endParaRPr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83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 pattern which is not well covered by any rule is randomly selected for each new rule.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49439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S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DC</a:t>
            </a:r>
            <a:r>
              <a:rPr kumimoji="1" lang="en-US" altLang="ja-JP" sz="2400" b="1" dirty="0"/>
              <a:t> then b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DC then b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DC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3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5335437-7B70-3546-AEC9-DB562F866602}"/>
              </a:ext>
            </a:extLst>
          </p:cNvPr>
          <p:cNvSpPr/>
          <p:nvPr/>
        </p:nvSpPr>
        <p:spPr>
          <a:xfrm>
            <a:off x="3375760" y="587807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000" b="1" dirty="0">
                <a:solidFill>
                  <a:srgbClr val="000000"/>
                </a:solidFill>
              </a:rPr>
              <a:t>Some attribute conditions are replaced with </a:t>
            </a:r>
            <a:r>
              <a:rPr lang="en-US" altLang="ja-JP" sz="2000" b="1" i="1" dirty="0">
                <a:solidFill>
                  <a:srgbClr val="000000"/>
                </a:solidFill>
              </a:rPr>
              <a:t>don’t care </a:t>
            </a:r>
            <a:r>
              <a:rPr lang="en-US" altLang="ja-JP" sz="2000" b="1" dirty="0">
                <a:solidFill>
                  <a:srgbClr val="000000"/>
                </a:solidFill>
              </a:rPr>
              <a:t>to make the rule generalized.</a:t>
            </a:r>
            <a:endParaRPr lang="ja-JP" altLang="en-US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Rule Base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Population </a:t>
            </a:r>
            <a:r>
              <a:rPr lang="en-US" altLang="ja-JP" sz="3200" dirty="0" smtClean="0">
                <a:solidFill>
                  <a:srgbClr val="FFFF00"/>
                </a:solidFill>
              </a:rPr>
              <a:t>Update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The next population is selected from the parent and offspring population.</a:t>
            </a:r>
          </a:p>
          <a:p>
            <a:r>
              <a:rPr lang="en-US" altLang="ja-JP" sz="2400" b="1" dirty="0" smtClean="0"/>
              <a:t>The selected individuals have a higher fitness value than the unselected individuals</a:t>
            </a:r>
            <a:r>
              <a:rPr lang="en-US" altLang="ja-JP" sz="2400" b="1" dirty="0" smtClean="0"/>
              <a:t>.</a:t>
            </a:r>
          </a:p>
          <a:p>
            <a:endParaRPr lang="en-US" altLang="ja-JP" sz="2400" b="1" dirty="0"/>
          </a:p>
          <a:p>
            <a:r>
              <a:rPr lang="en-US" altLang="ja-JP" sz="2400" b="1" dirty="0" smtClean="0"/>
              <a:t>If the termination condition is not satisfied, then continue to generate offspring.</a:t>
            </a:r>
          </a:p>
          <a:p>
            <a:r>
              <a:rPr lang="en-US" altLang="ja-JP" sz="2400" b="1" dirty="0" smtClean="0"/>
              <a:t>Otherwise, output the rule base which has the highest fitness in the final generation.</a:t>
            </a:r>
            <a:endParaRPr lang="en-US" altLang="ja-JP" sz="2400" b="1" dirty="0"/>
          </a:p>
          <a:p>
            <a:endParaRPr lang="en-US" altLang="ja-JP" sz="2400" b="1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1905000" y="5090194"/>
            <a:ext cx="1524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The best one</a:t>
            </a:r>
            <a:endParaRPr kumimoji="1"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3962400" y="5440697"/>
            <a:ext cx="1143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goto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57800" y="5667528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Optimize the </a:t>
            </a:r>
            <a:r>
              <a:rPr lang="en-US" altLang="ja-JP" dirty="0"/>
              <a:t>k</a:t>
            </a:r>
            <a:r>
              <a:rPr kumimoji="1" lang="en-US" altLang="ja-JP" dirty="0" smtClean="0"/>
              <a:t>nowledge base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631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Optimize the Knowledge Base</a:t>
            </a:r>
            <a:br>
              <a:rPr lang="en-US" altLang="ja-JP" dirty="0"/>
            </a:br>
            <a:r>
              <a:rPr lang="en-US" altLang="ja-JP" sz="3200" dirty="0">
                <a:solidFill>
                  <a:srgbClr val="FFFF00"/>
                </a:solidFill>
              </a:rPr>
              <a:t>Generate Knowledge Base Population</a:t>
            </a:r>
            <a:endParaRPr lang="ja-JP" altLang="en-US" sz="3200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Some new knowledge bases are generated by the obtained optimal knowledge base.</a:t>
            </a:r>
            <a:endParaRPr lang="en-US" altLang="ja-JP" sz="2400" b="1" dirty="0"/>
          </a:p>
          <a:p>
            <a:r>
              <a:rPr lang="en-US" altLang="ja-JP" sz="2400" b="1" dirty="0" smtClean="0"/>
              <a:t>Each parameter of the </a:t>
            </a:r>
            <a:r>
              <a:rPr lang="en-US" altLang="ja-JP" sz="2400" b="1" dirty="0" smtClean="0"/>
              <a:t>new knowledge base is generated by perturbing to the obtained knowledge base.</a:t>
            </a:r>
          </a:p>
          <a:p>
            <a:r>
              <a:rPr lang="en-US" altLang="ja-JP" sz="2400" b="1" dirty="0" smtClean="0"/>
              <a:t>The</a:t>
            </a:r>
            <a:r>
              <a:rPr lang="en-US" altLang="ja-JP" sz="2400" b="1" dirty="0" smtClean="0"/>
              <a:t> parameters </a:t>
            </a:r>
            <a:r>
              <a:rPr lang="en-US" altLang="ja-JP" sz="2400" b="1" dirty="0" smtClean="0"/>
              <a:t>(the mean and the variance) are added random scalar values.</a:t>
            </a:r>
            <a:r>
              <a:rPr lang="en-US" altLang="ja-JP" sz="2400" b="1" dirty="0" smtClean="0"/>
              <a:t> </a:t>
            </a:r>
            <a:endParaRPr lang="ja-JP" altLang="en-US" sz="2400" b="1" dirty="0"/>
          </a:p>
        </p:txBody>
      </p:sp>
      <p:sp>
        <p:nvSpPr>
          <p:cNvPr id="3" name="フリーフォーム 2"/>
          <p:cNvSpPr/>
          <p:nvPr/>
        </p:nvSpPr>
        <p:spPr>
          <a:xfrm>
            <a:off x="2438400" y="4495800"/>
            <a:ext cx="907537" cy="1500560"/>
          </a:xfrm>
          <a:custGeom>
            <a:avLst/>
            <a:gdLst>
              <a:gd name="connsiteX0" fmla="*/ 31518 w 907537"/>
              <a:gd name="connsiteY0" fmla="*/ 1296771 h 1500560"/>
              <a:gd name="connsiteX1" fmla="*/ 31518 w 907537"/>
              <a:gd name="connsiteY1" fmla="*/ 1242180 h 1500560"/>
              <a:gd name="connsiteX2" fmla="*/ 359064 w 907537"/>
              <a:gd name="connsiteY2" fmla="*/ 234 h 1500560"/>
              <a:gd name="connsiteX3" fmla="*/ 850384 w 907537"/>
              <a:gd name="connsiteY3" fmla="*/ 1351362 h 1500560"/>
              <a:gd name="connsiteX4" fmla="*/ 877679 w 907537"/>
              <a:gd name="connsiteY4" fmla="*/ 1405953 h 150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37" h="1500560">
                <a:moveTo>
                  <a:pt x="31518" y="1296771"/>
                </a:moveTo>
                <a:cubicBezTo>
                  <a:pt x="4222" y="1377520"/>
                  <a:pt x="-23073" y="1458270"/>
                  <a:pt x="31518" y="1242180"/>
                </a:cubicBezTo>
                <a:cubicBezTo>
                  <a:pt x="86109" y="1026090"/>
                  <a:pt x="222586" y="-17963"/>
                  <a:pt x="359064" y="234"/>
                </a:cubicBezTo>
                <a:cubicBezTo>
                  <a:pt x="495542" y="18431"/>
                  <a:pt x="763948" y="1117076"/>
                  <a:pt x="850384" y="1351362"/>
                </a:cubicBezTo>
                <a:cubicBezTo>
                  <a:pt x="936820" y="1585648"/>
                  <a:pt x="907249" y="1495800"/>
                  <a:pt x="877679" y="14059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19" idx="2"/>
            <a:endCxn id="15" idx="2"/>
          </p:cNvCxnSpPr>
          <p:nvPr/>
        </p:nvCxnSpPr>
        <p:spPr>
          <a:xfrm>
            <a:off x="2184711" y="4496034"/>
            <a:ext cx="6119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" idx="2"/>
          </p:cNvCxnSpPr>
          <p:nvPr/>
        </p:nvCxnSpPr>
        <p:spPr>
          <a:xfrm>
            <a:off x="2797464" y="4496034"/>
            <a:ext cx="45780" cy="15999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リーフォーム 13"/>
          <p:cNvSpPr/>
          <p:nvPr/>
        </p:nvSpPr>
        <p:spPr>
          <a:xfrm>
            <a:off x="2005043" y="4495800"/>
            <a:ext cx="1981201" cy="1500560"/>
          </a:xfrm>
          <a:custGeom>
            <a:avLst/>
            <a:gdLst>
              <a:gd name="connsiteX0" fmla="*/ 31518 w 907537"/>
              <a:gd name="connsiteY0" fmla="*/ 1296771 h 1500560"/>
              <a:gd name="connsiteX1" fmla="*/ 31518 w 907537"/>
              <a:gd name="connsiteY1" fmla="*/ 1242180 h 1500560"/>
              <a:gd name="connsiteX2" fmla="*/ 359064 w 907537"/>
              <a:gd name="connsiteY2" fmla="*/ 234 h 1500560"/>
              <a:gd name="connsiteX3" fmla="*/ 850384 w 907537"/>
              <a:gd name="connsiteY3" fmla="*/ 1351362 h 1500560"/>
              <a:gd name="connsiteX4" fmla="*/ 877679 w 907537"/>
              <a:gd name="connsiteY4" fmla="*/ 1405953 h 150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37" h="1500560">
                <a:moveTo>
                  <a:pt x="31518" y="1296771"/>
                </a:moveTo>
                <a:cubicBezTo>
                  <a:pt x="4222" y="1377520"/>
                  <a:pt x="-23073" y="1458270"/>
                  <a:pt x="31518" y="1242180"/>
                </a:cubicBezTo>
                <a:cubicBezTo>
                  <a:pt x="86109" y="1026090"/>
                  <a:pt x="222586" y="-17963"/>
                  <a:pt x="359064" y="234"/>
                </a:cubicBezTo>
                <a:cubicBezTo>
                  <a:pt x="495542" y="18431"/>
                  <a:pt x="763948" y="1117076"/>
                  <a:pt x="850384" y="1351362"/>
                </a:cubicBezTo>
                <a:cubicBezTo>
                  <a:pt x="936820" y="1585648"/>
                  <a:pt x="907249" y="1495800"/>
                  <a:pt x="877679" y="1405953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2682072" y="4495800"/>
            <a:ext cx="289728" cy="1500560"/>
          </a:xfrm>
          <a:custGeom>
            <a:avLst/>
            <a:gdLst>
              <a:gd name="connsiteX0" fmla="*/ 31518 w 907537"/>
              <a:gd name="connsiteY0" fmla="*/ 1296771 h 1500560"/>
              <a:gd name="connsiteX1" fmla="*/ 31518 w 907537"/>
              <a:gd name="connsiteY1" fmla="*/ 1242180 h 1500560"/>
              <a:gd name="connsiteX2" fmla="*/ 359064 w 907537"/>
              <a:gd name="connsiteY2" fmla="*/ 234 h 1500560"/>
              <a:gd name="connsiteX3" fmla="*/ 850384 w 907537"/>
              <a:gd name="connsiteY3" fmla="*/ 1351362 h 1500560"/>
              <a:gd name="connsiteX4" fmla="*/ 877679 w 907537"/>
              <a:gd name="connsiteY4" fmla="*/ 1405953 h 150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37" h="1500560">
                <a:moveTo>
                  <a:pt x="31518" y="1296771"/>
                </a:moveTo>
                <a:cubicBezTo>
                  <a:pt x="4222" y="1377520"/>
                  <a:pt x="-23073" y="1458270"/>
                  <a:pt x="31518" y="1242180"/>
                </a:cubicBezTo>
                <a:cubicBezTo>
                  <a:pt x="86109" y="1026090"/>
                  <a:pt x="222586" y="-17963"/>
                  <a:pt x="359064" y="234"/>
                </a:cubicBezTo>
                <a:cubicBezTo>
                  <a:pt x="495542" y="18431"/>
                  <a:pt x="763948" y="1117076"/>
                  <a:pt x="850384" y="1351362"/>
                </a:cubicBezTo>
                <a:cubicBezTo>
                  <a:pt x="936820" y="1585648"/>
                  <a:pt x="907249" y="1495800"/>
                  <a:pt x="877679" y="1405953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202937" y="5410200"/>
            <a:ext cx="4725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2995643" y="5410200"/>
            <a:ext cx="4725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 18"/>
          <p:cNvSpPr/>
          <p:nvPr/>
        </p:nvSpPr>
        <p:spPr>
          <a:xfrm>
            <a:off x="1825647" y="4495800"/>
            <a:ext cx="907537" cy="1500560"/>
          </a:xfrm>
          <a:custGeom>
            <a:avLst/>
            <a:gdLst>
              <a:gd name="connsiteX0" fmla="*/ 31518 w 907537"/>
              <a:gd name="connsiteY0" fmla="*/ 1296771 h 1500560"/>
              <a:gd name="connsiteX1" fmla="*/ 31518 w 907537"/>
              <a:gd name="connsiteY1" fmla="*/ 1242180 h 1500560"/>
              <a:gd name="connsiteX2" fmla="*/ 359064 w 907537"/>
              <a:gd name="connsiteY2" fmla="*/ 234 h 1500560"/>
              <a:gd name="connsiteX3" fmla="*/ 850384 w 907537"/>
              <a:gd name="connsiteY3" fmla="*/ 1351362 h 1500560"/>
              <a:gd name="connsiteX4" fmla="*/ 877679 w 907537"/>
              <a:gd name="connsiteY4" fmla="*/ 1405953 h 150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37" h="1500560">
                <a:moveTo>
                  <a:pt x="31518" y="1296771"/>
                </a:moveTo>
                <a:cubicBezTo>
                  <a:pt x="4222" y="1377520"/>
                  <a:pt x="-23073" y="1458270"/>
                  <a:pt x="31518" y="1242180"/>
                </a:cubicBezTo>
                <a:cubicBezTo>
                  <a:pt x="86109" y="1026090"/>
                  <a:pt x="222586" y="-17963"/>
                  <a:pt x="359064" y="234"/>
                </a:cubicBezTo>
                <a:cubicBezTo>
                  <a:pt x="495542" y="18431"/>
                  <a:pt x="763948" y="1117076"/>
                  <a:pt x="850384" y="1351362"/>
                </a:cubicBezTo>
                <a:cubicBezTo>
                  <a:pt x="936820" y="1585648"/>
                  <a:pt x="907249" y="1495800"/>
                  <a:pt x="877679" y="1405953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1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Knowledge Base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Evaluate the Knowledge Base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Each individual </a:t>
            </a:r>
            <a:r>
              <a:rPr lang="en-US" altLang="ja-JP" sz="2400" b="1" dirty="0" smtClean="0"/>
              <a:t>consists of the knowledge base and obtained an optimal rule base.</a:t>
            </a:r>
          </a:p>
          <a:p>
            <a:r>
              <a:rPr lang="en-US" altLang="ja-JP" sz="2400" b="1" dirty="0" smtClean="0"/>
              <a:t>A fitness is calculated as an MSE for evaluation set using the knowledge base and the obtained rule base.</a:t>
            </a:r>
          </a:p>
          <a:p>
            <a:endParaRPr lang="ja-JP" altLang="en-US" sz="24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2590800" y="3048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The obtained optimal rule base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88409" y="41148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17009" y="4724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Knowledge base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23163" y="41148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Individual 1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429000" y="41148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657600" y="4724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Knowledge base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63754" y="41148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Individual 2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592554" y="41148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821154" y="4724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Knowledge base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27308" y="41148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Individual 3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2" idx="2"/>
            <a:endCxn id="3" idx="0"/>
          </p:cNvCxnSpPr>
          <p:nvPr/>
        </p:nvCxnSpPr>
        <p:spPr>
          <a:xfrm flipH="1">
            <a:off x="2002809" y="3657600"/>
            <a:ext cx="2340591" cy="45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2" idx="2"/>
            <a:endCxn id="10" idx="0"/>
          </p:cNvCxnSpPr>
          <p:nvPr/>
        </p:nvCxnSpPr>
        <p:spPr>
          <a:xfrm>
            <a:off x="4343400" y="3657600"/>
            <a:ext cx="96180" cy="45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2" idx="2"/>
          </p:cNvCxnSpPr>
          <p:nvPr/>
        </p:nvCxnSpPr>
        <p:spPr>
          <a:xfrm>
            <a:off x="4343400" y="3657600"/>
            <a:ext cx="2340591" cy="45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Knowledge Base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Population Update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/>
              <a:t>A</a:t>
            </a:r>
            <a:r>
              <a:rPr lang="en-US" altLang="ja-JP" sz="2400" b="1" dirty="0" smtClean="0"/>
              <a:t> individual which has a highest fitness in current generation is selected as next generation.</a:t>
            </a:r>
            <a:endParaRPr lang="en-US" altLang="ja-JP" sz="2400" b="1" dirty="0"/>
          </a:p>
          <a:p>
            <a:r>
              <a:rPr lang="en-US" altLang="ja-JP" sz="2400" b="1" dirty="0"/>
              <a:t> If the termination condition is not satisfied, then </a:t>
            </a:r>
            <a:r>
              <a:rPr lang="en-US" altLang="ja-JP" sz="2400" b="1" dirty="0" smtClean="0"/>
              <a:t>continue to generate new offspring.</a:t>
            </a:r>
          </a:p>
          <a:p>
            <a:endParaRPr lang="en-US" altLang="ja-JP" sz="2400" b="1" dirty="0"/>
          </a:p>
          <a:p>
            <a:endParaRPr lang="en-US" altLang="ja-JP" sz="2400" b="1" dirty="0" smtClean="0"/>
          </a:p>
          <a:p>
            <a:endParaRPr lang="en-US" altLang="ja-JP" sz="2400" b="1" dirty="0"/>
          </a:p>
          <a:p>
            <a:endParaRPr lang="en-US" altLang="ja-JP" sz="2400" b="1" dirty="0" smtClean="0"/>
          </a:p>
          <a:p>
            <a:endParaRPr lang="en-US" altLang="ja-JP" sz="2400" b="1" dirty="0"/>
          </a:p>
          <a:p>
            <a:r>
              <a:rPr lang="en-US" altLang="ja-JP" sz="2400" b="1" dirty="0"/>
              <a:t>Otherwise, output the </a:t>
            </a:r>
            <a:r>
              <a:rPr lang="en-US" altLang="ja-JP" sz="2400" b="1" dirty="0" smtClean="0"/>
              <a:t>knowledge </a:t>
            </a:r>
            <a:r>
              <a:rPr lang="en-US" altLang="ja-JP" sz="2400" b="1" dirty="0"/>
              <a:t>base which has the highest fitness in the final generation.</a:t>
            </a:r>
          </a:p>
          <a:p>
            <a:endParaRPr lang="ja-JP" altLang="en-US" sz="24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best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257800" y="2971800"/>
            <a:ext cx="5334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257800" y="3695700"/>
            <a:ext cx="533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best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257800" y="4419600"/>
            <a:ext cx="5334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>
            <a:stCxn id="2" idx="3"/>
            <a:endCxn id="8" idx="1"/>
          </p:cNvCxnSpPr>
          <p:nvPr/>
        </p:nvCxnSpPr>
        <p:spPr>
          <a:xfrm>
            <a:off x="3886200" y="3238500"/>
            <a:ext cx="13716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2" idx="3"/>
            <a:endCxn id="9" idx="1"/>
          </p:cNvCxnSpPr>
          <p:nvPr/>
        </p:nvCxnSpPr>
        <p:spPr>
          <a:xfrm>
            <a:off x="3886200" y="3238500"/>
            <a:ext cx="13716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864114" y="3426588"/>
            <a:ext cx="1415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perturbation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7162800" y="2971800"/>
            <a:ext cx="533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162800" y="3695700"/>
            <a:ext cx="533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best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7162800" y="4419600"/>
            <a:ext cx="5334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stCxn id="8" idx="3"/>
            <a:endCxn id="22" idx="1"/>
          </p:cNvCxnSpPr>
          <p:nvPr/>
        </p:nvCxnSpPr>
        <p:spPr>
          <a:xfrm>
            <a:off x="5791200" y="39624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3"/>
            <a:endCxn id="23" idx="1"/>
          </p:cNvCxnSpPr>
          <p:nvPr/>
        </p:nvCxnSpPr>
        <p:spPr>
          <a:xfrm>
            <a:off x="5791200" y="3962400"/>
            <a:ext cx="13716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747028" y="4181902"/>
            <a:ext cx="1415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perturbation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892314" y="3383860"/>
            <a:ext cx="1219200" cy="115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The optimal rule base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32" idx="3"/>
            <a:endCxn id="2" idx="1"/>
          </p:cNvCxnSpPr>
          <p:nvPr/>
        </p:nvCxnSpPr>
        <p:spPr>
          <a:xfrm flipV="1">
            <a:off x="2111514" y="3238500"/>
            <a:ext cx="1241286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hogehoge</a:t>
            </a:r>
            <a:endParaRPr lang="ja-JP" altLang="en-US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err="1"/>
              <a:t>hogehoge</a:t>
            </a:r>
            <a:endParaRPr lang="en-US" altLang="ja-JP" sz="2400" b="1" dirty="0"/>
          </a:p>
          <a:p>
            <a:endParaRPr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409086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hogehoge</a:t>
            </a:r>
            <a:endParaRPr lang="ja-JP" altLang="en-US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err="1"/>
              <a:t>hogehoge</a:t>
            </a:r>
            <a:endParaRPr lang="en-US" altLang="ja-JP" sz="2400" b="1" dirty="0"/>
          </a:p>
          <a:p>
            <a:endParaRPr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209056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Overview</a:t>
            </a:r>
            <a:endParaRPr lang="ja-JP" altLang="en-US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Introduction</a:t>
            </a:r>
          </a:p>
          <a:p>
            <a:r>
              <a:rPr lang="en-US" altLang="ja-JP" b="1" dirty="0"/>
              <a:t>Hoge</a:t>
            </a:r>
          </a:p>
          <a:p>
            <a:r>
              <a:rPr lang="en-US" altLang="ja-JP" b="1" dirty="0" err="1"/>
              <a:t>Hogehoge</a:t>
            </a:r>
            <a:endParaRPr lang="en-US" altLang="ja-JP" b="1" dirty="0"/>
          </a:p>
          <a:p>
            <a:r>
              <a:rPr lang="en-US" altLang="ja-JP" b="1" dirty="0" err="1"/>
              <a:t>Higehoge</a:t>
            </a:r>
            <a:endParaRPr lang="en-US" altLang="ja-JP" b="1" dirty="0"/>
          </a:p>
          <a:p>
            <a:endParaRPr lang="ja-JP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Rule Base</a:t>
            </a:r>
            <a:br>
              <a:rPr lang="en-US" altLang="ja-JP" dirty="0" smtClean="0"/>
            </a:br>
            <a:r>
              <a:rPr lang="en-US" altLang="ja-JP" sz="3200" smtClean="0">
                <a:solidFill>
                  <a:srgbClr val="FFFF00"/>
                </a:solidFill>
              </a:rPr>
              <a:t>Initialize </a:t>
            </a:r>
            <a:r>
              <a:rPr lang="en-US" altLang="ja-JP" sz="3200" smtClean="0">
                <a:solidFill>
                  <a:srgbClr val="FFFF00"/>
                </a:solidFill>
              </a:rPr>
              <a:t>Rule Base Population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A training dataset is divided into two subsets, the training subset for learning the conclusion part of a rule and evaluation subset for evaluating a population.</a:t>
            </a:r>
          </a:p>
          <a:p>
            <a:r>
              <a:rPr lang="en-US" altLang="ja-JP" sz="2400" b="1" dirty="0"/>
              <a:t>An initial population is initialized by the heuristic rule generation method using </a:t>
            </a:r>
            <a:r>
              <a:rPr lang="en-US" altLang="ja-JP" sz="2400" b="1" dirty="0" smtClean="0"/>
              <a:t>the </a:t>
            </a:r>
            <a:r>
              <a:rPr lang="en-US" altLang="ja-JP" sz="2400" b="1" dirty="0"/>
              <a:t>training </a:t>
            </a:r>
            <a:r>
              <a:rPr lang="en-US" altLang="ja-JP" sz="2400" b="1" dirty="0" smtClean="0"/>
              <a:t>subset</a:t>
            </a:r>
            <a:r>
              <a:rPr lang="en-US" altLang="ja-JP" sz="2400" b="1" dirty="0"/>
              <a:t>.</a:t>
            </a:r>
          </a:p>
          <a:p>
            <a:pPr marL="0" indent="0">
              <a:buNone/>
            </a:pPr>
            <a:endParaRPr lang="en-US" altLang="ja-JP" sz="2400" b="1" dirty="0" smtClean="0"/>
          </a:p>
          <a:p>
            <a:endParaRPr lang="en-US" altLang="ja-JP" sz="2400" b="1" dirty="0"/>
          </a:p>
          <a:p>
            <a:endParaRPr lang="ja-JP" altLang="en-US" sz="24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6811939" y="3561344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Individual</a:t>
            </a:r>
            <a:endParaRPr kumimoji="1" lang="ja-JP" altLang="en-US" sz="2400" dirty="0"/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245660" y="5638800"/>
            <a:ext cx="1371600" cy="7658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Evaluation</a:t>
            </a:r>
            <a:endParaRPr kumimoji="1" lang="en-US" altLang="ja-JP" sz="2000" dirty="0" smtClean="0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219200" y="3561344"/>
            <a:ext cx="1143000" cy="13894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Training</a:t>
            </a:r>
          </a:p>
          <a:p>
            <a:pPr algn="ctr"/>
            <a:r>
              <a:rPr lang="en-US" altLang="ja-JP" sz="2000" dirty="0" smtClean="0"/>
              <a:t>Dataset</a:t>
            </a:r>
            <a:endParaRPr kumimoji="1" lang="en-US" altLang="ja-JP" sz="2000" dirty="0" smtClean="0"/>
          </a:p>
        </p:txBody>
      </p:sp>
      <p:sp>
        <p:nvSpPr>
          <p:cNvPr id="15" name="フローチャート: 磁気ディスク 14"/>
          <p:cNvSpPr/>
          <p:nvPr/>
        </p:nvSpPr>
        <p:spPr>
          <a:xfrm>
            <a:off x="2298510" y="5636525"/>
            <a:ext cx="1371600" cy="7658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Training</a:t>
            </a:r>
            <a:endParaRPr kumimoji="1" lang="en-US" altLang="ja-JP" sz="2000" dirty="0" smtClean="0"/>
          </a:p>
        </p:txBody>
      </p:sp>
      <p:cxnSp>
        <p:nvCxnSpPr>
          <p:cNvPr id="16" name="直線矢印コネクタ 15"/>
          <p:cNvCxnSpPr>
            <a:stCxn id="14" idx="3"/>
            <a:endCxn id="6" idx="1"/>
          </p:cNvCxnSpPr>
          <p:nvPr/>
        </p:nvCxnSpPr>
        <p:spPr>
          <a:xfrm flipH="1">
            <a:off x="931460" y="4950750"/>
            <a:ext cx="859240" cy="688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3"/>
            <a:endCxn id="15" idx="1"/>
          </p:cNvCxnSpPr>
          <p:nvPr/>
        </p:nvCxnSpPr>
        <p:spPr>
          <a:xfrm>
            <a:off x="1790700" y="4950750"/>
            <a:ext cx="1193610" cy="6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183039" y="3561344"/>
            <a:ext cx="1760561" cy="314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Heuristic</a:t>
            </a:r>
          </a:p>
          <a:p>
            <a:pPr algn="ctr"/>
            <a:r>
              <a:rPr kumimoji="1" lang="en-US" altLang="ja-JP" sz="2400" dirty="0" smtClean="0"/>
              <a:t>Rule</a:t>
            </a:r>
          </a:p>
          <a:p>
            <a:pPr algn="ctr"/>
            <a:r>
              <a:rPr lang="en-US" altLang="ja-JP" sz="2400" dirty="0" smtClean="0"/>
              <a:t>Generation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>
            <a:stCxn id="15" idx="4"/>
          </p:cNvCxnSpPr>
          <p:nvPr/>
        </p:nvCxnSpPr>
        <p:spPr>
          <a:xfrm>
            <a:off x="3670110" y="6019430"/>
            <a:ext cx="5129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811939" y="4539654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Individual</a:t>
            </a:r>
            <a:endParaRPr kumimoji="1" lang="ja-JP" altLang="en-US" sz="2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6811939" y="601943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Individual</a:t>
            </a:r>
            <a:endParaRPr kumimoji="1" lang="ja-JP" altLang="en-US" sz="2400" dirty="0"/>
          </a:p>
        </p:txBody>
      </p:sp>
      <p:cxnSp>
        <p:nvCxnSpPr>
          <p:cNvPr id="29" name="直線矢印コネクタ 28"/>
          <p:cNvCxnSpPr>
            <a:stCxn id="23" idx="3"/>
          </p:cNvCxnSpPr>
          <p:nvPr/>
        </p:nvCxnSpPr>
        <p:spPr>
          <a:xfrm flipV="1">
            <a:off x="5943600" y="3810000"/>
            <a:ext cx="868339" cy="1323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3" idx="3"/>
            <a:endCxn id="27" idx="1"/>
          </p:cNvCxnSpPr>
          <p:nvPr/>
        </p:nvCxnSpPr>
        <p:spPr>
          <a:xfrm flipV="1">
            <a:off x="5943600" y="4882554"/>
            <a:ext cx="868339" cy="250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3" idx="3"/>
            <a:endCxn id="28" idx="1"/>
          </p:cNvCxnSpPr>
          <p:nvPr/>
        </p:nvCxnSpPr>
        <p:spPr>
          <a:xfrm>
            <a:off x="5943600" y="5133472"/>
            <a:ext cx="868339" cy="1228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 rot="5400000">
            <a:off x="7576702" y="53716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809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2340578" y="4940048"/>
            <a:ext cx="514815" cy="516748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1830873" y="3918466"/>
            <a:ext cx="508521" cy="512802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EFA424-1459-4F4F-8067-7EAE62B04F2A}"/>
              </a:ext>
            </a:extLst>
          </p:cNvPr>
          <p:cNvSpPr/>
          <p:nvPr/>
        </p:nvSpPr>
        <p:spPr>
          <a:xfrm>
            <a:off x="1313688" y="3918466"/>
            <a:ext cx="519357" cy="512802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Optimize the Rule Base</a:t>
            </a:r>
            <a:br>
              <a:rPr lang="en-US" altLang="ja-JP" dirty="0"/>
            </a:br>
            <a:r>
              <a:rPr lang="en-US" altLang="ja-JP" sz="3200" dirty="0">
                <a:solidFill>
                  <a:srgbClr val="FFFF00"/>
                </a:solidFill>
              </a:rPr>
              <a:t>Heuristic Rule Generation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 fuzzy if-then rule is generated for covering a randomly selected pattern.</a:t>
            </a:r>
          </a:p>
          <a:p>
            <a:r>
              <a:rPr lang="en-US" altLang="ja-JP" sz="2400" b="1" dirty="0"/>
              <a:t>The most compatible fuzzy set is used for each attribute. The consequent output is specified by that of the selected pattern.</a:t>
            </a:r>
          </a:p>
          <a:p>
            <a:endParaRPr lang="ja-JP" altLang="en-US" sz="2400" b="1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7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If patterns 1, 2, and 7 are randomly selected, the following three rules are generated.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526381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S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L then </a:t>
            </a:r>
            <a:r>
              <a:rPr lang="en-US" altLang="ja-JP" sz="2400" b="1" dirty="0"/>
              <a:t>b</a:t>
            </a:r>
            <a:r>
              <a:rPr lang="en-US" altLang="ja-JP" sz="2400" b="1" baseline="-25000" dirty="0"/>
              <a:t>1</a:t>
            </a:r>
            <a:r>
              <a:rPr kumimoji="1" lang="en-US" altLang="ja-JP" sz="2400" b="1" dirty="0"/>
              <a:t> = y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M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= y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S then b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 = y</a:t>
            </a:r>
            <a:r>
              <a:rPr lang="en-US" altLang="ja-JP" sz="2400" b="1" baseline="-25000" dirty="0"/>
              <a:t>7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8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64751" y="4939611"/>
            <a:ext cx="2054219" cy="517185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1830874" y="3666744"/>
            <a:ext cx="510514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EFA424-1459-4F4F-8067-7EAE62B04F2A}"/>
              </a:ext>
            </a:extLst>
          </p:cNvPr>
          <p:cNvSpPr/>
          <p:nvPr/>
        </p:nvSpPr>
        <p:spPr>
          <a:xfrm>
            <a:off x="1313688" y="3918466"/>
            <a:ext cx="519357" cy="512802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Optimize the Rule Base</a:t>
            </a:r>
            <a:br>
              <a:rPr lang="en-US" altLang="ja-JP" dirty="0"/>
            </a:br>
            <a:r>
              <a:rPr lang="en-US" altLang="ja-JP" sz="3200" dirty="0">
                <a:solidFill>
                  <a:srgbClr val="FFFF00"/>
                </a:solidFill>
              </a:rPr>
              <a:t>Heuristic Rule Generation</a:t>
            </a:r>
            <a:endParaRPr lang="ja-JP" altLang="en-US" sz="3200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 fuzzy if-then rule is generated for covering a randomly selected pattern.</a:t>
            </a:r>
          </a:p>
          <a:p>
            <a:r>
              <a:rPr lang="en-US" altLang="ja-JP" sz="2400" b="1" dirty="0"/>
              <a:t>The most compatible fuzzy set is used for each attribute. The consequent output is specified by that of the selected pattern.</a:t>
            </a:r>
          </a:p>
          <a:p>
            <a:endParaRPr lang="ja-JP" altLang="en-US" sz="2400" b="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7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If patterns 1, 2, and 7 are randomly selected, the following three rules are generated.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55787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S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L then </a:t>
            </a:r>
            <a:r>
              <a:rPr lang="en-US" altLang="ja-JP" sz="2400" b="1" dirty="0"/>
              <a:t>b</a:t>
            </a:r>
            <a:r>
              <a:rPr lang="en-US" altLang="ja-JP" sz="2400" b="1" baseline="-25000" dirty="0"/>
              <a:t>1</a:t>
            </a:r>
            <a:r>
              <a:rPr kumimoji="1" lang="en-US" altLang="ja-JP" sz="2400" b="1" dirty="0"/>
              <a:t> = y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M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</a:t>
            </a:r>
            <a:r>
              <a:rPr lang="en-US" altLang="ja-JP" sz="2400" b="1" dirty="0">
                <a:solidFill>
                  <a:srgbClr val="FF0000"/>
                </a:solidFill>
              </a:rPr>
              <a:t>DC</a:t>
            </a:r>
            <a:r>
              <a:rPr lang="en-US" altLang="ja-JP" sz="2400" b="1" dirty="0"/>
              <a:t> then b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= y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</a:t>
            </a:r>
            <a:r>
              <a:rPr lang="en-US" altLang="ja-JP" sz="2400" b="1" dirty="0">
                <a:solidFill>
                  <a:srgbClr val="FF0000"/>
                </a:solidFill>
              </a:rPr>
              <a:t>DC</a:t>
            </a:r>
            <a:r>
              <a:rPr lang="en-US" altLang="ja-JP" sz="2400" b="1" dirty="0"/>
              <a:t>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S then b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 = y</a:t>
            </a:r>
            <a:r>
              <a:rPr lang="en-US" altLang="ja-JP" sz="2400" b="1" baseline="-25000" dirty="0"/>
              <a:t>7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9CFBA2-58A1-AF45-A1F9-14903FB34E74}"/>
              </a:ext>
            </a:extLst>
          </p:cNvPr>
          <p:cNvSpPr txBox="1"/>
          <p:nvPr/>
        </p:nvSpPr>
        <p:spPr>
          <a:xfrm>
            <a:off x="3385722" y="5949467"/>
            <a:ext cx="5577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Some attribute conditions are replaced with </a:t>
            </a:r>
            <a:r>
              <a:rPr kumimoji="1" lang="en-US" altLang="ja-JP" sz="2000" b="1" i="1" dirty="0"/>
              <a:t>don’t care </a:t>
            </a:r>
            <a:r>
              <a:rPr kumimoji="1" lang="en-US" altLang="ja-JP" sz="2000" b="1" dirty="0"/>
              <a:t>to make </a:t>
            </a:r>
            <a:r>
              <a:rPr lang="en-US" altLang="ja-JP" sz="2000" b="1" dirty="0"/>
              <a:t>the rule generalized.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53949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Rule Base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Initialize </a:t>
            </a:r>
            <a:r>
              <a:rPr lang="en-US" altLang="ja-JP" sz="3200" dirty="0" smtClean="0">
                <a:solidFill>
                  <a:srgbClr val="FFFF00"/>
                </a:solidFill>
              </a:rPr>
              <a:t>Rule Base Population</a:t>
            </a:r>
            <a:endParaRPr lang="ja-JP" altLang="en-US" sz="3200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A training dataset is divided into two subsets, the training subset for learning the conclusion part of a rule and evaluation subset for evaluating a population.</a:t>
            </a:r>
          </a:p>
          <a:p>
            <a:r>
              <a:rPr lang="en-US" altLang="ja-JP" sz="2400" b="1" dirty="0"/>
              <a:t>An initial population is initialized by the heuristic rule generation method using </a:t>
            </a:r>
            <a:r>
              <a:rPr lang="en-US" altLang="ja-JP" sz="2400" b="1" dirty="0" smtClean="0"/>
              <a:t>the </a:t>
            </a:r>
            <a:r>
              <a:rPr lang="en-US" altLang="ja-JP" sz="2400" b="1" dirty="0"/>
              <a:t>training </a:t>
            </a:r>
            <a:r>
              <a:rPr lang="en-US" altLang="ja-JP" sz="2400" b="1" dirty="0" smtClean="0"/>
              <a:t>subset</a:t>
            </a:r>
            <a:r>
              <a:rPr lang="en-US" altLang="ja-JP" sz="2400" b="1" dirty="0"/>
              <a:t>.</a:t>
            </a:r>
          </a:p>
          <a:p>
            <a:r>
              <a:rPr lang="en-US" altLang="ja-JP" sz="2400" b="1" dirty="0" smtClean="0"/>
              <a:t>An offspring is generated by the genetic algorithm.</a:t>
            </a:r>
          </a:p>
          <a:p>
            <a:pPr marL="0" indent="0">
              <a:buNone/>
            </a:pPr>
            <a:endParaRPr lang="en-US" altLang="ja-JP" sz="2400" b="1" dirty="0" smtClean="0"/>
          </a:p>
          <a:p>
            <a:endParaRPr lang="en-US" altLang="ja-JP" sz="2400" b="1" dirty="0"/>
          </a:p>
          <a:p>
            <a:endParaRPr lang="ja-JP" altLang="en-US" sz="24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3124200" y="39624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Individual</a:t>
            </a:r>
            <a:endParaRPr kumimoji="1" lang="ja-JP" altLang="en-US" sz="2400" dirty="0"/>
          </a:p>
        </p:txBody>
      </p:sp>
      <p:sp>
        <p:nvSpPr>
          <p:cNvPr id="3" name="フローチャート: 磁気ディスク 2"/>
          <p:cNvSpPr/>
          <p:nvPr/>
        </p:nvSpPr>
        <p:spPr>
          <a:xfrm>
            <a:off x="990600" y="5562600"/>
            <a:ext cx="1143000" cy="7658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Training</a:t>
            </a:r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5943600" y="5558449"/>
            <a:ext cx="1676400" cy="7658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Evaluation</a:t>
            </a:r>
            <a:endParaRPr kumimoji="1" lang="en-US" altLang="ja-JP" sz="2000" dirty="0" smtClean="0"/>
          </a:p>
        </p:txBody>
      </p:sp>
      <p:cxnSp>
        <p:nvCxnSpPr>
          <p:cNvPr id="5" name="直線矢印コネクタ 4"/>
          <p:cNvCxnSpPr>
            <a:stCxn id="2" idx="2"/>
            <a:endCxn id="3" idx="1"/>
          </p:cNvCxnSpPr>
          <p:nvPr/>
        </p:nvCxnSpPr>
        <p:spPr>
          <a:xfrm flipH="1">
            <a:off x="1562100" y="4648200"/>
            <a:ext cx="25146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6" idx="1"/>
          </p:cNvCxnSpPr>
          <p:nvPr/>
        </p:nvCxnSpPr>
        <p:spPr>
          <a:xfrm>
            <a:off x="4076700" y="4648200"/>
            <a:ext cx="2705100" cy="910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32478" y="4633562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Learning the conclusion part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08292" y="466624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Evaluate the fitness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009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Optimize the Rule Base</a:t>
            </a:r>
            <a:br>
              <a:rPr lang="en-US" altLang="ja-JP" dirty="0"/>
            </a:br>
            <a:r>
              <a:rPr lang="en-US" altLang="ja-JP" sz="3200" dirty="0">
                <a:solidFill>
                  <a:srgbClr val="FFFF00"/>
                </a:solidFill>
              </a:rPr>
              <a:t>Evaluate </a:t>
            </a:r>
            <a:r>
              <a:rPr lang="en-US" altLang="ja-JP" sz="3200" dirty="0" smtClean="0">
                <a:solidFill>
                  <a:srgbClr val="FFFF00"/>
                </a:solidFill>
              </a:rPr>
              <a:t>Rule Base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コンテンツ プレースホルダー 2">
                <a:extLst>
                  <a:ext uri="{FF2B5EF4-FFF2-40B4-BE49-F238E27FC236}">
                    <a16:creationId xmlns:a16="http://schemas.microsoft.com/office/drawing/2014/main" id="{7468633B-6B48-CD47-B736-1BBB7372D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sz="2400" b="1" dirty="0" smtClean="0"/>
                  <a:t>An </a:t>
                </a:r>
                <a:r>
                  <a:rPr lang="en-US" altLang="ja-JP" sz="2400" b="1" i="1" dirty="0" smtClean="0">
                    <a:latin typeface="+mj-lt"/>
                  </a:rPr>
                  <a:t>n</a:t>
                </a:r>
                <a:r>
                  <a:rPr lang="en-US" altLang="ja-JP" sz="2400" b="1" dirty="0" smtClean="0"/>
                  <a:t>th individual learns the conclusion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ja-JP" sz="2400" b="1" dirty="0" smtClean="0">
                    <a:latin typeface="+mj-lt"/>
                  </a:rPr>
                  <a:t> </a:t>
                </a:r>
                <a:r>
                  <a:rPr lang="en-US" altLang="ja-JP" sz="2400" b="1" dirty="0" smtClean="0"/>
                  <a:t>with the training subset:</a:t>
                </a:r>
                <a:endParaRPr lang="en-US" altLang="ja-JP" sz="2400" b="1" dirty="0" smtClean="0">
                  <a:latin typeface="+mj-lt"/>
                </a:endParaRPr>
              </a:p>
              <a:p>
                <a:endParaRPr lang="en-US" altLang="ja-JP" sz="2400" b="1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ja-JP" sz="2400" b="1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altLang="ja-JP" sz="2400" b="1" dirty="0" smtClean="0">
                  <a:latin typeface="+mj-lt"/>
                </a:endParaRPr>
              </a:p>
              <a:p>
                <a:r>
                  <a:rPr lang="en-US" altLang="ja-JP" sz="2400" b="1" dirty="0" smtClean="0"/>
                  <a:t>A fitness is calculated as an MSE (Mean Square Error) for the evaluation subset:</a:t>
                </a:r>
                <a:endParaRPr lang="en-US" altLang="ja-JP" sz="2400" b="1" dirty="0"/>
              </a:p>
              <a:p>
                <a:endParaRPr lang="en-US" altLang="ja-JP" sz="2400" b="1" dirty="0">
                  <a:latin typeface="+mj-lt"/>
                </a:endParaRPr>
              </a:p>
              <a:p>
                <a:endParaRPr lang="ja-JP" altLang="en-US" sz="2400" b="1" dirty="0"/>
              </a:p>
            </p:txBody>
          </p:sp>
        </mc:Choice>
        <mc:Fallback xmlns="">
          <p:sp>
            <p:nvSpPr>
              <p:cNvPr id="6147" name="コンテンツ プレースホルダー 2">
                <a:extLst>
                  <a:ext uri="{FF2B5EF4-FFF2-40B4-BE49-F238E27FC236}">
                    <a16:creationId xmlns:a16="http://schemas.microsoft.com/office/drawing/2014/main" id="{7468633B-6B48-CD47-B736-1BBB7372D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2" t="-941" r="-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102190" y="2133600"/>
                <a:ext cx="4177619" cy="908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190" y="2133600"/>
                <a:ext cx="4177619" cy="908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485660" y="4258310"/>
                <a:ext cx="3410677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60" y="4258310"/>
                <a:ext cx="3410677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55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Rule Base</a:t>
            </a:r>
            <a:br>
              <a:rPr lang="en-US" altLang="ja-JP" dirty="0" smtClean="0"/>
            </a:br>
            <a:r>
              <a:rPr lang="en-US" altLang="ja-JP" sz="3200" dirty="0">
                <a:solidFill>
                  <a:srgbClr val="FFFF00"/>
                </a:solidFill>
              </a:rPr>
              <a:t>Generate </a:t>
            </a:r>
            <a:r>
              <a:rPr lang="en-US" altLang="ja-JP" sz="3200" dirty="0" smtClean="0">
                <a:solidFill>
                  <a:srgbClr val="FFFF00"/>
                </a:solidFill>
              </a:rPr>
              <a:t>Rule Base Offspring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A new rule base is generated by Uniform </a:t>
            </a:r>
            <a:r>
              <a:rPr lang="en-US" altLang="ja-JP" sz="2400" b="1" dirty="0"/>
              <a:t>C</a:t>
            </a:r>
            <a:r>
              <a:rPr lang="en-US" altLang="ja-JP" sz="2400" b="1" dirty="0" smtClean="0"/>
              <a:t>rossover from two parents selected by Binary Tournament.</a:t>
            </a:r>
            <a:endParaRPr lang="en-US" altLang="ja-JP" sz="2400" b="1" dirty="0"/>
          </a:p>
          <a:p>
            <a:r>
              <a:rPr lang="en-US" altLang="ja-JP" sz="2400" b="1" dirty="0" smtClean="0"/>
              <a:t>The mutation is applied according to the mutation rate.</a:t>
            </a:r>
          </a:p>
          <a:p>
            <a:r>
              <a:rPr lang="en-US" altLang="ja-JP" sz="2400" b="1" dirty="0" smtClean="0"/>
              <a:t>One clause of an antecedent part is randomly changed from another fuzzy set or </a:t>
            </a:r>
            <a:r>
              <a:rPr lang="en-US" altLang="ja-JP" sz="2400" b="1" i="1" dirty="0" smtClean="0"/>
              <a:t>Don’t Care</a:t>
            </a:r>
            <a:r>
              <a:rPr lang="en-US" altLang="ja-JP" sz="2400" b="1" dirty="0" smtClean="0"/>
              <a:t>.</a:t>
            </a:r>
            <a:endParaRPr lang="ja-JP" altLang="en-US" sz="24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609600" y="4191000"/>
            <a:ext cx="1752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838200" y="4419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38200" y="5123597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38200" y="58293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038333" y="4191000"/>
            <a:ext cx="1752600" cy="220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266933" y="4419600"/>
            <a:ext cx="1295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266933" y="5123597"/>
            <a:ext cx="1295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66933" y="5829300"/>
            <a:ext cx="1295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66079" y="4193275"/>
            <a:ext cx="1752600" cy="2209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894679" y="4421875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894679" y="5125872"/>
            <a:ext cx="1295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894679" y="5831575"/>
            <a:ext cx="1295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3" idx="3"/>
            <a:endCxn id="13" idx="1"/>
          </p:cNvCxnSpPr>
          <p:nvPr/>
        </p:nvCxnSpPr>
        <p:spPr>
          <a:xfrm>
            <a:off x="2133600" y="4610100"/>
            <a:ext cx="11333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3"/>
            <a:endCxn id="14" idx="1"/>
          </p:cNvCxnSpPr>
          <p:nvPr/>
        </p:nvCxnSpPr>
        <p:spPr>
          <a:xfrm>
            <a:off x="2133600" y="5314097"/>
            <a:ext cx="11333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5" idx="1"/>
          </p:cNvCxnSpPr>
          <p:nvPr/>
        </p:nvCxnSpPr>
        <p:spPr>
          <a:xfrm>
            <a:off x="2133600" y="6019800"/>
            <a:ext cx="11333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393932" y="417849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UX</a:t>
            </a:r>
            <a:endParaRPr kumimoji="1" lang="ja-JP" altLang="en-US" sz="2400" dirty="0"/>
          </a:p>
        </p:txBody>
      </p:sp>
      <p:cxnSp>
        <p:nvCxnSpPr>
          <p:cNvPr id="28" name="直線矢印コネクタ 27"/>
          <p:cNvCxnSpPr>
            <a:stCxn id="13" idx="3"/>
            <a:endCxn id="17" idx="1"/>
          </p:cNvCxnSpPr>
          <p:nvPr/>
        </p:nvCxnSpPr>
        <p:spPr>
          <a:xfrm>
            <a:off x="4562333" y="4610100"/>
            <a:ext cx="2332346" cy="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4" idx="3"/>
            <a:endCxn id="18" idx="1"/>
          </p:cNvCxnSpPr>
          <p:nvPr/>
        </p:nvCxnSpPr>
        <p:spPr>
          <a:xfrm>
            <a:off x="4562333" y="5314097"/>
            <a:ext cx="2332346" cy="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5" idx="3"/>
            <a:endCxn id="19" idx="1"/>
          </p:cNvCxnSpPr>
          <p:nvPr/>
        </p:nvCxnSpPr>
        <p:spPr>
          <a:xfrm>
            <a:off x="4562333" y="6019800"/>
            <a:ext cx="2332346" cy="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957550" y="38158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Parent 1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386283" y="38158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Parent 2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187153" y="382522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Child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039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Rule Base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Generate Rule Base Offspring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A new rule base is generated by Uniform </a:t>
            </a:r>
            <a:r>
              <a:rPr lang="en-US" altLang="ja-JP" sz="2400" b="1" dirty="0"/>
              <a:t>C</a:t>
            </a:r>
            <a:r>
              <a:rPr lang="en-US" altLang="ja-JP" sz="2400" b="1" dirty="0" smtClean="0"/>
              <a:t>rossover from two parents selected by Binary Tournament.</a:t>
            </a:r>
            <a:endParaRPr lang="en-US" altLang="ja-JP" sz="2400" b="1" dirty="0"/>
          </a:p>
          <a:p>
            <a:r>
              <a:rPr lang="en-US" altLang="ja-JP" sz="2400" b="1" dirty="0" smtClean="0"/>
              <a:t>The mutation is applied according to the mutation rate.</a:t>
            </a:r>
          </a:p>
          <a:p>
            <a:r>
              <a:rPr lang="en-US" altLang="ja-JP" sz="2400" b="1" dirty="0" smtClean="0"/>
              <a:t>One clause of an antecedent part is randomly changed from another fuzzy set or </a:t>
            </a:r>
            <a:r>
              <a:rPr lang="en-US" altLang="ja-JP" sz="2400" b="1" i="1" dirty="0" smtClean="0"/>
              <a:t>Don’t Care</a:t>
            </a:r>
            <a:r>
              <a:rPr lang="en-US" altLang="ja-JP" sz="2400" b="1" dirty="0" smtClean="0"/>
              <a:t>.</a:t>
            </a:r>
            <a:endParaRPr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14823" y="4559816"/>
            <a:ext cx="581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If </a:t>
            </a:r>
            <a:r>
              <a:rPr lang="en-US" altLang="ja-JP" sz="2000" b="1" dirty="0" smtClean="0"/>
              <a:t>rule</a:t>
            </a:r>
            <a:r>
              <a:rPr kumimoji="1" lang="en-US" altLang="ja-JP" sz="2000" b="1" dirty="0" smtClean="0"/>
              <a:t>s </a:t>
            </a:r>
            <a:r>
              <a:rPr kumimoji="1" lang="en-US" altLang="ja-JP" sz="2000" b="1" dirty="0"/>
              <a:t>1, 2</a:t>
            </a:r>
            <a:r>
              <a:rPr kumimoji="1" lang="en-US" altLang="ja-JP" sz="2000" b="1" dirty="0" smtClean="0"/>
              <a:t>, </a:t>
            </a:r>
            <a:r>
              <a:rPr kumimoji="1" lang="en-US" altLang="ja-JP" sz="2000" b="1" dirty="0"/>
              <a:t>are </a:t>
            </a:r>
            <a:r>
              <a:rPr kumimoji="1" lang="en-US" altLang="ja-JP" sz="2000" b="1" dirty="0" smtClean="0"/>
              <a:t>randomly </a:t>
            </a:r>
            <a:r>
              <a:rPr kumimoji="1" lang="en-US" altLang="ja-JP" sz="2000" b="1" dirty="0" smtClean="0"/>
              <a:t>satisfied </a:t>
            </a:r>
            <a:r>
              <a:rPr kumimoji="1" lang="en-US" altLang="ja-JP" sz="2000" b="1" dirty="0" smtClean="0"/>
              <a:t>the mutation rate, </a:t>
            </a:r>
            <a:r>
              <a:rPr kumimoji="1" lang="en-US" altLang="ja-JP" sz="2000" b="1" dirty="0"/>
              <a:t>the </a:t>
            </a:r>
            <a:r>
              <a:rPr lang="en-US" altLang="ja-JP" sz="2000" b="1" dirty="0" smtClean="0"/>
              <a:t>rules is changed as follow</a:t>
            </a:r>
            <a:r>
              <a:rPr kumimoji="1" lang="en-US" altLang="ja-JP" sz="2000" b="1" dirty="0" smtClean="0"/>
              <a:t>.</a:t>
            </a:r>
            <a:endParaRPr kumimoji="1" lang="ja-JP" altLang="en-US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600291" y="3569762"/>
            <a:ext cx="531510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S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L then </a:t>
            </a:r>
            <a:r>
              <a:rPr lang="en-US" altLang="ja-JP" sz="2400" b="1" dirty="0"/>
              <a:t>b</a:t>
            </a:r>
            <a:r>
              <a:rPr lang="en-US" altLang="ja-JP" sz="2400" b="1" baseline="-25000" dirty="0"/>
              <a:t>1</a:t>
            </a:r>
            <a:r>
              <a:rPr kumimoji="1" lang="en-US" altLang="ja-JP" sz="2400" b="1" dirty="0"/>
              <a:t> = y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M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= </a:t>
            </a:r>
            <a:r>
              <a:rPr lang="en-US" altLang="ja-JP" sz="2400" b="1" dirty="0" smtClean="0"/>
              <a:t>y</a:t>
            </a:r>
            <a:r>
              <a:rPr lang="en-US" altLang="ja-JP" sz="2400" b="1" baseline="-25000" dirty="0" smtClean="0"/>
              <a:t>2</a:t>
            </a:r>
            <a:endParaRPr lang="en-US" altLang="ja-JP" sz="2400" b="1" baseline="-25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336629" y="5334000"/>
            <a:ext cx="557877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</a:t>
            </a:r>
            <a:r>
              <a:rPr kumimoji="1" lang="en-US" altLang="ja-JP" sz="2400" b="1" dirty="0" smtClean="0">
                <a:solidFill>
                  <a:srgbClr val="FF0000"/>
                </a:solidFill>
              </a:rPr>
              <a:t>M</a:t>
            </a:r>
            <a:r>
              <a:rPr kumimoji="1" lang="en-US" altLang="ja-JP" sz="2400" b="1" dirty="0" smtClean="0"/>
              <a:t>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</a:t>
            </a:r>
            <a:r>
              <a:rPr kumimoji="1" lang="en-US" altLang="ja-JP" sz="2400" b="1" dirty="0" smtClean="0"/>
              <a:t>L    </a:t>
            </a:r>
            <a:r>
              <a:rPr kumimoji="1" lang="en-US" altLang="ja-JP" sz="2400" b="1" dirty="0"/>
              <a:t>then </a:t>
            </a:r>
            <a:r>
              <a:rPr lang="en-US" altLang="ja-JP" sz="2400" b="1" dirty="0"/>
              <a:t>b</a:t>
            </a:r>
            <a:r>
              <a:rPr lang="en-US" altLang="ja-JP" sz="2400" b="1" baseline="-25000" dirty="0"/>
              <a:t>1</a:t>
            </a:r>
            <a:r>
              <a:rPr kumimoji="1" lang="en-US" altLang="ja-JP" sz="2400" b="1" dirty="0"/>
              <a:t> = y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M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DC</a:t>
            </a:r>
            <a:r>
              <a:rPr lang="en-US" altLang="ja-JP" sz="2400" b="1" dirty="0" smtClean="0"/>
              <a:t> then </a:t>
            </a:r>
            <a:r>
              <a:rPr lang="en-US" altLang="ja-JP" sz="2400" b="1" dirty="0"/>
              <a:t>b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= </a:t>
            </a:r>
            <a:r>
              <a:rPr lang="en-US" altLang="ja-JP" sz="2400" b="1" dirty="0" smtClean="0"/>
              <a:t>y</a:t>
            </a:r>
            <a:r>
              <a:rPr lang="en-US" altLang="ja-JP" sz="2400" b="1" baseline="-25000" dirty="0" smtClean="0"/>
              <a:t>2</a:t>
            </a:r>
            <a:endParaRPr lang="en-US" altLang="ja-JP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02742871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75464</TotalTime>
  <Words>1377</Words>
  <Application>Microsoft Office PowerPoint</Application>
  <PresentationFormat>画面に合わせる (4:3)</PresentationFormat>
  <Paragraphs>266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ＭＳ Ｐゴシック</vt:lpstr>
      <vt:lpstr>ＭＳ Ｐ明朝</vt:lpstr>
      <vt:lpstr>Arial</vt:lpstr>
      <vt:lpstr>Cambria Math</vt:lpstr>
      <vt:lpstr>Times New Roman</vt:lpstr>
      <vt:lpstr>標準デザイン</vt:lpstr>
      <vt:lpstr>デザインの設定</vt:lpstr>
      <vt:lpstr>Evolutionary Fuzzy Markup Language for Computer Go Competition</vt:lpstr>
      <vt:lpstr>Overview</vt:lpstr>
      <vt:lpstr>Optimize the Rule Base Initialize Rule Base Population</vt:lpstr>
      <vt:lpstr>Optimize the Rule Base Heuristic Rule Generation</vt:lpstr>
      <vt:lpstr>Optimize the Rule Base Heuristic Rule Generation</vt:lpstr>
      <vt:lpstr>Optimize the Rule Base Initialize Rule Base Population</vt:lpstr>
      <vt:lpstr>Optimize the Rule Base Evaluate Rule Base</vt:lpstr>
      <vt:lpstr>Optimize the Rule Base Generate Rule Base Offspring</vt:lpstr>
      <vt:lpstr>Optimize the Rule Base Generate Rule Base Offspring</vt:lpstr>
      <vt:lpstr>Optimize the Rule Base Rule Pruning</vt:lpstr>
      <vt:lpstr>Optimize the Rule Base Rule Pruning</vt:lpstr>
      <vt:lpstr>Optimize the Rule Base Rule Addition by Heuristic Rule Generation</vt:lpstr>
      <vt:lpstr>Optimize the Rule Base Rule Addition by Heuristic Rule Generation</vt:lpstr>
      <vt:lpstr>Optimize the Rule Base Population Update</vt:lpstr>
      <vt:lpstr>Optimize the Knowledge Base Generate Knowledge Base Population</vt:lpstr>
      <vt:lpstr>Optimize the Knowledge Base Evaluate the Knowledge Base</vt:lpstr>
      <vt:lpstr>Optimize the Knowledge Base Population Update</vt:lpstr>
      <vt:lpstr>hogehoge</vt:lpstr>
      <vt:lpstr>hogehoge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IRIE</dc:creator>
  <cp:lastModifiedBy>面崎 祐一</cp:lastModifiedBy>
  <cp:revision>1158</cp:revision>
  <cp:lastPrinted>2018-11-21T05:31:28Z</cp:lastPrinted>
  <dcterms:created xsi:type="dcterms:W3CDTF">1601-01-01T00:00:00Z</dcterms:created>
  <dcterms:modified xsi:type="dcterms:W3CDTF">2019-05-10T02:55:29Z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