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15"/>
  </p:notesMasterIdLst>
  <p:handoutMasterIdLst>
    <p:handoutMasterId r:id="rId16"/>
  </p:handoutMasterIdLst>
  <p:sldIdLst>
    <p:sldId id="256" r:id="rId3"/>
    <p:sldId id="261" r:id="rId4"/>
    <p:sldId id="264" r:id="rId5"/>
    <p:sldId id="257" r:id="rId6"/>
    <p:sldId id="260" r:id="rId7"/>
    <p:sldId id="262" r:id="rId8"/>
    <p:sldId id="265" r:id="rId9"/>
    <p:sldId id="263" r:id="rId10"/>
    <p:sldId id="267" r:id="rId11"/>
    <p:sldId id="266" r:id="rId12"/>
    <p:sldId id="268" r:id="rId13"/>
    <p:sldId id="269" r:id="rId14"/>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02"/>
    <p:restoredTop sz="94144" autoAdjust="0"/>
  </p:normalViewPr>
  <p:slideViewPr>
    <p:cSldViewPr>
      <p:cViewPr varScale="1">
        <p:scale>
          <a:sx n="108" d="100"/>
          <a:sy n="108" d="100"/>
        </p:scale>
        <p:origin x="1448" y="19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2019/1/8</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3</a:t>
            </a:fld>
            <a:endParaRPr lang="en-US" altLang="ja-JP"/>
          </a:p>
        </p:txBody>
      </p:sp>
    </p:spTree>
    <p:extLst>
      <p:ext uri="{BB962C8B-B14F-4D97-AF65-F5344CB8AC3E}">
        <p14:creationId xmlns:p14="http://schemas.microsoft.com/office/powerpoint/2010/main" val="3404815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64E27A34-D2C7-234D-83A9-A66D7108B54D}"/>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D021CD55-30CD-F447-A788-B6BBD3886EC8}"/>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6023BB95-5631-524B-A300-D1D93E26D193}"/>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テキスト ボックス 3">
            <a:extLst>
              <a:ext uri="{FF2B5EF4-FFF2-40B4-BE49-F238E27FC236}">
                <a16:creationId xmlns:a16="http://schemas.microsoft.com/office/drawing/2014/main" id="{3CD91210-3E4F-9648-A484-238025C3E67B}"/>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E8539A1D-4163-354A-B4FD-AD296A7024FD}"/>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8" name="テキスト ボックス 7">
            <a:extLst>
              <a:ext uri="{FF2B5EF4-FFF2-40B4-BE49-F238E27FC236}">
                <a16:creationId xmlns:a16="http://schemas.microsoft.com/office/drawing/2014/main" id="{B6F63639-6CDD-BD4D-963D-8CC786B6487C}"/>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4" name="テキスト ボックス 3">
            <a:extLst>
              <a:ext uri="{FF2B5EF4-FFF2-40B4-BE49-F238E27FC236}">
                <a16:creationId xmlns:a16="http://schemas.microsoft.com/office/drawing/2014/main" id="{45E86085-7C33-C74A-94D0-20F6D2C75E95}"/>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D7E5B5E-8299-E442-A96D-91037D19B065}"/>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6" name="テキスト ボックス 5">
            <a:extLst>
              <a:ext uri="{FF2B5EF4-FFF2-40B4-BE49-F238E27FC236}">
                <a16:creationId xmlns:a16="http://schemas.microsoft.com/office/drawing/2014/main" id="{DE47F4D9-6A26-B54C-BC48-6B9908E490EB}"/>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6" name="テキスト ボックス 5">
            <a:extLst>
              <a:ext uri="{FF2B5EF4-FFF2-40B4-BE49-F238E27FC236}">
                <a16:creationId xmlns:a16="http://schemas.microsoft.com/office/drawing/2014/main" id="{08CA9D95-6790-2243-BA64-40297AADDDB6}"/>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進捗報告</a:t>
            </a:r>
            <a:r>
              <a:rPr lang="en-US" altLang="ja-JP">
                <a:latin typeface="Arial" panose="020B0604020202020204" pitchFamily="34" charset="0"/>
              </a:rPr>
              <a:t> </a:t>
            </a:r>
            <a:r>
              <a:rPr lang="ja-JP" altLang="en-US">
                <a:latin typeface="Arial" panose="020B0604020202020204" pitchFamily="34" charset="0"/>
              </a:rPr>
              <a:t>第</a:t>
            </a:r>
            <a:r>
              <a:rPr lang="en-US" altLang="ja-JP">
                <a:latin typeface="Arial" panose="020B0604020202020204" pitchFamily="34" charset="0"/>
              </a:rPr>
              <a:t>1</a:t>
            </a:r>
            <a:r>
              <a:rPr lang="ja-JP" altLang="en-US">
                <a:latin typeface="Arial" panose="020B0604020202020204" pitchFamily="34" charset="0"/>
              </a:rPr>
              <a:t>回</a:t>
            </a:r>
            <a:br>
              <a:rPr lang="en-US" altLang="ja-JP">
                <a:latin typeface="Arial" panose="020B0604020202020204" pitchFamily="34" charset="0"/>
              </a:rPr>
            </a:br>
            <a:r>
              <a:rPr lang="en-US" altLang="ja-JP">
                <a:latin typeface="Arial" panose="020B0604020202020204" pitchFamily="34" charset="0"/>
              </a:rPr>
              <a:t>2019</a:t>
            </a:r>
            <a:r>
              <a:rPr lang="ja-JP" altLang="en-US">
                <a:latin typeface="Arial" panose="020B0604020202020204" pitchFamily="34" charset="0"/>
              </a:rPr>
              <a:t>年</a:t>
            </a:r>
            <a:r>
              <a:rPr lang="en-US" altLang="ja-JP">
                <a:latin typeface="Arial" panose="020B0604020202020204" pitchFamily="34" charset="0"/>
              </a:rPr>
              <a:t>1</a:t>
            </a:r>
            <a:r>
              <a:rPr lang="ja-JP" altLang="en-US">
                <a:latin typeface="Arial" panose="020B0604020202020204" pitchFamily="34" charset="0"/>
              </a:rPr>
              <a:t>月</a:t>
            </a:r>
            <a:r>
              <a:rPr lang="en-US" altLang="ja-JP">
                <a:latin typeface="Arial" panose="020B0604020202020204" pitchFamily="34" charset="0"/>
              </a:rPr>
              <a:t>8</a:t>
            </a:r>
            <a:r>
              <a:rPr lang="ja-JP" altLang="en-US">
                <a:latin typeface="Arial" panose="020B0604020202020204" pitchFamily="34" charset="0"/>
              </a:rPr>
              <a:t>日</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a:t>面﨑</a:t>
            </a:r>
            <a:r>
              <a:rPr lang="en-US" altLang="ja-JP" sz="3600" b="1"/>
              <a:t> </a:t>
            </a:r>
            <a:r>
              <a:rPr lang="ja-JP" altLang="en-US" sz="3600" b="1"/>
              <a:t>祐一</a:t>
            </a:r>
            <a:endParaRPr lang="en-US" altLang="ja-JP" sz="3600" b="1"/>
          </a:p>
          <a:p>
            <a:pPr eaLnBrk="1" hangingPunct="1">
              <a:lnSpc>
                <a:spcPct val="90000"/>
              </a:lnSpc>
            </a:pPr>
            <a:r>
              <a:rPr lang="ja-JP" altLang="en-US" b="1"/>
              <a:t>大阪府立大学</a:t>
            </a:r>
            <a:endParaRPr lang="en-US" altLang="ja-JP"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658E87-959C-1F44-B601-0A2A962D8FBD}"/>
              </a:ext>
            </a:extLst>
          </p:cNvPr>
          <p:cNvSpPr>
            <a:spLocks noGrp="1"/>
          </p:cNvSpPr>
          <p:nvPr>
            <p:ph type="title"/>
          </p:nvPr>
        </p:nvSpPr>
        <p:spPr/>
        <p:txBody>
          <a:bodyPr/>
          <a:lstStyle/>
          <a:p>
            <a:r>
              <a:rPr kumimoji="1" lang="ja-JP" altLang="en-US"/>
              <a:t>調査課題</a:t>
            </a:r>
            <a:r>
              <a:rPr kumimoji="1" lang="en-US" altLang="ja-JP">
                <a:latin typeface="+mn-lt"/>
              </a:rPr>
              <a:t>4</a:t>
            </a:r>
            <a:r>
              <a:rPr lang="ja-JP" altLang="en-US"/>
              <a:t>の実装</a:t>
            </a:r>
            <a:endParaRPr kumimoji="1" lang="ja-JP" altLang="en-US"/>
          </a:p>
        </p:txBody>
      </p:sp>
      <p:sp>
        <p:nvSpPr>
          <p:cNvPr id="3" name="コンテンツ プレースホルダー 2">
            <a:extLst>
              <a:ext uri="{FF2B5EF4-FFF2-40B4-BE49-F238E27FC236}">
                <a16:creationId xmlns:a16="http://schemas.microsoft.com/office/drawing/2014/main" id="{D06C38CA-9E38-0F43-97F9-ABBFE222E943}"/>
              </a:ext>
            </a:extLst>
          </p:cNvPr>
          <p:cNvSpPr txBox="1">
            <a:spLocks/>
          </p:cNvSpPr>
          <p:nvPr/>
        </p:nvSpPr>
        <p:spPr>
          <a:xfrm>
            <a:off x="384958" y="1859478"/>
            <a:ext cx="8378042" cy="14933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a:t>並列分散型</a:t>
            </a:r>
            <a:r>
              <a:rPr lang="en-US" altLang="ja-JP" sz="2800"/>
              <a:t>2</a:t>
            </a:r>
            <a:r>
              <a:rPr lang="ja-JP" altLang="en-US" sz="2800"/>
              <a:t>目的（識別率，ルール数）ファジィ遺伝的機械学習で得られた各部分個体群における最終世代から</a:t>
            </a:r>
            <a:r>
              <a:rPr lang="ja-JP" altLang="en-US" sz="2800">
                <a:solidFill>
                  <a:srgbClr val="FF0000"/>
                </a:solidFill>
              </a:rPr>
              <a:t>非劣解集合</a:t>
            </a:r>
            <a:r>
              <a:rPr lang="ja-JP" altLang="en-US" sz="2800"/>
              <a:t>を弱識別器として選択</a:t>
            </a:r>
            <a:endParaRPr lang="en-US" altLang="ja-JP" sz="2800"/>
          </a:p>
        </p:txBody>
      </p:sp>
      <p:sp>
        <p:nvSpPr>
          <p:cNvPr id="4" name="テキスト ボックス 3">
            <a:extLst>
              <a:ext uri="{FF2B5EF4-FFF2-40B4-BE49-F238E27FC236}">
                <a16:creationId xmlns:a16="http://schemas.microsoft.com/office/drawing/2014/main" id="{BAD8C298-3BAB-6045-BD75-CADD7501F565}"/>
              </a:ext>
            </a:extLst>
          </p:cNvPr>
          <p:cNvSpPr txBox="1"/>
          <p:nvPr/>
        </p:nvSpPr>
        <p:spPr>
          <a:xfrm>
            <a:off x="381000" y="1314839"/>
            <a:ext cx="4038600" cy="523220"/>
          </a:xfrm>
          <a:prstGeom prst="rect">
            <a:avLst/>
          </a:prstGeom>
          <a:noFill/>
          <a:ln w="19050">
            <a:solidFill>
              <a:schemeClr val="accent6"/>
            </a:solidFill>
          </a:ln>
        </p:spPr>
        <p:txBody>
          <a:bodyPr wrap="square" rtlCol="0">
            <a:spAutoFit/>
          </a:bodyPr>
          <a:lstStyle/>
          <a:p>
            <a:r>
              <a:rPr kumimoji="1" lang="ja-JP" altLang="en-US" sz="2800"/>
              <a:t>調査課題</a:t>
            </a:r>
            <a:r>
              <a:rPr kumimoji="1" lang="en-US" altLang="ja-JP" sz="2800"/>
              <a:t>4</a:t>
            </a:r>
            <a:r>
              <a:rPr kumimoji="1" lang="ja-JP" altLang="en-US" sz="2800"/>
              <a:t>で必要な実装</a:t>
            </a:r>
          </a:p>
        </p:txBody>
      </p:sp>
      <p:sp>
        <p:nvSpPr>
          <p:cNvPr id="6" name="コンテンツ プレースホルダー 2">
            <a:extLst>
              <a:ext uri="{FF2B5EF4-FFF2-40B4-BE49-F238E27FC236}">
                <a16:creationId xmlns:a16="http://schemas.microsoft.com/office/drawing/2014/main" id="{4F91A570-693D-C24D-96B7-5491CD8135AA}"/>
              </a:ext>
            </a:extLst>
          </p:cNvPr>
          <p:cNvSpPr txBox="1">
            <a:spLocks/>
          </p:cNvSpPr>
          <p:nvPr/>
        </p:nvSpPr>
        <p:spPr>
          <a:xfrm>
            <a:off x="384958" y="4430838"/>
            <a:ext cx="8378042" cy="235096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4350" indent="-514350">
              <a:buFont typeface="+mj-ea"/>
              <a:buAutoNum type="circleNumDbPlain"/>
            </a:pPr>
            <a:r>
              <a:rPr lang="ja-JP" altLang="en-US" sz="2800"/>
              <a:t>部分個体群にかかわらず，全弱識別器で多数決をとる方法</a:t>
            </a:r>
            <a:endParaRPr lang="en-US" altLang="ja-JP" sz="2800"/>
          </a:p>
          <a:p>
            <a:pPr marL="514350" indent="-514350">
              <a:buFont typeface="+mj-ea"/>
              <a:buAutoNum type="circleNumDbPlain"/>
            </a:pPr>
            <a:r>
              <a:rPr lang="ja-JP" altLang="en-US" sz="2800"/>
              <a:t>各部分個体群の非劣解の間で多数決をとって識別結果を求めたあと，異なる部分個体群どうしで</a:t>
            </a:r>
            <a:br>
              <a:rPr lang="en-US" altLang="ja-JP" sz="2800"/>
            </a:br>
            <a:r>
              <a:rPr lang="ja-JP" altLang="en-US" sz="2800"/>
              <a:t>多数決をとる方法</a:t>
            </a:r>
            <a:endParaRPr lang="en-US" altLang="ja-JP" sz="2800"/>
          </a:p>
        </p:txBody>
      </p:sp>
      <p:sp>
        <p:nvSpPr>
          <p:cNvPr id="7" name="テキスト ボックス 6">
            <a:extLst>
              <a:ext uri="{FF2B5EF4-FFF2-40B4-BE49-F238E27FC236}">
                <a16:creationId xmlns:a16="http://schemas.microsoft.com/office/drawing/2014/main" id="{CE3C9F65-D2AF-2D4B-8915-F0037B583D28}"/>
              </a:ext>
            </a:extLst>
          </p:cNvPr>
          <p:cNvSpPr txBox="1"/>
          <p:nvPr/>
        </p:nvSpPr>
        <p:spPr>
          <a:xfrm>
            <a:off x="381000" y="3886200"/>
            <a:ext cx="7162800" cy="523220"/>
          </a:xfrm>
          <a:prstGeom prst="rect">
            <a:avLst/>
          </a:prstGeom>
          <a:noFill/>
          <a:ln w="19050">
            <a:solidFill>
              <a:schemeClr val="accent6"/>
            </a:solidFill>
          </a:ln>
        </p:spPr>
        <p:txBody>
          <a:bodyPr wrap="square" rtlCol="0">
            <a:spAutoFit/>
          </a:bodyPr>
          <a:lstStyle/>
          <a:p>
            <a:r>
              <a:rPr kumimoji="1" lang="ja-JP" altLang="en-US" sz="2800"/>
              <a:t>非劣解集合による多数決方法についての疑問</a:t>
            </a:r>
          </a:p>
        </p:txBody>
      </p:sp>
    </p:spTree>
    <p:extLst>
      <p:ext uri="{BB962C8B-B14F-4D97-AF65-F5344CB8AC3E}">
        <p14:creationId xmlns:p14="http://schemas.microsoft.com/office/powerpoint/2010/main" val="408957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1C6E67-8F0E-B04F-BBE7-336663ED62EE}"/>
              </a:ext>
            </a:extLst>
          </p:cNvPr>
          <p:cNvSpPr>
            <a:spLocks noGrp="1"/>
          </p:cNvSpPr>
          <p:nvPr>
            <p:ph type="title"/>
          </p:nvPr>
        </p:nvSpPr>
        <p:spPr/>
        <p:txBody>
          <a:bodyPr/>
          <a:lstStyle/>
          <a:p>
            <a:r>
              <a:rPr kumimoji="1" lang="ja-JP" altLang="en-US"/>
              <a:t>実験の実施</a:t>
            </a:r>
          </a:p>
        </p:txBody>
      </p:sp>
      <p:sp>
        <p:nvSpPr>
          <p:cNvPr id="3" name="コンテンツ プレースホルダー 2">
            <a:extLst>
              <a:ext uri="{FF2B5EF4-FFF2-40B4-BE49-F238E27FC236}">
                <a16:creationId xmlns:a16="http://schemas.microsoft.com/office/drawing/2014/main" id="{D865383B-EC3F-5444-B0B7-2BC1AB06F20F}"/>
              </a:ext>
            </a:extLst>
          </p:cNvPr>
          <p:cNvSpPr txBox="1">
            <a:spLocks/>
          </p:cNvSpPr>
          <p:nvPr/>
        </p:nvSpPr>
        <p:spPr>
          <a:xfrm>
            <a:off x="384958" y="1859477"/>
            <a:ext cx="8378042" cy="263632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a:t>使用するデータセット：</a:t>
            </a:r>
            <a:r>
              <a:rPr lang="en-US" altLang="ja-JP" sz="2800"/>
              <a:t>satimage, phoneme</a:t>
            </a:r>
          </a:p>
          <a:p>
            <a:r>
              <a:rPr lang="ja-JP" altLang="en-US" sz="2800"/>
              <a:t>個体群サイズ：</a:t>
            </a:r>
            <a:r>
              <a:rPr lang="en-US" altLang="ja-JP" sz="2800"/>
              <a:t>300</a:t>
            </a:r>
          </a:p>
          <a:p>
            <a:r>
              <a:rPr lang="ja-JP" altLang="en-US" sz="2800"/>
              <a:t>世代数：</a:t>
            </a:r>
            <a:r>
              <a:rPr lang="en-US" altLang="ja-JP" sz="2800"/>
              <a:t>50,000</a:t>
            </a:r>
          </a:p>
          <a:p>
            <a:r>
              <a:rPr lang="en-US" altLang="ja-JP" sz="2800"/>
              <a:t>EMO</a:t>
            </a:r>
            <a:r>
              <a:rPr lang="ja-JP" altLang="en-US" sz="2800"/>
              <a:t>アルゴリズム：</a:t>
            </a:r>
            <a:r>
              <a:rPr lang="en-US" altLang="ja-JP" sz="2800"/>
              <a:t>NSGA-II</a:t>
            </a:r>
          </a:p>
          <a:p>
            <a:r>
              <a:rPr lang="ja-JP" altLang="en-US" sz="2800"/>
              <a:t>並列分割数：</a:t>
            </a:r>
            <a:r>
              <a:rPr lang="en-US" altLang="ja-JP" sz="2800"/>
              <a:t>1〜30</a:t>
            </a:r>
          </a:p>
          <a:p>
            <a:endParaRPr lang="en-US" altLang="ja-JP" sz="2800"/>
          </a:p>
          <a:p>
            <a:endParaRPr lang="en-US" altLang="ja-JP" sz="2800"/>
          </a:p>
        </p:txBody>
      </p:sp>
      <p:sp>
        <p:nvSpPr>
          <p:cNvPr id="4" name="テキスト ボックス 3">
            <a:extLst>
              <a:ext uri="{FF2B5EF4-FFF2-40B4-BE49-F238E27FC236}">
                <a16:creationId xmlns:a16="http://schemas.microsoft.com/office/drawing/2014/main" id="{21EAF4A7-4983-6D43-A8A6-87AAE5E359E9}"/>
              </a:ext>
            </a:extLst>
          </p:cNvPr>
          <p:cNvSpPr txBox="1"/>
          <p:nvPr/>
        </p:nvSpPr>
        <p:spPr>
          <a:xfrm>
            <a:off x="381000" y="1314839"/>
            <a:ext cx="2743200" cy="523220"/>
          </a:xfrm>
          <a:prstGeom prst="rect">
            <a:avLst/>
          </a:prstGeom>
          <a:noFill/>
          <a:ln w="19050">
            <a:solidFill>
              <a:schemeClr val="accent6"/>
            </a:solidFill>
          </a:ln>
        </p:spPr>
        <p:txBody>
          <a:bodyPr wrap="square" rtlCol="0">
            <a:spAutoFit/>
          </a:bodyPr>
          <a:lstStyle/>
          <a:p>
            <a:r>
              <a:rPr lang="ja-JP" altLang="en-US" sz="2800"/>
              <a:t>実験設定の予定</a:t>
            </a:r>
            <a:endParaRPr kumimoji="1" lang="ja-JP" altLang="en-US" sz="2800"/>
          </a:p>
        </p:txBody>
      </p:sp>
      <p:sp>
        <p:nvSpPr>
          <p:cNvPr id="6" name="コンテンツ プレースホルダー 2">
            <a:extLst>
              <a:ext uri="{FF2B5EF4-FFF2-40B4-BE49-F238E27FC236}">
                <a16:creationId xmlns:a16="http://schemas.microsoft.com/office/drawing/2014/main" id="{D813C693-63D2-254D-B50B-E3AABC3096F6}"/>
              </a:ext>
            </a:extLst>
          </p:cNvPr>
          <p:cNvSpPr txBox="1">
            <a:spLocks/>
          </p:cNvSpPr>
          <p:nvPr/>
        </p:nvSpPr>
        <p:spPr>
          <a:xfrm>
            <a:off x="384958" y="5192838"/>
            <a:ext cx="8378042" cy="164572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a:t>学習用データに対する識別率</a:t>
            </a:r>
            <a:endParaRPr lang="en-US" altLang="ja-JP" sz="2800"/>
          </a:p>
          <a:p>
            <a:r>
              <a:rPr lang="ja-JP" altLang="en-US" sz="2800"/>
              <a:t>評価用データに対する識別率</a:t>
            </a:r>
            <a:endParaRPr lang="en-US" altLang="ja-JP" sz="2800"/>
          </a:p>
          <a:p>
            <a:r>
              <a:rPr lang="ja-JP" altLang="en-US" sz="2800"/>
              <a:t>弱識別器のルール集合</a:t>
            </a:r>
            <a:endParaRPr lang="en-US" altLang="ja-JP" sz="2800"/>
          </a:p>
        </p:txBody>
      </p:sp>
      <p:sp>
        <p:nvSpPr>
          <p:cNvPr id="7" name="テキスト ボックス 6">
            <a:extLst>
              <a:ext uri="{FF2B5EF4-FFF2-40B4-BE49-F238E27FC236}">
                <a16:creationId xmlns:a16="http://schemas.microsoft.com/office/drawing/2014/main" id="{5F1DA582-03EF-6F4C-9146-A8F222B95DCD}"/>
              </a:ext>
            </a:extLst>
          </p:cNvPr>
          <p:cNvSpPr txBox="1"/>
          <p:nvPr/>
        </p:nvSpPr>
        <p:spPr>
          <a:xfrm>
            <a:off x="381000" y="4648200"/>
            <a:ext cx="2743200" cy="523220"/>
          </a:xfrm>
          <a:prstGeom prst="rect">
            <a:avLst/>
          </a:prstGeom>
          <a:noFill/>
          <a:ln w="19050">
            <a:solidFill>
              <a:schemeClr val="accent6"/>
            </a:solidFill>
          </a:ln>
        </p:spPr>
        <p:txBody>
          <a:bodyPr wrap="square" rtlCol="0">
            <a:spAutoFit/>
          </a:bodyPr>
          <a:lstStyle/>
          <a:p>
            <a:r>
              <a:rPr lang="ja-JP" altLang="en-US" sz="2800"/>
              <a:t>出力内容の予定</a:t>
            </a:r>
            <a:endParaRPr kumimoji="1" lang="ja-JP" altLang="en-US" sz="2800"/>
          </a:p>
        </p:txBody>
      </p:sp>
    </p:spTree>
    <p:extLst>
      <p:ext uri="{BB962C8B-B14F-4D97-AF65-F5344CB8AC3E}">
        <p14:creationId xmlns:p14="http://schemas.microsoft.com/office/powerpoint/2010/main" val="2056234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7B29810C-F827-524C-BCE8-FA89CCC2624C}"/>
              </a:ext>
            </a:extLst>
          </p:cNvPr>
          <p:cNvSpPr txBox="1"/>
          <p:nvPr/>
        </p:nvSpPr>
        <p:spPr>
          <a:xfrm>
            <a:off x="381000" y="3048000"/>
            <a:ext cx="5943600" cy="523220"/>
          </a:xfrm>
          <a:prstGeom prst="rect">
            <a:avLst/>
          </a:prstGeom>
          <a:noFill/>
          <a:ln w="19050">
            <a:solidFill>
              <a:schemeClr val="accent6"/>
            </a:solidFill>
          </a:ln>
        </p:spPr>
        <p:txBody>
          <a:bodyPr wrap="square" rtlCol="0">
            <a:spAutoFit/>
          </a:bodyPr>
          <a:lstStyle/>
          <a:p>
            <a:r>
              <a:rPr kumimoji="1" lang="ja-JP" altLang="en-US" sz="2800"/>
              <a:t>重み付け多数決のための重みの計算</a:t>
            </a:r>
          </a:p>
        </p:txBody>
      </p:sp>
      <p:sp>
        <p:nvSpPr>
          <p:cNvPr id="2" name="タイトル 1">
            <a:extLst>
              <a:ext uri="{FF2B5EF4-FFF2-40B4-BE49-F238E27FC236}">
                <a16:creationId xmlns:a16="http://schemas.microsoft.com/office/drawing/2014/main" id="{5340D088-37BD-574B-B9A3-16113C7A8B92}"/>
              </a:ext>
            </a:extLst>
          </p:cNvPr>
          <p:cNvSpPr>
            <a:spLocks noGrp="1"/>
          </p:cNvSpPr>
          <p:nvPr>
            <p:ph type="title"/>
          </p:nvPr>
        </p:nvSpPr>
        <p:spPr/>
        <p:txBody>
          <a:bodyPr/>
          <a:lstStyle/>
          <a:p>
            <a:r>
              <a:rPr kumimoji="1" lang="ja-JP" altLang="en-US"/>
              <a:t>質問まとめ</a:t>
            </a:r>
          </a:p>
        </p:txBody>
      </p:sp>
      <p:sp>
        <p:nvSpPr>
          <p:cNvPr id="5" name="コンテンツ プレースホルダー 2">
            <a:extLst>
              <a:ext uri="{FF2B5EF4-FFF2-40B4-BE49-F238E27FC236}">
                <a16:creationId xmlns:a16="http://schemas.microsoft.com/office/drawing/2014/main" id="{07F5E2C5-CC74-C641-869E-7879D2505D97}"/>
              </a:ext>
            </a:extLst>
          </p:cNvPr>
          <p:cNvSpPr txBox="1">
            <a:spLocks/>
          </p:cNvSpPr>
          <p:nvPr/>
        </p:nvSpPr>
        <p:spPr>
          <a:xfrm>
            <a:off x="384958" y="1859478"/>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Clr>
                <a:schemeClr val="tx1"/>
              </a:buClr>
              <a:buNone/>
            </a:pPr>
            <a:r>
              <a:rPr lang="ja-JP" altLang="en-US" sz="2800">
                <a:solidFill>
                  <a:srgbClr val="FF0000"/>
                </a:solidFill>
              </a:rPr>
              <a:t>各部分学習用データセット</a:t>
            </a:r>
            <a:r>
              <a:rPr lang="ja-JP" altLang="en-US" sz="2800"/>
              <a:t>に対する</a:t>
            </a:r>
            <a:r>
              <a:rPr lang="ja-JP" altLang="en-US" sz="2800">
                <a:solidFill>
                  <a:schemeClr val="accent6"/>
                </a:solidFill>
              </a:rPr>
              <a:t>識別率</a:t>
            </a:r>
            <a:r>
              <a:rPr lang="ja-JP" altLang="en-US" sz="2800"/>
              <a:t>が</a:t>
            </a:r>
            <a:br>
              <a:rPr lang="en-US" altLang="ja-JP" sz="2800"/>
            </a:br>
            <a:r>
              <a:rPr lang="ja-JP" altLang="en-US" sz="2800"/>
              <a:t>最大の個体を弱識別器として選択するのはどうか？</a:t>
            </a:r>
            <a:endParaRPr lang="en-US" altLang="ja-JP" sz="2800"/>
          </a:p>
        </p:txBody>
      </p:sp>
      <p:sp>
        <p:nvSpPr>
          <p:cNvPr id="6" name="テキスト ボックス 5">
            <a:extLst>
              <a:ext uri="{FF2B5EF4-FFF2-40B4-BE49-F238E27FC236}">
                <a16:creationId xmlns:a16="http://schemas.microsoft.com/office/drawing/2014/main" id="{F562FD4B-51A9-F245-8805-DDE4F942F868}"/>
              </a:ext>
            </a:extLst>
          </p:cNvPr>
          <p:cNvSpPr txBox="1"/>
          <p:nvPr/>
        </p:nvSpPr>
        <p:spPr>
          <a:xfrm>
            <a:off x="381000" y="1314839"/>
            <a:ext cx="5638800" cy="523220"/>
          </a:xfrm>
          <a:prstGeom prst="rect">
            <a:avLst/>
          </a:prstGeom>
          <a:noFill/>
          <a:ln w="19050">
            <a:solidFill>
              <a:schemeClr val="accent6"/>
            </a:solidFill>
          </a:ln>
        </p:spPr>
        <p:txBody>
          <a:bodyPr wrap="square" rtlCol="0">
            <a:spAutoFit/>
          </a:bodyPr>
          <a:lstStyle/>
          <a:p>
            <a:r>
              <a:rPr kumimoji="1" lang="ja-JP" altLang="en-US" sz="2800"/>
              <a:t>最終世代から弱識別器の選択方法</a:t>
            </a:r>
          </a:p>
        </p:txBody>
      </p:sp>
      <p:sp>
        <p:nvSpPr>
          <p:cNvPr id="8" name="コンテンツ プレースホルダー 2">
            <a:extLst>
              <a:ext uri="{FF2B5EF4-FFF2-40B4-BE49-F238E27FC236}">
                <a16:creationId xmlns:a16="http://schemas.microsoft.com/office/drawing/2014/main" id="{2F5596CE-006A-B341-AE44-F7DAF8072C61}"/>
              </a:ext>
            </a:extLst>
          </p:cNvPr>
          <p:cNvSpPr txBox="1">
            <a:spLocks/>
          </p:cNvSpPr>
          <p:nvPr/>
        </p:nvSpPr>
        <p:spPr>
          <a:xfrm>
            <a:off x="384958" y="3592639"/>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a:solidFill>
                  <a:srgbClr val="FF0000"/>
                </a:solidFill>
              </a:rPr>
              <a:t>全学習用データに対する識別率</a:t>
            </a:r>
            <a:r>
              <a:rPr lang="ja-JP" altLang="en-US" sz="2800"/>
              <a:t>か，</a:t>
            </a:r>
            <a:r>
              <a:rPr lang="ja-JP" altLang="en-US" sz="2800">
                <a:solidFill>
                  <a:srgbClr val="FF0000"/>
                </a:solidFill>
              </a:rPr>
              <a:t>各部分学習用</a:t>
            </a:r>
            <a:br>
              <a:rPr lang="en-US" altLang="ja-JP" sz="2800">
                <a:solidFill>
                  <a:srgbClr val="FF0000"/>
                </a:solidFill>
              </a:rPr>
            </a:br>
            <a:r>
              <a:rPr lang="ja-JP" altLang="en-US" sz="2800">
                <a:solidFill>
                  <a:srgbClr val="FF0000"/>
                </a:solidFill>
              </a:rPr>
              <a:t>データに対する識別率</a:t>
            </a:r>
            <a:r>
              <a:rPr lang="ja-JP" altLang="en-US" sz="2800"/>
              <a:t>のどちらで与えればよいか？</a:t>
            </a:r>
            <a:endParaRPr lang="en-US" altLang="ja-JP" sz="2800"/>
          </a:p>
        </p:txBody>
      </p:sp>
      <p:sp>
        <p:nvSpPr>
          <p:cNvPr id="14" name="テキスト ボックス 13">
            <a:extLst>
              <a:ext uri="{FF2B5EF4-FFF2-40B4-BE49-F238E27FC236}">
                <a16:creationId xmlns:a16="http://schemas.microsoft.com/office/drawing/2014/main" id="{BADBFB27-957C-144F-A07A-F3EED8012E6E}"/>
              </a:ext>
            </a:extLst>
          </p:cNvPr>
          <p:cNvSpPr txBox="1"/>
          <p:nvPr/>
        </p:nvSpPr>
        <p:spPr>
          <a:xfrm>
            <a:off x="377042" y="4759742"/>
            <a:ext cx="5638800" cy="523220"/>
          </a:xfrm>
          <a:prstGeom prst="rect">
            <a:avLst/>
          </a:prstGeom>
          <a:noFill/>
          <a:ln w="19050">
            <a:solidFill>
              <a:schemeClr val="accent6"/>
            </a:solidFill>
          </a:ln>
        </p:spPr>
        <p:txBody>
          <a:bodyPr wrap="square" rtlCol="0">
            <a:spAutoFit/>
          </a:bodyPr>
          <a:lstStyle/>
          <a:p>
            <a:r>
              <a:rPr kumimoji="1" lang="ja-JP" altLang="en-US" sz="2800"/>
              <a:t>非劣解集合による多数決の方法</a:t>
            </a:r>
          </a:p>
        </p:txBody>
      </p:sp>
      <p:sp>
        <p:nvSpPr>
          <p:cNvPr id="15" name="コンテンツ プレースホルダー 2">
            <a:extLst>
              <a:ext uri="{FF2B5EF4-FFF2-40B4-BE49-F238E27FC236}">
                <a16:creationId xmlns:a16="http://schemas.microsoft.com/office/drawing/2014/main" id="{5233D4D6-BB12-9F4A-8F9B-20207A1848C9}"/>
              </a:ext>
            </a:extLst>
          </p:cNvPr>
          <p:cNvSpPr txBox="1">
            <a:spLocks/>
          </p:cNvSpPr>
          <p:nvPr/>
        </p:nvSpPr>
        <p:spPr>
          <a:xfrm>
            <a:off x="381000" y="5304381"/>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4350" indent="-514350">
              <a:buFont typeface="+mj-ea"/>
              <a:buAutoNum type="circleNumDbPlain"/>
            </a:pPr>
            <a:r>
              <a:rPr lang="ja-JP" altLang="en-US" sz="2800"/>
              <a:t>部分個体群によらず非劣解集合全体での多数決</a:t>
            </a:r>
            <a:endParaRPr lang="en-US" altLang="ja-JP" sz="2800"/>
          </a:p>
          <a:p>
            <a:pPr marL="514350" indent="-514350">
              <a:buFont typeface="+mj-ea"/>
              <a:buAutoNum type="circleNumDbPlain"/>
            </a:pPr>
            <a:r>
              <a:rPr lang="ja-JP" altLang="en-US" sz="2800"/>
              <a:t>各部分個体群→異なる部分個体群の代表結果</a:t>
            </a:r>
            <a:endParaRPr lang="en-US" altLang="ja-JP" sz="2800"/>
          </a:p>
        </p:txBody>
      </p:sp>
    </p:spTree>
    <p:extLst>
      <p:ext uri="{BB962C8B-B14F-4D97-AF65-F5344CB8AC3E}">
        <p14:creationId xmlns:p14="http://schemas.microsoft.com/office/powerpoint/2010/main" val="6219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C8B9-C81E-1B47-BA83-C0E09154C0AD}"/>
              </a:ext>
            </a:extLst>
          </p:cNvPr>
          <p:cNvSpPr>
            <a:spLocks noGrp="1"/>
          </p:cNvSpPr>
          <p:nvPr>
            <p:ph type="title"/>
          </p:nvPr>
        </p:nvSpPr>
        <p:spPr/>
        <p:txBody>
          <a:bodyPr/>
          <a:lstStyle/>
          <a:p>
            <a:r>
              <a:rPr kumimoji="1" lang="ja-JP" altLang="en-US"/>
              <a:t>並列分散型ファジィ</a:t>
            </a:r>
            <a:r>
              <a:rPr kumimoji="1" lang="en-US" altLang="ja-JP"/>
              <a:t>GBML</a:t>
            </a:r>
            <a:endParaRPr kumimoji="1" lang="ja-JP" altLang="en-US"/>
          </a:p>
        </p:txBody>
      </p:sp>
      <p:sp>
        <p:nvSpPr>
          <p:cNvPr id="6" name="正方形/長方形 5">
            <a:extLst>
              <a:ext uri="{FF2B5EF4-FFF2-40B4-BE49-F238E27FC236}">
                <a16:creationId xmlns:a16="http://schemas.microsoft.com/office/drawing/2014/main" id="{95EFB2B9-0084-BE43-9245-6FFDEB967997}"/>
              </a:ext>
            </a:extLst>
          </p:cNvPr>
          <p:cNvSpPr/>
          <p:nvPr/>
        </p:nvSpPr>
        <p:spPr>
          <a:xfrm>
            <a:off x="1800132" y="2969189"/>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475204F-B586-E44C-BD0C-60A1F102975D}"/>
              </a:ext>
            </a:extLst>
          </p:cNvPr>
          <p:cNvSpPr txBox="1"/>
          <p:nvPr/>
        </p:nvSpPr>
        <p:spPr>
          <a:xfrm>
            <a:off x="7207692" y="1516301"/>
            <a:ext cx="1765227" cy="646331"/>
          </a:xfrm>
          <a:prstGeom prst="rect">
            <a:avLst/>
          </a:prstGeom>
          <a:noFill/>
          <a:ln>
            <a:solidFill>
              <a:schemeClr val="tx1"/>
            </a:solidFill>
          </a:ln>
        </p:spPr>
        <p:txBody>
          <a:bodyPr wrap="none" rtlCol="0">
            <a:spAutoFit/>
          </a:bodyPr>
          <a:lstStyle/>
          <a:p>
            <a:r>
              <a:rPr lang="ja-JP" altLang="en-US"/>
              <a:t>並列分割</a:t>
            </a:r>
            <a:r>
              <a:rPr kumimoji="1" lang="ja-JP" altLang="en-US"/>
              <a:t>数</a:t>
            </a:r>
            <a:r>
              <a:rPr lang="ja-JP" altLang="en-US"/>
              <a:t>：</a:t>
            </a:r>
            <a:r>
              <a:rPr kumimoji="1" lang="en-US" altLang="ja-JP"/>
              <a:t>3</a:t>
            </a:r>
            <a:endParaRPr lang="en-US" altLang="ja-JP"/>
          </a:p>
          <a:p>
            <a:r>
              <a:rPr kumimoji="1" lang="ja-JP" altLang="en-US"/>
              <a:t>個体群サイズ：</a:t>
            </a:r>
            <a:r>
              <a:rPr kumimoji="1" lang="en-US" altLang="ja-JP"/>
              <a:t>9</a:t>
            </a:r>
            <a:endParaRPr kumimoji="1" lang="ja-JP" altLang="en-US"/>
          </a:p>
        </p:txBody>
      </p:sp>
      <p:sp>
        <p:nvSpPr>
          <p:cNvPr id="10" name="円/楕円 9">
            <a:extLst>
              <a:ext uri="{FF2B5EF4-FFF2-40B4-BE49-F238E27FC236}">
                <a16:creationId xmlns:a16="http://schemas.microsoft.com/office/drawing/2014/main" id="{9055ED69-EDA8-EB46-8F8A-A255DFEF4FFA}"/>
              </a:ext>
            </a:extLst>
          </p:cNvPr>
          <p:cNvSpPr/>
          <p:nvPr/>
        </p:nvSpPr>
        <p:spPr>
          <a:xfrm>
            <a:off x="1685832" y="4162660"/>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8F5FF7A3-5C0F-2D44-844E-CD2235D51C53}"/>
              </a:ext>
            </a:extLst>
          </p:cNvPr>
          <p:cNvSpPr/>
          <p:nvPr/>
        </p:nvSpPr>
        <p:spPr>
          <a:xfrm>
            <a:off x="2485932" y="4570594"/>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336EA75B-2E8E-A747-91F8-C53485475BD6}"/>
              </a:ext>
            </a:extLst>
          </p:cNvPr>
          <p:cNvSpPr/>
          <p:nvPr/>
        </p:nvSpPr>
        <p:spPr>
          <a:xfrm>
            <a:off x="2090689" y="4970611"/>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DD52963E-B563-114E-BEA1-4D181720D790}"/>
              </a:ext>
            </a:extLst>
          </p:cNvPr>
          <p:cNvSpPr/>
          <p:nvPr/>
        </p:nvSpPr>
        <p:spPr>
          <a:xfrm>
            <a:off x="1964019" y="448400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D7F26AD-E493-984F-859A-0A690D4FEE15}"/>
              </a:ext>
            </a:extLst>
          </p:cNvPr>
          <p:cNvSpPr txBox="1"/>
          <p:nvPr/>
        </p:nvSpPr>
        <p:spPr>
          <a:xfrm>
            <a:off x="984965" y="1608694"/>
            <a:ext cx="1858201" cy="369332"/>
          </a:xfrm>
          <a:prstGeom prst="rect">
            <a:avLst/>
          </a:prstGeom>
          <a:noFill/>
        </p:spPr>
        <p:txBody>
          <a:bodyPr wrap="none" rtlCol="0">
            <a:spAutoFit/>
          </a:bodyPr>
          <a:lstStyle/>
          <a:p>
            <a:r>
              <a:rPr kumimoji="1" lang="ja-JP" altLang="en-US"/>
              <a:t>学習データセット</a:t>
            </a:r>
          </a:p>
        </p:txBody>
      </p:sp>
      <p:sp>
        <p:nvSpPr>
          <p:cNvPr id="23" name="テキスト ボックス 22">
            <a:extLst>
              <a:ext uri="{FF2B5EF4-FFF2-40B4-BE49-F238E27FC236}">
                <a16:creationId xmlns:a16="http://schemas.microsoft.com/office/drawing/2014/main" id="{1AB5D20E-A4C5-A94E-A241-1D85399E58E7}"/>
              </a:ext>
            </a:extLst>
          </p:cNvPr>
          <p:cNvSpPr txBox="1"/>
          <p:nvPr/>
        </p:nvSpPr>
        <p:spPr>
          <a:xfrm>
            <a:off x="538229" y="3977994"/>
            <a:ext cx="646331" cy="369332"/>
          </a:xfrm>
          <a:prstGeom prst="rect">
            <a:avLst/>
          </a:prstGeom>
          <a:noFill/>
        </p:spPr>
        <p:txBody>
          <a:bodyPr wrap="none" rtlCol="0">
            <a:spAutoFit/>
          </a:bodyPr>
          <a:lstStyle/>
          <a:p>
            <a:r>
              <a:rPr kumimoji="1" lang="ja-JP" altLang="en-US"/>
              <a:t>個体</a:t>
            </a:r>
          </a:p>
        </p:txBody>
      </p:sp>
      <p:cxnSp>
        <p:nvCxnSpPr>
          <p:cNvPr id="25" name="直線コネクタ 24">
            <a:extLst>
              <a:ext uri="{FF2B5EF4-FFF2-40B4-BE49-F238E27FC236}">
                <a16:creationId xmlns:a16="http://schemas.microsoft.com/office/drawing/2014/main" id="{000C58D6-3804-1B45-AA55-B8FDE2CE0513}"/>
              </a:ext>
            </a:extLst>
          </p:cNvPr>
          <p:cNvCxnSpPr>
            <a:cxnSpLocks/>
            <a:stCxn id="23" idx="3"/>
          </p:cNvCxnSpPr>
          <p:nvPr/>
        </p:nvCxnSpPr>
        <p:spPr>
          <a:xfrm>
            <a:off x="1184560" y="4162660"/>
            <a:ext cx="752633" cy="3210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角丸四角形 30">
            <a:extLst>
              <a:ext uri="{FF2B5EF4-FFF2-40B4-BE49-F238E27FC236}">
                <a16:creationId xmlns:a16="http://schemas.microsoft.com/office/drawing/2014/main" id="{671A898A-CA23-3F4E-8634-4AD97520CB7C}"/>
              </a:ext>
            </a:extLst>
          </p:cNvPr>
          <p:cNvSpPr/>
          <p:nvPr/>
        </p:nvSpPr>
        <p:spPr>
          <a:xfrm>
            <a:off x="1404431" y="2689752"/>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上下矢印 33">
            <a:extLst>
              <a:ext uri="{FF2B5EF4-FFF2-40B4-BE49-F238E27FC236}">
                <a16:creationId xmlns:a16="http://schemas.microsoft.com/office/drawing/2014/main" id="{4CA690B5-3FB2-8349-9F88-E757D05ABB48}"/>
              </a:ext>
            </a:extLst>
          </p:cNvPr>
          <p:cNvSpPr/>
          <p:nvPr/>
        </p:nvSpPr>
        <p:spPr>
          <a:xfrm>
            <a:off x="2172632" y="3565924"/>
            <a:ext cx="293313" cy="533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D61D07FA-A124-4340-B18F-961CFB237007}"/>
              </a:ext>
            </a:extLst>
          </p:cNvPr>
          <p:cNvSpPr/>
          <p:nvPr/>
        </p:nvSpPr>
        <p:spPr>
          <a:xfrm>
            <a:off x="2501854" y="6045182"/>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8" name="円/楕円 37">
            <a:extLst>
              <a:ext uri="{FF2B5EF4-FFF2-40B4-BE49-F238E27FC236}">
                <a16:creationId xmlns:a16="http://schemas.microsoft.com/office/drawing/2014/main" id="{711A7C8E-C723-F344-AC6F-31C123556E78}"/>
              </a:ext>
            </a:extLst>
          </p:cNvPr>
          <p:cNvSpPr/>
          <p:nvPr/>
        </p:nvSpPr>
        <p:spPr>
          <a:xfrm>
            <a:off x="2219232"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DF1F9CDA-A379-D94E-A4D8-494CA2B90E6A}"/>
              </a:ext>
            </a:extLst>
          </p:cNvPr>
          <p:cNvSpPr/>
          <p:nvPr/>
        </p:nvSpPr>
        <p:spPr>
          <a:xfrm>
            <a:off x="1937193"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下矢印 45">
            <a:extLst>
              <a:ext uri="{FF2B5EF4-FFF2-40B4-BE49-F238E27FC236}">
                <a16:creationId xmlns:a16="http://schemas.microsoft.com/office/drawing/2014/main" id="{059346F8-52E2-DC48-8FCF-A50E1B9B8DAC}"/>
              </a:ext>
            </a:extLst>
          </p:cNvPr>
          <p:cNvSpPr/>
          <p:nvPr/>
        </p:nvSpPr>
        <p:spPr>
          <a:xfrm>
            <a:off x="2152953" y="5528322"/>
            <a:ext cx="342900" cy="4762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DAD04175-DF06-194F-BE48-B44950F5459A}"/>
              </a:ext>
            </a:extLst>
          </p:cNvPr>
          <p:cNvSpPr txBox="1"/>
          <p:nvPr/>
        </p:nvSpPr>
        <p:spPr>
          <a:xfrm>
            <a:off x="425892" y="5979093"/>
            <a:ext cx="1107996" cy="369332"/>
          </a:xfrm>
          <a:prstGeom prst="rect">
            <a:avLst/>
          </a:prstGeom>
          <a:noFill/>
        </p:spPr>
        <p:txBody>
          <a:bodyPr wrap="none" rtlCol="0">
            <a:spAutoFit/>
          </a:bodyPr>
          <a:lstStyle/>
          <a:p>
            <a:r>
              <a:rPr kumimoji="1" lang="ja-JP" altLang="en-US"/>
              <a:t>最終世代</a:t>
            </a:r>
          </a:p>
        </p:txBody>
      </p:sp>
      <p:sp>
        <p:nvSpPr>
          <p:cNvPr id="50" name="テキスト ボックス 49">
            <a:extLst>
              <a:ext uri="{FF2B5EF4-FFF2-40B4-BE49-F238E27FC236}">
                <a16:creationId xmlns:a16="http://schemas.microsoft.com/office/drawing/2014/main" id="{474FF568-8069-EB4B-8620-E5DA388F1C30}"/>
              </a:ext>
            </a:extLst>
          </p:cNvPr>
          <p:cNvSpPr txBox="1"/>
          <p:nvPr/>
        </p:nvSpPr>
        <p:spPr>
          <a:xfrm>
            <a:off x="2380823" y="3642714"/>
            <a:ext cx="966931" cy="369332"/>
          </a:xfrm>
          <a:prstGeom prst="rect">
            <a:avLst/>
          </a:prstGeom>
          <a:noFill/>
        </p:spPr>
        <p:txBody>
          <a:bodyPr wrap="none" rtlCol="0">
            <a:spAutoFit/>
          </a:bodyPr>
          <a:lstStyle/>
          <a:p>
            <a:r>
              <a:rPr kumimoji="1" lang="en-US" altLang="ja-JP"/>
              <a:t>NSGA2</a:t>
            </a:r>
            <a:endParaRPr kumimoji="1" lang="ja-JP" altLang="en-US"/>
          </a:p>
        </p:txBody>
      </p:sp>
      <p:sp>
        <p:nvSpPr>
          <p:cNvPr id="88" name="正方形/長方形 87">
            <a:extLst>
              <a:ext uri="{FF2B5EF4-FFF2-40B4-BE49-F238E27FC236}">
                <a16:creationId xmlns:a16="http://schemas.microsoft.com/office/drawing/2014/main" id="{F35D43CF-2463-BD43-A206-7F21268D343B}"/>
              </a:ext>
            </a:extLst>
          </p:cNvPr>
          <p:cNvSpPr/>
          <p:nvPr/>
        </p:nvSpPr>
        <p:spPr>
          <a:xfrm>
            <a:off x="3886200" y="297493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CAF7197F-3E37-3A4F-AEBD-2456D104FA51}"/>
              </a:ext>
            </a:extLst>
          </p:cNvPr>
          <p:cNvSpPr/>
          <p:nvPr/>
        </p:nvSpPr>
        <p:spPr>
          <a:xfrm>
            <a:off x="3771900" y="4168401"/>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6DAFBE74-A847-EB41-935C-547FD5C4D449}"/>
              </a:ext>
            </a:extLst>
          </p:cNvPr>
          <p:cNvSpPr/>
          <p:nvPr/>
        </p:nvSpPr>
        <p:spPr>
          <a:xfrm>
            <a:off x="4572000" y="4576335"/>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152139BF-6AFD-434B-B0C7-1C41A4FF7093}"/>
              </a:ext>
            </a:extLst>
          </p:cNvPr>
          <p:cNvSpPr/>
          <p:nvPr/>
        </p:nvSpPr>
        <p:spPr>
          <a:xfrm>
            <a:off x="4176757" y="497635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30C19EE8-0ECC-3742-9A3D-DFA869249C13}"/>
              </a:ext>
            </a:extLst>
          </p:cNvPr>
          <p:cNvSpPr/>
          <p:nvPr/>
        </p:nvSpPr>
        <p:spPr>
          <a:xfrm>
            <a:off x="4050087" y="4489744"/>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角丸四角形 92">
            <a:extLst>
              <a:ext uri="{FF2B5EF4-FFF2-40B4-BE49-F238E27FC236}">
                <a16:creationId xmlns:a16="http://schemas.microsoft.com/office/drawing/2014/main" id="{9B7152F3-5F30-834B-BF68-439D03E6FE5D}"/>
              </a:ext>
            </a:extLst>
          </p:cNvPr>
          <p:cNvSpPr/>
          <p:nvPr/>
        </p:nvSpPr>
        <p:spPr>
          <a:xfrm>
            <a:off x="3490499" y="2695493"/>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上下矢印 93">
            <a:extLst>
              <a:ext uri="{FF2B5EF4-FFF2-40B4-BE49-F238E27FC236}">
                <a16:creationId xmlns:a16="http://schemas.microsoft.com/office/drawing/2014/main" id="{025E9D77-F685-9C4E-A82E-28591B29F9F4}"/>
              </a:ext>
            </a:extLst>
          </p:cNvPr>
          <p:cNvSpPr/>
          <p:nvPr/>
        </p:nvSpPr>
        <p:spPr>
          <a:xfrm>
            <a:off x="4258700" y="3571665"/>
            <a:ext cx="293313" cy="533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4A925EC4-1221-EA47-81EE-87B4C5B03DA2}"/>
              </a:ext>
            </a:extLst>
          </p:cNvPr>
          <p:cNvSpPr/>
          <p:nvPr/>
        </p:nvSpPr>
        <p:spPr>
          <a:xfrm>
            <a:off x="4587922" y="605092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84A7839D-B71D-1148-A577-78DC16C34E59}"/>
              </a:ext>
            </a:extLst>
          </p:cNvPr>
          <p:cNvSpPr/>
          <p:nvPr/>
        </p:nvSpPr>
        <p:spPr>
          <a:xfrm>
            <a:off x="4305300" y="605092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楕円 96">
            <a:extLst>
              <a:ext uri="{FF2B5EF4-FFF2-40B4-BE49-F238E27FC236}">
                <a16:creationId xmlns:a16="http://schemas.microsoft.com/office/drawing/2014/main" id="{2387E49C-1F48-AD44-A03D-B51E7B918AE9}"/>
              </a:ext>
            </a:extLst>
          </p:cNvPr>
          <p:cNvSpPr/>
          <p:nvPr/>
        </p:nvSpPr>
        <p:spPr>
          <a:xfrm>
            <a:off x="4023261" y="605092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下矢印 97">
            <a:extLst>
              <a:ext uri="{FF2B5EF4-FFF2-40B4-BE49-F238E27FC236}">
                <a16:creationId xmlns:a16="http://schemas.microsoft.com/office/drawing/2014/main" id="{AB267B41-5818-714C-816F-605417604B25}"/>
              </a:ext>
            </a:extLst>
          </p:cNvPr>
          <p:cNvSpPr/>
          <p:nvPr/>
        </p:nvSpPr>
        <p:spPr>
          <a:xfrm>
            <a:off x="4239021" y="5534063"/>
            <a:ext cx="342900" cy="4762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32D2DFA6-5C92-8A4F-B59D-111D89E33B99}"/>
              </a:ext>
            </a:extLst>
          </p:cNvPr>
          <p:cNvSpPr txBox="1"/>
          <p:nvPr/>
        </p:nvSpPr>
        <p:spPr>
          <a:xfrm>
            <a:off x="4466891" y="3648455"/>
            <a:ext cx="966931" cy="369332"/>
          </a:xfrm>
          <a:prstGeom prst="rect">
            <a:avLst/>
          </a:prstGeom>
          <a:noFill/>
        </p:spPr>
        <p:txBody>
          <a:bodyPr wrap="none" rtlCol="0">
            <a:spAutoFit/>
          </a:bodyPr>
          <a:lstStyle/>
          <a:p>
            <a:r>
              <a:rPr kumimoji="1" lang="en-US" altLang="ja-JP"/>
              <a:t>NSGA2</a:t>
            </a:r>
            <a:endParaRPr kumimoji="1" lang="ja-JP" altLang="en-US"/>
          </a:p>
        </p:txBody>
      </p:sp>
      <p:sp>
        <p:nvSpPr>
          <p:cNvPr id="100" name="正方形/長方形 99">
            <a:extLst>
              <a:ext uri="{FF2B5EF4-FFF2-40B4-BE49-F238E27FC236}">
                <a16:creationId xmlns:a16="http://schemas.microsoft.com/office/drawing/2014/main" id="{2A845B49-CBE9-2A45-B733-DD11997F3877}"/>
              </a:ext>
            </a:extLst>
          </p:cNvPr>
          <p:cNvSpPr/>
          <p:nvPr/>
        </p:nvSpPr>
        <p:spPr>
          <a:xfrm>
            <a:off x="5972268" y="2969189"/>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a:extLst>
              <a:ext uri="{FF2B5EF4-FFF2-40B4-BE49-F238E27FC236}">
                <a16:creationId xmlns:a16="http://schemas.microsoft.com/office/drawing/2014/main" id="{345051E7-35D6-BC40-A61F-8A5CD8D9ED3D}"/>
              </a:ext>
            </a:extLst>
          </p:cNvPr>
          <p:cNvSpPr/>
          <p:nvPr/>
        </p:nvSpPr>
        <p:spPr>
          <a:xfrm>
            <a:off x="5857968" y="4162660"/>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a:extLst>
              <a:ext uri="{FF2B5EF4-FFF2-40B4-BE49-F238E27FC236}">
                <a16:creationId xmlns:a16="http://schemas.microsoft.com/office/drawing/2014/main" id="{2B2ED7AA-C6E6-0743-BDDD-AA404CB29611}"/>
              </a:ext>
            </a:extLst>
          </p:cNvPr>
          <p:cNvSpPr/>
          <p:nvPr/>
        </p:nvSpPr>
        <p:spPr>
          <a:xfrm>
            <a:off x="6658068" y="4570594"/>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a:extLst>
              <a:ext uri="{FF2B5EF4-FFF2-40B4-BE49-F238E27FC236}">
                <a16:creationId xmlns:a16="http://schemas.microsoft.com/office/drawing/2014/main" id="{261EEDCB-EC38-EA42-89E5-8CFF81A48134}"/>
              </a:ext>
            </a:extLst>
          </p:cNvPr>
          <p:cNvSpPr/>
          <p:nvPr/>
        </p:nvSpPr>
        <p:spPr>
          <a:xfrm>
            <a:off x="6262825" y="4970611"/>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0C5F6357-8095-D24F-B0D6-C595B20E6AE8}"/>
              </a:ext>
            </a:extLst>
          </p:cNvPr>
          <p:cNvSpPr/>
          <p:nvPr/>
        </p:nvSpPr>
        <p:spPr>
          <a:xfrm>
            <a:off x="6136155" y="448400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角丸四角形 104">
            <a:extLst>
              <a:ext uri="{FF2B5EF4-FFF2-40B4-BE49-F238E27FC236}">
                <a16:creationId xmlns:a16="http://schemas.microsoft.com/office/drawing/2014/main" id="{5241632F-80A6-FA4F-96A7-BECF7DF63DF9}"/>
              </a:ext>
            </a:extLst>
          </p:cNvPr>
          <p:cNvSpPr/>
          <p:nvPr/>
        </p:nvSpPr>
        <p:spPr>
          <a:xfrm>
            <a:off x="5576567" y="2689752"/>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上下矢印 105">
            <a:extLst>
              <a:ext uri="{FF2B5EF4-FFF2-40B4-BE49-F238E27FC236}">
                <a16:creationId xmlns:a16="http://schemas.microsoft.com/office/drawing/2014/main" id="{007852C6-8EFE-9345-9055-3C1FA9FCE506}"/>
              </a:ext>
            </a:extLst>
          </p:cNvPr>
          <p:cNvSpPr/>
          <p:nvPr/>
        </p:nvSpPr>
        <p:spPr>
          <a:xfrm>
            <a:off x="6344768" y="3565924"/>
            <a:ext cx="293313" cy="533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a:extLst>
              <a:ext uri="{FF2B5EF4-FFF2-40B4-BE49-F238E27FC236}">
                <a16:creationId xmlns:a16="http://schemas.microsoft.com/office/drawing/2014/main" id="{0318E04E-D182-3C4F-80B1-5B389B37DCE6}"/>
              </a:ext>
            </a:extLst>
          </p:cNvPr>
          <p:cNvSpPr/>
          <p:nvPr/>
        </p:nvSpPr>
        <p:spPr>
          <a:xfrm>
            <a:off x="6673990"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a:extLst>
              <a:ext uri="{FF2B5EF4-FFF2-40B4-BE49-F238E27FC236}">
                <a16:creationId xmlns:a16="http://schemas.microsoft.com/office/drawing/2014/main" id="{1C6B8BA9-D463-E744-955E-7ACC08A57860}"/>
              </a:ext>
            </a:extLst>
          </p:cNvPr>
          <p:cNvSpPr/>
          <p:nvPr/>
        </p:nvSpPr>
        <p:spPr>
          <a:xfrm>
            <a:off x="6391368"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a:extLst>
              <a:ext uri="{FF2B5EF4-FFF2-40B4-BE49-F238E27FC236}">
                <a16:creationId xmlns:a16="http://schemas.microsoft.com/office/drawing/2014/main" id="{67CBA390-D543-3346-B894-1BB77E468426}"/>
              </a:ext>
            </a:extLst>
          </p:cNvPr>
          <p:cNvSpPr/>
          <p:nvPr/>
        </p:nvSpPr>
        <p:spPr>
          <a:xfrm>
            <a:off x="6109329"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下矢印 109">
            <a:extLst>
              <a:ext uri="{FF2B5EF4-FFF2-40B4-BE49-F238E27FC236}">
                <a16:creationId xmlns:a16="http://schemas.microsoft.com/office/drawing/2014/main" id="{89DDAB64-C1BE-584C-AF41-843B65FC978D}"/>
              </a:ext>
            </a:extLst>
          </p:cNvPr>
          <p:cNvSpPr/>
          <p:nvPr/>
        </p:nvSpPr>
        <p:spPr>
          <a:xfrm>
            <a:off x="6325089" y="5528322"/>
            <a:ext cx="342900" cy="4762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634C30E8-0BF6-AB41-94D8-72A4A68B7259}"/>
              </a:ext>
            </a:extLst>
          </p:cNvPr>
          <p:cNvSpPr txBox="1"/>
          <p:nvPr/>
        </p:nvSpPr>
        <p:spPr>
          <a:xfrm>
            <a:off x="6552959" y="3642714"/>
            <a:ext cx="966931" cy="369332"/>
          </a:xfrm>
          <a:prstGeom prst="rect">
            <a:avLst/>
          </a:prstGeom>
          <a:noFill/>
        </p:spPr>
        <p:txBody>
          <a:bodyPr wrap="none" rtlCol="0">
            <a:spAutoFit/>
          </a:bodyPr>
          <a:lstStyle/>
          <a:p>
            <a:r>
              <a:rPr kumimoji="1" lang="en-US" altLang="ja-JP"/>
              <a:t>NSGA2</a:t>
            </a:r>
            <a:endParaRPr kumimoji="1" lang="ja-JP" altLang="en-US"/>
          </a:p>
        </p:txBody>
      </p:sp>
      <p:sp>
        <p:nvSpPr>
          <p:cNvPr id="112" name="正方形/長方形 111">
            <a:extLst>
              <a:ext uri="{FF2B5EF4-FFF2-40B4-BE49-F238E27FC236}">
                <a16:creationId xmlns:a16="http://schemas.microsoft.com/office/drawing/2014/main" id="{65C58A37-04CC-2B4C-AA66-1AB94EE8DDDB}"/>
              </a:ext>
            </a:extLst>
          </p:cNvPr>
          <p:cNvSpPr/>
          <p:nvPr/>
        </p:nvSpPr>
        <p:spPr>
          <a:xfrm>
            <a:off x="2819400" y="152666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7E463C9E-34FA-5948-83F9-98827F2B5A21}"/>
              </a:ext>
            </a:extLst>
          </p:cNvPr>
          <p:cNvSpPr/>
          <p:nvPr/>
        </p:nvSpPr>
        <p:spPr>
          <a:xfrm>
            <a:off x="3886200" y="15240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6581CA34-B7B6-7740-B207-8996ED7BA71F}"/>
              </a:ext>
            </a:extLst>
          </p:cNvPr>
          <p:cNvSpPr/>
          <p:nvPr/>
        </p:nvSpPr>
        <p:spPr>
          <a:xfrm>
            <a:off x="4953000" y="152666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矢印コネクタ 117">
            <a:extLst>
              <a:ext uri="{FF2B5EF4-FFF2-40B4-BE49-F238E27FC236}">
                <a16:creationId xmlns:a16="http://schemas.microsoft.com/office/drawing/2014/main" id="{94ADC24B-52ED-2848-AFFF-8C276442CD84}"/>
              </a:ext>
            </a:extLst>
          </p:cNvPr>
          <p:cNvCxnSpPr>
            <a:stCxn id="112" idx="2"/>
            <a:endCxn id="6" idx="0"/>
          </p:cNvCxnSpPr>
          <p:nvPr/>
        </p:nvCxnSpPr>
        <p:spPr>
          <a:xfrm flipH="1">
            <a:off x="2333532" y="2060060"/>
            <a:ext cx="1019268" cy="909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242890AD-6F02-AC43-A52D-8C9D0D3CFCF4}"/>
              </a:ext>
            </a:extLst>
          </p:cNvPr>
          <p:cNvCxnSpPr>
            <a:cxnSpLocks/>
            <a:stCxn id="113" idx="2"/>
            <a:endCxn id="88" idx="0"/>
          </p:cNvCxnSpPr>
          <p:nvPr/>
        </p:nvCxnSpPr>
        <p:spPr>
          <a:xfrm>
            <a:off x="4419600" y="2057400"/>
            <a:ext cx="0" cy="9175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B191BFD4-CA54-A142-9C7E-A84B5734E7B7}"/>
              </a:ext>
            </a:extLst>
          </p:cNvPr>
          <p:cNvCxnSpPr>
            <a:cxnSpLocks/>
            <a:stCxn id="114" idx="2"/>
            <a:endCxn id="100" idx="0"/>
          </p:cNvCxnSpPr>
          <p:nvPr/>
        </p:nvCxnSpPr>
        <p:spPr>
          <a:xfrm>
            <a:off x="5486400" y="2060060"/>
            <a:ext cx="1019268" cy="909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曲線コネクタ 148">
            <a:extLst>
              <a:ext uri="{FF2B5EF4-FFF2-40B4-BE49-F238E27FC236}">
                <a16:creationId xmlns:a16="http://schemas.microsoft.com/office/drawing/2014/main" id="{6443990A-C2FA-8346-A1AC-32A2795ADB9E}"/>
              </a:ext>
            </a:extLst>
          </p:cNvPr>
          <p:cNvCxnSpPr>
            <a:stCxn id="6" idx="1"/>
            <a:endCxn id="100" idx="3"/>
          </p:cNvCxnSpPr>
          <p:nvPr/>
        </p:nvCxnSpPr>
        <p:spPr>
          <a:xfrm rot="10800000" flipH="1">
            <a:off x="1800132" y="3235889"/>
            <a:ext cx="5238936" cy="12700"/>
          </a:xfrm>
          <a:prstGeom prst="curvedConnector5">
            <a:avLst>
              <a:gd name="adj1" fmla="val -4363"/>
              <a:gd name="adj2" fmla="val 6050654"/>
              <a:gd name="adj3" fmla="val 10436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線矢印コネクタ 151">
            <a:extLst>
              <a:ext uri="{FF2B5EF4-FFF2-40B4-BE49-F238E27FC236}">
                <a16:creationId xmlns:a16="http://schemas.microsoft.com/office/drawing/2014/main" id="{58B5EAC0-5DED-E740-9179-7D7975737AC6}"/>
              </a:ext>
            </a:extLst>
          </p:cNvPr>
          <p:cNvCxnSpPr>
            <a:stCxn id="88" idx="1"/>
            <a:endCxn id="6" idx="3"/>
          </p:cNvCxnSpPr>
          <p:nvPr/>
        </p:nvCxnSpPr>
        <p:spPr>
          <a:xfrm flipH="1" flipV="1">
            <a:off x="2866932" y="3235889"/>
            <a:ext cx="1019268" cy="574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D0733D58-03A3-1A46-8E50-D5485CB92326}"/>
              </a:ext>
            </a:extLst>
          </p:cNvPr>
          <p:cNvCxnSpPr>
            <a:cxnSpLocks/>
            <a:stCxn id="100" idx="1"/>
            <a:endCxn id="88" idx="3"/>
          </p:cNvCxnSpPr>
          <p:nvPr/>
        </p:nvCxnSpPr>
        <p:spPr>
          <a:xfrm flipH="1">
            <a:off x="4953000" y="3235889"/>
            <a:ext cx="1019268" cy="574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7DC12427-49A0-F442-B6C1-1CA2D80E2C6F}"/>
              </a:ext>
            </a:extLst>
          </p:cNvPr>
          <p:cNvCxnSpPr>
            <a:cxnSpLocks/>
          </p:cNvCxnSpPr>
          <p:nvPr/>
        </p:nvCxnSpPr>
        <p:spPr>
          <a:xfrm>
            <a:off x="2819400" y="4799194"/>
            <a:ext cx="1075957" cy="1116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線矢印コネクタ 158">
            <a:extLst>
              <a:ext uri="{FF2B5EF4-FFF2-40B4-BE49-F238E27FC236}">
                <a16:creationId xmlns:a16="http://schemas.microsoft.com/office/drawing/2014/main" id="{E9DC43DC-0BB1-8E4A-862A-4F32EFD20BD6}"/>
              </a:ext>
            </a:extLst>
          </p:cNvPr>
          <p:cNvCxnSpPr>
            <a:cxnSpLocks/>
          </p:cNvCxnSpPr>
          <p:nvPr/>
        </p:nvCxnSpPr>
        <p:spPr>
          <a:xfrm>
            <a:off x="4921583" y="4820578"/>
            <a:ext cx="1075957" cy="1116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曲線コネクタ 159">
            <a:extLst>
              <a:ext uri="{FF2B5EF4-FFF2-40B4-BE49-F238E27FC236}">
                <a16:creationId xmlns:a16="http://schemas.microsoft.com/office/drawing/2014/main" id="{6B9A627E-EA19-7146-A782-D20A2D500DB2}"/>
              </a:ext>
            </a:extLst>
          </p:cNvPr>
          <p:cNvCxnSpPr>
            <a:cxnSpLocks/>
            <a:stCxn id="101" idx="6"/>
            <a:endCxn id="10" idx="2"/>
          </p:cNvCxnSpPr>
          <p:nvPr/>
        </p:nvCxnSpPr>
        <p:spPr>
          <a:xfrm flipH="1">
            <a:off x="1685832" y="4810360"/>
            <a:ext cx="5467536" cy="12700"/>
          </a:xfrm>
          <a:prstGeom prst="curvedConnector5">
            <a:avLst>
              <a:gd name="adj1" fmla="val -4181"/>
              <a:gd name="adj2" fmla="val 4094803"/>
              <a:gd name="adj3" fmla="val 10418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B5A45B25-76A6-3941-AAA3-D72A17E2ACF5}"/>
              </a:ext>
            </a:extLst>
          </p:cNvPr>
          <p:cNvSpPr txBox="1"/>
          <p:nvPr/>
        </p:nvSpPr>
        <p:spPr>
          <a:xfrm>
            <a:off x="1480374" y="6314411"/>
            <a:ext cx="2239716" cy="369332"/>
          </a:xfrm>
          <a:prstGeom prst="rect">
            <a:avLst/>
          </a:prstGeom>
          <a:noFill/>
        </p:spPr>
        <p:txBody>
          <a:bodyPr wrap="none" rtlCol="0">
            <a:spAutoFit/>
          </a:bodyPr>
          <a:lstStyle/>
          <a:p>
            <a:r>
              <a:rPr lang="ja-JP" altLang="en-US">
                <a:solidFill>
                  <a:srgbClr val="FF0000"/>
                </a:solidFill>
              </a:rPr>
              <a:t>単一の最良な識別器</a:t>
            </a:r>
            <a:endParaRPr kumimoji="1" lang="ja-JP" altLang="en-US">
              <a:solidFill>
                <a:srgbClr val="FF0000"/>
              </a:solidFill>
            </a:endParaRPr>
          </a:p>
        </p:txBody>
      </p:sp>
      <p:sp>
        <p:nvSpPr>
          <p:cNvPr id="165" name="テキスト ボックス 164">
            <a:extLst>
              <a:ext uri="{FF2B5EF4-FFF2-40B4-BE49-F238E27FC236}">
                <a16:creationId xmlns:a16="http://schemas.microsoft.com/office/drawing/2014/main" id="{0E0A821F-9969-2540-8BA9-E3F683344FB6}"/>
              </a:ext>
            </a:extLst>
          </p:cNvPr>
          <p:cNvSpPr txBox="1"/>
          <p:nvPr/>
        </p:nvSpPr>
        <p:spPr>
          <a:xfrm>
            <a:off x="6100529" y="2267834"/>
            <a:ext cx="1795684" cy="369332"/>
          </a:xfrm>
          <a:prstGeom prst="rect">
            <a:avLst/>
          </a:prstGeom>
          <a:noFill/>
        </p:spPr>
        <p:txBody>
          <a:bodyPr wrap="none" rtlCol="0">
            <a:spAutoFit/>
          </a:bodyPr>
          <a:lstStyle/>
          <a:p>
            <a:r>
              <a:rPr kumimoji="1" lang="ja-JP" altLang="en-US">
                <a:solidFill>
                  <a:srgbClr val="00B050"/>
                </a:solidFill>
              </a:rPr>
              <a:t>データセット交換</a:t>
            </a:r>
          </a:p>
        </p:txBody>
      </p:sp>
      <p:sp>
        <p:nvSpPr>
          <p:cNvPr id="166" name="テキスト ボックス 165">
            <a:extLst>
              <a:ext uri="{FF2B5EF4-FFF2-40B4-BE49-F238E27FC236}">
                <a16:creationId xmlns:a16="http://schemas.microsoft.com/office/drawing/2014/main" id="{56C63A39-88AC-F241-8775-B40B229AEDCA}"/>
              </a:ext>
            </a:extLst>
          </p:cNvPr>
          <p:cNvSpPr txBox="1"/>
          <p:nvPr/>
        </p:nvSpPr>
        <p:spPr>
          <a:xfrm>
            <a:off x="6939378" y="5113101"/>
            <a:ext cx="1800493" cy="369332"/>
          </a:xfrm>
          <a:prstGeom prst="rect">
            <a:avLst/>
          </a:prstGeom>
          <a:noFill/>
        </p:spPr>
        <p:txBody>
          <a:bodyPr wrap="none" rtlCol="0">
            <a:spAutoFit/>
          </a:bodyPr>
          <a:lstStyle/>
          <a:p>
            <a:r>
              <a:rPr kumimoji="1" lang="ja-JP" altLang="en-US">
                <a:solidFill>
                  <a:srgbClr val="00B050"/>
                </a:solidFill>
              </a:rPr>
              <a:t>個体の移住操作</a:t>
            </a:r>
          </a:p>
        </p:txBody>
      </p:sp>
    </p:spTree>
    <p:extLst>
      <p:ext uri="{BB962C8B-B14F-4D97-AF65-F5344CB8AC3E}">
        <p14:creationId xmlns:p14="http://schemas.microsoft.com/office/powerpoint/2010/main" val="11740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C8B9-C81E-1B47-BA83-C0E09154C0AD}"/>
              </a:ext>
            </a:extLst>
          </p:cNvPr>
          <p:cNvSpPr>
            <a:spLocks noGrp="1"/>
          </p:cNvSpPr>
          <p:nvPr>
            <p:ph type="title"/>
          </p:nvPr>
        </p:nvSpPr>
        <p:spPr/>
        <p:txBody>
          <a:bodyPr/>
          <a:lstStyle/>
          <a:p>
            <a:r>
              <a:rPr kumimoji="1" lang="ja-JP" altLang="en-US"/>
              <a:t>設計するアンサンブル識別器</a:t>
            </a:r>
          </a:p>
        </p:txBody>
      </p:sp>
      <p:sp>
        <p:nvSpPr>
          <p:cNvPr id="6" name="正方形/長方形 5">
            <a:extLst>
              <a:ext uri="{FF2B5EF4-FFF2-40B4-BE49-F238E27FC236}">
                <a16:creationId xmlns:a16="http://schemas.microsoft.com/office/drawing/2014/main" id="{95EFB2B9-0084-BE43-9245-6FFDEB967997}"/>
              </a:ext>
            </a:extLst>
          </p:cNvPr>
          <p:cNvSpPr/>
          <p:nvPr/>
        </p:nvSpPr>
        <p:spPr>
          <a:xfrm>
            <a:off x="1800132" y="1573764"/>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9055ED69-EDA8-EB46-8F8A-A255DFEF4FFA}"/>
              </a:ext>
            </a:extLst>
          </p:cNvPr>
          <p:cNvSpPr/>
          <p:nvPr/>
        </p:nvSpPr>
        <p:spPr>
          <a:xfrm>
            <a:off x="1685832" y="2767235"/>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8F5FF7A3-5C0F-2D44-844E-CD2235D51C53}"/>
              </a:ext>
            </a:extLst>
          </p:cNvPr>
          <p:cNvSpPr/>
          <p:nvPr/>
        </p:nvSpPr>
        <p:spPr>
          <a:xfrm>
            <a:off x="2485932" y="3175169"/>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336EA75B-2E8E-A747-91F8-C53485475BD6}"/>
              </a:ext>
            </a:extLst>
          </p:cNvPr>
          <p:cNvSpPr/>
          <p:nvPr/>
        </p:nvSpPr>
        <p:spPr>
          <a:xfrm>
            <a:off x="2090689" y="3575186"/>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DD52963E-B563-114E-BEA1-4D181720D790}"/>
              </a:ext>
            </a:extLst>
          </p:cNvPr>
          <p:cNvSpPr/>
          <p:nvPr/>
        </p:nvSpPr>
        <p:spPr>
          <a:xfrm>
            <a:off x="1964019" y="3088578"/>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1AB5D20E-A4C5-A94E-A241-1D85399E58E7}"/>
              </a:ext>
            </a:extLst>
          </p:cNvPr>
          <p:cNvSpPr txBox="1"/>
          <p:nvPr/>
        </p:nvSpPr>
        <p:spPr>
          <a:xfrm>
            <a:off x="538229" y="2582569"/>
            <a:ext cx="646331" cy="369332"/>
          </a:xfrm>
          <a:prstGeom prst="rect">
            <a:avLst/>
          </a:prstGeom>
          <a:noFill/>
        </p:spPr>
        <p:txBody>
          <a:bodyPr wrap="none" rtlCol="0">
            <a:spAutoFit/>
          </a:bodyPr>
          <a:lstStyle/>
          <a:p>
            <a:r>
              <a:rPr kumimoji="1" lang="ja-JP" altLang="en-US"/>
              <a:t>個体</a:t>
            </a:r>
          </a:p>
        </p:txBody>
      </p:sp>
      <p:cxnSp>
        <p:nvCxnSpPr>
          <p:cNvPr id="25" name="直線コネクタ 24">
            <a:extLst>
              <a:ext uri="{FF2B5EF4-FFF2-40B4-BE49-F238E27FC236}">
                <a16:creationId xmlns:a16="http://schemas.microsoft.com/office/drawing/2014/main" id="{000C58D6-3804-1B45-AA55-B8FDE2CE0513}"/>
              </a:ext>
            </a:extLst>
          </p:cNvPr>
          <p:cNvCxnSpPr>
            <a:cxnSpLocks/>
            <a:stCxn id="23" idx="3"/>
          </p:cNvCxnSpPr>
          <p:nvPr/>
        </p:nvCxnSpPr>
        <p:spPr>
          <a:xfrm>
            <a:off x="1184560" y="2767235"/>
            <a:ext cx="752633" cy="3210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角丸四角形 30">
            <a:extLst>
              <a:ext uri="{FF2B5EF4-FFF2-40B4-BE49-F238E27FC236}">
                <a16:creationId xmlns:a16="http://schemas.microsoft.com/office/drawing/2014/main" id="{671A898A-CA23-3F4E-8634-4AD97520CB7C}"/>
              </a:ext>
            </a:extLst>
          </p:cNvPr>
          <p:cNvSpPr/>
          <p:nvPr/>
        </p:nvSpPr>
        <p:spPr>
          <a:xfrm>
            <a:off x="1404431" y="1294327"/>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上下矢印 33">
            <a:extLst>
              <a:ext uri="{FF2B5EF4-FFF2-40B4-BE49-F238E27FC236}">
                <a16:creationId xmlns:a16="http://schemas.microsoft.com/office/drawing/2014/main" id="{4CA690B5-3FB2-8349-9F88-E757D05ABB48}"/>
              </a:ext>
            </a:extLst>
          </p:cNvPr>
          <p:cNvSpPr/>
          <p:nvPr/>
        </p:nvSpPr>
        <p:spPr>
          <a:xfrm>
            <a:off x="2172632" y="2170499"/>
            <a:ext cx="293313" cy="533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D61D07FA-A124-4340-B18F-961CFB237007}"/>
              </a:ext>
            </a:extLst>
          </p:cNvPr>
          <p:cNvSpPr/>
          <p:nvPr/>
        </p:nvSpPr>
        <p:spPr>
          <a:xfrm>
            <a:off x="2501854" y="464975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711A7C8E-C723-F344-AC6F-31C123556E78}"/>
              </a:ext>
            </a:extLst>
          </p:cNvPr>
          <p:cNvSpPr/>
          <p:nvPr/>
        </p:nvSpPr>
        <p:spPr>
          <a:xfrm>
            <a:off x="2219232" y="464975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DF1F9CDA-A379-D94E-A4D8-494CA2B90E6A}"/>
              </a:ext>
            </a:extLst>
          </p:cNvPr>
          <p:cNvSpPr/>
          <p:nvPr/>
        </p:nvSpPr>
        <p:spPr>
          <a:xfrm>
            <a:off x="1937193" y="464975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下矢印 45">
            <a:extLst>
              <a:ext uri="{FF2B5EF4-FFF2-40B4-BE49-F238E27FC236}">
                <a16:creationId xmlns:a16="http://schemas.microsoft.com/office/drawing/2014/main" id="{059346F8-52E2-DC48-8FCF-A50E1B9B8DAC}"/>
              </a:ext>
            </a:extLst>
          </p:cNvPr>
          <p:cNvSpPr/>
          <p:nvPr/>
        </p:nvSpPr>
        <p:spPr>
          <a:xfrm>
            <a:off x="2152953" y="4132897"/>
            <a:ext cx="342900" cy="4762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DAD04175-DF06-194F-BE48-B44950F5459A}"/>
              </a:ext>
            </a:extLst>
          </p:cNvPr>
          <p:cNvSpPr txBox="1"/>
          <p:nvPr/>
        </p:nvSpPr>
        <p:spPr>
          <a:xfrm>
            <a:off x="425892" y="4583668"/>
            <a:ext cx="1107996" cy="369332"/>
          </a:xfrm>
          <a:prstGeom prst="rect">
            <a:avLst/>
          </a:prstGeom>
          <a:noFill/>
        </p:spPr>
        <p:txBody>
          <a:bodyPr wrap="none" rtlCol="0">
            <a:spAutoFit/>
          </a:bodyPr>
          <a:lstStyle/>
          <a:p>
            <a:r>
              <a:rPr kumimoji="1" lang="ja-JP" altLang="en-US"/>
              <a:t>最終世代</a:t>
            </a:r>
          </a:p>
        </p:txBody>
      </p:sp>
      <p:sp>
        <p:nvSpPr>
          <p:cNvPr id="50" name="テキスト ボックス 49">
            <a:extLst>
              <a:ext uri="{FF2B5EF4-FFF2-40B4-BE49-F238E27FC236}">
                <a16:creationId xmlns:a16="http://schemas.microsoft.com/office/drawing/2014/main" id="{474FF568-8069-EB4B-8620-E5DA388F1C30}"/>
              </a:ext>
            </a:extLst>
          </p:cNvPr>
          <p:cNvSpPr txBox="1"/>
          <p:nvPr/>
        </p:nvSpPr>
        <p:spPr>
          <a:xfrm>
            <a:off x="2380823" y="2247289"/>
            <a:ext cx="966931" cy="369332"/>
          </a:xfrm>
          <a:prstGeom prst="rect">
            <a:avLst/>
          </a:prstGeom>
          <a:noFill/>
        </p:spPr>
        <p:txBody>
          <a:bodyPr wrap="none" rtlCol="0">
            <a:spAutoFit/>
          </a:bodyPr>
          <a:lstStyle/>
          <a:p>
            <a:r>
              <a:rPr kumimoji="1" lang="en-US" altLang="ja-JP"/>
              <a:t>NSGA2</a:t>
            </a:r>
            <a:endParaRPr kumimoji="1" lang="ja-JP" altLang="en-US"/>
          </a:p>
        </p:txBody>
      </p:sp>
      <p:sp>
        <p:nvSpPr>
          <p:cNvPr id="88" name="正方形/長方形 87">
            <a:extLst>
              <a:ext uri="{FF2B5EF4-FFF2-40B4-BE49-F238E27FC236}">
                <a16:creationId xmlns:a16="http://schemas.microsoft.com/office/drawing/2014/main" id="{F35D43CF-2463-BD43-A206-7F21268D343B}"/>
              </a:ext>
            </a:extLst>
          </p:cNvPr>
          <p:cNvSpPr/>
          <p:nvPr/>
        </p:nvSpPr>
        <p:spPr>
          <a:xfrm>
            <a:off x="3886200" y="1579505"/>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CAF7197F-3E37-3A4F-AEBD-2456D104FA51}"/>
              </a:ext>
            </a:extLst>
          </p:cNvPr>
          <p:cNvSpPr/>
          <p:nvPr/>
        </p:nvSpPr>
        <p:spPr>
          <a:xfrm>
            <a:off x="3771900" y="2772976"/>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6DAFBE74-A847-EB41-935C-547FD5C4D449}"/>
              </a:ext>
            </a:extLst>
          </p:cNvPr>
          <p:cNvSpPr/>
          <p:nvPr/>
        </p:nvSpPr>
        <p:spPr>
          <a:xfrm>
            <a:off x="4572000" y="3180910"/>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152139BF-6AFD-434B-B0C7-1C41A4FF7093}"/>
              </a:ext>
            </a:extLst>
          </p:cNvPr>
          <p:cNvSpPr/>
          <p:nvPr/>
        </p:nvSpPr>
        <p:spPr>
          <a:xfrm>
            <a:off x="4176757" y="358092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30C19EE8-0ECC-3742-9A3D-DFA869249C13}"/>
              </a:ext>
            </a:extLst>
          </p:cNvPr>
          <p:cNvSpPr/>
          <p:nvPr/>
        </p:nvSpPr>
        <p:spPr>
          <a:xfrm>
            <a:off x="4050087" y="3094319"/>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角丸四角形 92">
            <a:extLst>
              <a:ext uri="{FF2B5EF4-FFF2-40B4-BE49-F238E27FC236}">
                <a16:creationId xmlns:a16="http://schemas.microsoft.com/office/drawing/2014/main" id="{9B7152F3-5F30-834B-BF68-439D03E6FE5D}"/>
              </a:ext>
            </a:extLst>
          </p:cNvPr>
          <p:cNvSpPr/>
          <p:nvPr/>
        </p:nvSpPr>
        <p:spPr>
          <a:xfrm>
            <a:off x="3490499" y="1300068"/>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上下矢印 93">
            <a:extLst>
              <a:ext uri="{FF2B5EF4-FFF2-40B4-BE49-F238E27FC236}">
                <a16:creationId xmlns:a16="http://schemas.microsoft.com/office/drawing/2014/main" id="{025E9D77-F685-9C4E-A82E-28591B29F9F4}"/>
              </a:ext>
            </a:extLst>
          </p:cNvPr>
          <p:cNvSpPr/>
          <p:nvPr/>
        </p:nvSpPr>
        <p:spPr>
          <a:xfrm>
            <a:off x="4258700" y="2176240"/>
            <a:ext cx="293313" cy="533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4A925EC4-1221-EA47-81EE-87B4C5B03DA2}"/>
              </a:ext>
            </a:extLst>
          </p:cNvPr>
          <p:cNvSpPr/>
          <p:nvPr/>
        </p:nvSpPr>
        <p:spPr>
          <a:xfrm>
            <a:off x="4587922" y="4655498"/>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84A7839D-B71D-1148-A577-78DC16C34E59}"/>
              </a:ext>
            </a:extLst>
          </p:cNvPr>
          <p:cNvSpPr/>
          <p:nvPr/>
        </p:nvSpPr>
        <p:spPr>
          <a:xfrm>
            <a:off x="4305300" y="4655498"/>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楕円 96">
            <a:extLst>
              <a:ext uri="{FF2B5EF4-FFF2-40B4-BE49-F238E27FC236}">
                <a16:creationId xmlns:a16="http://schemas.microsoft.com/office/drawing/2014/main" id="{2387E49C-1F48-AD44-A03D-B51E7B918AE9}"/>
              </a:ext>
            </a:extLst>
          </p:cNvPr>
          <p:cNvSpPr/>
          <p:nvPr/>
        </p:nvSpPr>
        <p:spPr>
          <a:xfrm>
            <a:off x="4023261" y="4655498"/>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下矢印 97">
            <a:extLst>
              <a:ext uri="{FF2B5EF4-FFF2-40B4-BE49-F238E27FC236}">
                <a16:creationId xmlns:a16="http://schemas.microsoft.com/office/drawing/2014/main" id="{AB267B41-5818-714C-816F-605417604B25}"/>
              </a:ext>
            </a:extLst>
          </p:cNvPr>
          <p:cNvSpPr/>
          <p:nvPr/>
        </p:nvSpPr>
        <p:spPr>
          <a:xfrm>
            <a:off x="4239021" y="4138638"/>
            <a:ext cx="342900" cy="4762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32D2DFA6-5C92-8A4F-B59D-111D89E33B99}"/>
              </a:ext>
            </a:extLst>
          </p:cNvPr>
          <p:cNvSpPr txBox="1"/>
          <p:nvPr/>
        </p:nvSpPr>
        <p:spPr>
          <a:xfrm>
            <a:off x="4466891" y="2253030"/>
            <a:ext cx="966931" cy="369332"/>
          </a:xfrm>
          <a:prstGeom prst="rect">
            <a:avLst/>
          </a:prstGeom>
          <a:noFill/>
        </p:spPr>
        <p:txBody>
          <a:bodyPr wrap="none" rtlCol="0">
            <a:spAutoFit/>
          </a:bodyPr>
          <a:lstStyle/>
          <a:p>
            <a:r>
              <a:rPr kumimoji="1" lang="en-US" altLang="ja-JP"/>
              <a:t>NSGA2</a:t>
            </a:r>
            <a:endParaRPr kumimoji="1" lang="ja-JP" altLang="en-US"/>
          </a:p>
        </p:txBody>
      </p:sp>
      <p:sp>
        <p:nvSpPr>
          <p:cNvPr id="100" name="正方形/長方形 99">
            <a:extLst>
              <a:ext uri="{FF2B5EF4-FFF2-40B4-BE49-F238E27FC236}">
                <a16:creationId xmlns:a16="http://schemas.microsoft.com/office/drawing/2014/main" id="{2A845B49-CBE9-2A45-B733-DD11997F3877}"/>
              </a:ext>
            </a:extLst>
          </p:cNvPr>
          <p:cNvSpPr/>
          <p:nvPr/>
        </p:nvSpPr>
        <p:spPr>
          <a:xfrm>
            <a:off x="5972268" y="1573764"/>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a:extLst>
              <a:ext uri="{FF2B5EF4-FFF2-40B4-BE49-F238E27FC236}">
                <a16:creationId xmlns:a16="http://schemas.microsoft.com/office/drawing/2014/main" id="{345051E7-35D6-BC40-A61F-8A5CD8D9ED3D}"/>
              </a:ext>
            </a:extLst>
          </p:cNvPr>
          <p:cNvSpPr/>
          <p:nvPr/>
        </p:nvSpPr>
        <p:spPr>
          <a:xfrm>
            <a:off x="5857968" y="2767235"/>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a:extLst>
              <a:ext uri="{FF2B5EF4-FFF2-40B4-BE49-F238E27FC236}">
                <a16:creationId xmlns:a16="http://schemas.microsoft.com/office/drawing/2014/main" id="{2B2ED7AA-C6E6-0743-BDDD-AA404CB29611}"/>
              </a:ext>
            </a:extLst>
          </p:cNvPr>
          <p:cNvSpPr/>
          <p:nvPr/>
        </p:nvSpPr>
        <p:spPr>
          <a:xfrm>
            <a:off x="6658068" y="3175169"/>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a:extLst>
              <a:ext uri="{FF2B5EF4-FFF2-40B4-BE49-F238E27FC236}">
                <a16:creationId xmlns:a16="http://schemas.microsoft.com/office/drawing/2014/main" id="{261EEDCB-EC38-EA42-89E5-8CFF81A48134}"/>
              </a:ext>
            </a:extLst>
          </p:cNvPr>
          <p:cNvSpPr/>
          <p:nvPr/>
        </p:nvSpPr>
        <p:spPr>
          <a:xfrm>
            <a:off x="6262825" y="3575186"/>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0C5F6357-8095-D24F-B0D6-C595B20E6AE8}"/>
              </a:ext>
            </a:extLst>
          </p:cNvPr>
          <p:cNvSpPr/>
          <p:nvPr/>
        </p:nvSpPr>
        <p:spPr>
          <a:xfrm>
            <a:off x="6136155" y="3088578"/>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角丸四角形 104">
            <a:extLst>
              <a:ext uri="{FF2B5EF4-FFF2-40B4-BE49-F238E27FC236}">
                <a16:creationId xmlns:a16="http://schemas.microsoft.com/office/drawing/2014/main" id="{5241632F-80A6-FA4F-96A7-BECF7DF63DF9}"/>
              </a:ext>
            </a:extLst>
          </p:cNvPr>
          <p:cNvSpPr/>
          <p:nvPr/>
        </p:nvSpPr>
        <p:spPr>
          <a:xfrm>
            <a:off x="5576567" y="1294327"/>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上下矢印 105">
            <a:extLst>
              <a:ext uri="{FF2B5EF4-FFF2-40B4-BE49-F238E27FC236}">
                <a16:creationId xmlns:a16="http://schemas.microsoft.com/office/drawing/2014/main" id="{007852C6-8EFE-9345-9055-3C1FA9FCE506}"/>
              </a:ext>
            </a:extLst>
          </p:cNvPr>
          <p:cNvSpPr/>
          <p:nvPr/>
        </p:nvSpPr>
        <p:spPr>
          <a:xfrm>
            <a:off x="6344768" y="2170499"/>
            <a:ext cx="293313" cy="533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a:extLst>
              <a:ext uri="{FF2B5EF4-FFF2-40B4-BE49-F238E27FC236}">
                <a16:creationId xmlns:a16="http://schemas.microsoft.com/office/drawing/2014/main" id="{0318E04E-D182-3C4F-80B1-5B389B37DCE6}"/>
              </a:ext>
            </a:extLst>
          </p:cNvPr>
          <p:cNvSpPr/>
          <p:nvPr/>
        </p:nvSpPr>
        <p:spPr>
          <a:xfrm>
            <a:off x="6673990" y="464975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a:extLst>
              <a:ext uri="{FF2B5EF4-FFF2-40B4-BE49-F238E27FC236}">
                <a16:creationId xmlns:a16="http://schemas.microsoft.com/office/drawing/2014/main" id="{1C6B8BA9-D463-E744-955E-7ACC08A57860}"/>
              </a:ext>
            </a:extLst>
          </p:cNvPr>
          <p:cNvSpPr/>
          <p:nvPr/>
        </p:nvSpPr>
        <p:spPr>
          <a:xfrm>
            <a:off x="6391368" y="464975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a:extLst>
              <a:ext uri="{FF2B5EF4-FFF2-40B4-BE49-F238E27FC236}">
                <a16:creationId xmlns:a16="http://schemas.microsoft.com/office/drawing/2014/main" id="{67CBA390-D543-3346-B894-1BB77E468426}"/>
              </a:ext>
            </a:extLst>
          </p:cNvPr>
          <p:cNvSpPr/>
          <p:nvPr/>
        </p:nvSpPr>
        <p:spPr>
          <a:xfrm>
            <a:off x="6109329" y="464975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下矢印 109">
            <a:extLst>
              <a:ext uri="{FF2B5EF4-FFF2-40B4-BE49-F238E27FC236}">
                <a16:creationId xmlns:a16="http://schemas.microsoft.com/office/drawing/2014/main" id="{89DDAB64-C1BE-584C-AF41-843B65FC978D}"/>
              </a:ext>
            </a:extLst>
          </p:cNvPr>
          <p:cNvSpPr/>
          <p:nvPr/>
        </p:nvSpPr>
        <p:spPr>
          <a:xfrm>
            <a:off x="6325089" y="4132897"/>
            <a:ext cx="342900" cy="4762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634C30E8-0BF6-AB41-94D8-72A4A68B7259}"/>
              </a:ext>
            </a:extLst>
          </p:cNvPr>
          <p:cNvSpPr txBox="1"/>
          <p:nvPr/>
        </p:nvSpPr>
        <p:spPr>
          <a:xfrm>
            <a:off x="6552959" y="2247289"/>
            <a:ext cx="966931" cy="369332"/>
          </a:xfrm>
          <a:prstGeom prst="rect">
            <a:avLst/>
          </a:prstGeom>
          <a:noFill/>
        </p:spPr>
        <p:txBody>
          <a:bodyPr wrap="none" rtlCol="0">
            <a:spAutoFit/>
          </a:bodyPr>
          <a:lstStyle/>
          <a:p>
            <a:r>
              <a:rPr kumimoji="1" lang="en-US" altLang="ja-JP"/>
              <a:t>NSGA2</a:t>
            </a:r>
            <a:endParaRPr kumimoji="1" lang="ja-JP" altLang="en-US"/>
          </a:p>
        </p:txBody>
      </p:sp>
      <p:sp>
        <p:nvSpPr>
          <p:cNvPr id="126" name="テキスト ボックス 125">
            <a:extLst>
              <a:ext uri="{FF2B5EF4-FFF2-40B4-BE49-F238E27FC236}">
                <a16:creationId xmlns:a16="http://schemas.microsoft.com/office/drawing/2014/main" id="{A8654825-1796-1F4C-9CA3-338ECB9E24A5}"/>
              </a:ext>
            </a:extLst>
          </p:cNvPr>
          <p:cNvSpPr txBox="1"/>
          <p:nvPr/>
        </p:nvSpPr>
        <p:spPr>
          <a:xfrm>
            <a:off x="2768586" y="4884098"/>
            <a:ext cx="1107996" cy="369332"/>
          </a:xfrm>
          <a:prstGeom prst="rect">
            <a:avLst/>
          </a:prstGeom>
          <a:noFill/>
        </p:spPr>
        <p:txBody>
          <a:bodyPr wrap="none" rtlCol="0">
            <a:spAutoFit/>
          </a:bodyPr>
          <a:lstStyle/>
          <a:p>
            <a:r>
              <a:rPr lang="ja-JP" altLang="en-US">
                <a:solidFill>
                  <a:srgbClr val="FF0000"/>
                </a:solidFill>
              </a:rPr>
              <a:t>弱識別器</a:t>
            </a:r>
            <a:endParaRPr kumimoji="1" lang="ja-JP" altLang="en-US">
              <a:solidFill>
                <a:srgbClr val="FF0000"/>
              </a:solidFill>
            </a:endParaRPr>
          </a:p>
        </p:txBody>
      </p:sp>
      <p:sp>
        <p:nvSpPr>
          <p:cNvPr id="127" name="テキスト ボックス 126">
            <a:extLst>
              <a:ext uri="{FF2B5EF4-FFF2-40B4-BE49-F238E27FC236}">
                <a16:creationId xmlns:a16="http://schemas.microsoft.com/office/drawing/2014/main" id="{C3C5801F-F2ED-634E-A59E-3DFBA9FA4E14}"/>
              </a:ext>
            </a:extLst>
          </p:cNvPr>
          <p:cNvSpPr txBox="1"/>
          <p:nvPr/>
        </p:nvSpPr>
        <p:spPr>
          <a:xfrm>
            <a:off x="4851709" y="4889839"/>
            <a:ext cx="1107996" cy="369332"/>
          </a:xfrm>
          <a:prstGeom prst="rect">
            <a:avLst/>
          </a:prstGeom>
          <a:noFill/>
        </p:spPr>
        <p:txBody>
          <a:bodyPr wrap="none" rtlCol="0">
            <a:spAutoFit/>
          </a:bodyPr>
          <a:lstStyle/>
          <a:p>
            <a:r>
              <a:rPr lang="ja-JP" altLang="en-US">
                <a:solidFill>
                  <a:srgbClr val="FF0000"/>
                </a:solidFill>
              </a:rPr>
              <a:t>弱識別器</a:t>
            </a:r>
            <a:endParaRPr kumimoji="1" lang="ja-JP" altLang="en-US">
              <a:solidFill>
                <a:srgbClr val="FF0000"/>
              </a:solidFill>
            </a:endParaRPr>
          </a:p>
        </p:txBody>
      </p:sp>
      <p:sp>
        <p:nvSpPr>
          <p:cNvPr id="128" name="テキスト ボックス 127">
            <a:extLst>
              <a:ext uri="{FF2B5EF4-FFF2-40B4-BE49-F238E27FC236}">
                <a16:creationId xmlns:a16="http://schemas.microsoft.com/office/drawing/2014/main" id="{35E9C326-927A-F749-9B57-912C3CDDA1E6}"/>
              </a:ext>
            </a:extLst>
          </p:cNvPr>
          <p:cNvSpPr txBox="1"/>
          <p:nvPr/>
        </p:nvSpPr>
        <p:spPr>
          <a:xfrm>
            <a:off x="6655154" y="4884098"/>
            <a:ext cx="1107996" cy="369332"/>
          </a:xfrm>
          <a:prstGeom prst="rect">
            <a:avLst/>
          </a:prstGeom>
          <a:noFill/>
        </p:spPr>
        <p:txBody>
          <a:bodyPr wrap="none" rtlCol="0">
            <a:spAutoFit/>
          </a:bodyPr>
          <a:lstStyle/>
          <a:p>
            <a:r>
              <a:rPr lang="ja-JP" altLang="en-US">
                <a:solidFill>
                  <a:srgbClr val="FF0000"/>
                </a:solidFill>
              </a:rPr>
              <a:t>弱識別器</a:t>
            </a:r>
            <a:endParaRPr kumimoji="1" lang="ja-JP" altLang="en-US">
              <a:solidFill>
                <a:srgbClr val="FF0000"/>
              </a:solidFill>
            </a:endParaRPr>
          </a:p>
        </p:txBody>
      </p:sp>
      <p:sp>
        <p:nvSpPr>
          <p:cNvPr id="55" name="下矢印 54">
            <a:extLst>
              <a:ext uri="{FF2B5EF4-FFF2-40B4-BE49-F238E27FC236}">
                <a16:creationId xmlns:a16="http://schemas.microsoft.com/office/drawing/2014/main" id="{087E02E6-7929-7D42-9FE0-0C9B63EA379C}"/>
              </a:ext>
            </a:extLst>
          </p:cNvPr>
          <p:cNvSpPr/>
          <p:nvPr/>
        </p:nvSpPr>
        <p:spPr>
          <a:xfrm>
            <a:off x="2456333" y="4964592"/>
            <a:ext cx="342900" cy="2700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下矢印 55">
            <a:extLst>
              <a:ext uri="{FF2B5EF4-FFF2-40B4-BE49-F238E27FC236}">
                <a16:creationId xmlns:a16="http://schemas.microsoft.com/office/drawing/2014/main" id="{AD2A9043-4155-CD45-A855-1F296BC7D888}"/>
              </a:ext>
            </a:extLst>
          </p:cNvPr>
          <p:cNvSpPr/>
          <p:nvPr/>
        </p:nvSpPr>
        <p:spPr>
          <a:xfrm>
            <a:off x="4514850" y="4964591"/>
            <a:ext cx="342900" cy="2700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下矢印 56">
            <a:extLst>
              <a:ext uri="{FF2B5EF4-FFF2-40B4-BE49-F238E27FC236}">
                <a16:creationId xmlns:a16="http://schemas.microsoft.com/office/drawing/2014/main" id="{144FC154-CD0B-4543-90F2-61C52E341DB1}"/>
              </a:ext>
            </a:extLst>
          </p:cNvPr>
          <p:cNvSpPr/>
          <p:nvPr/>
        </p:nvSpPr>
        <p:spPr>
          <a:xfrm>
            <a:off x="6333550" y="4970345"/>
            <a:ext cx="342900" cy="2700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F0733EFF-FAEE-F74E-9740-5C6A48003089}"/>
              </a:ext>
            </a:extLst>
          </p:cNvPr>
          <p:cNvSpPr/>
          <p:nvPr/>
        </p:nvSpPr>
        <p:spPr>
          <a:xfrm>
            <a:off x="2491474" y="541612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47BA2B05-EB6A-ED47-8916-CFBEBB2C9711}"/>
              </a:ext>
            </a:extLst>
          </p:cNvPr>
          <p:cNvSpPr/>
          <p:nvPr/>
        </p:nvSpPr>
        <p:spPr>
          <a:xfrm>
            <a:off x="4577542" y="5421868"/>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3D918CAD-EF53-AE45-A4A1-67B92BC3E464}"/>
              </a:ext>
            </a:extLst>
          </p:cNvPr>
          <p:cNvSpPr/>
          <p:nvPr/>
        </p:nvSpPr>
        <p:spPr>
          <a:xfrm>
            <a:off x="6380988" y="541612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a:extLst>
              <a:ext uri="{FF2B5EF4-FFF2-40B4-BE49-F238E27FC236}">
                <a16:creationId xmlns:a16="http://schemas.microsoft.com/office/drawing/2014/main" id="{326C92AB-E8F8-F94D-A9BC-689649FCD320}"/>
              </a:ext>
            </a:extLst>
          </p:cNvPr>
          <p:cNvSpPr/>
          <p:nvPr/>
        </p:nvSpPr>
        <p:spPr>
          <a:xfrm>
            <a:off x="1839945" y="5325919"/>
            <a:ext cx="5475255" cy="47623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045C274D-19EF-8E45-961F-88B500DD1FC0}"/>
              </a:ext>
            </a:extLst>
          </p:cNvPr>
          <p:cNvSpPr txBox="1"/>
          <p:nvPr/>
        </p:nvSpPr>
        <p:spPr>
          <a:xfrm>
            <a:off x="249807" y="5207261"/>
            <a:ext cx="1454244" cy="646331"/>
          </a:xfrm>
          <a:prstGeom prst="rect">
            <a:avLst/>
          </a:prstGeom>
          <a:noFill/>
        </p:spPr>
        <p:txBody>
          <a:bodyPr wrap="none" rtlCol="0">
            <a:spAutoFit/>
          </a:bodyPr>
          <a:lstStyle/>
          <a:p>
            <a:pPr algn="ctr"/>
            <a:r>
              <a:rPr kumimoji="1" lang="ja-JP" altLang="en-US"/>
              <a:t>アンサンブル</a:t>
            </a:r>
            <a:endParaRPr kumimoji="1" lang="en-US" altLang="ja-JP"/>
          </a:p>
          <a:p>
            <a:pPr algn="ctr"/>
            <a:r>
              <a:rPr kumimoji="1" lang="ja-JP" altLang="en-US"/>
              <a:t>識別器</a:t>
            </a:r>
          </a:p>
        </p:txBody>
      </p:sp>
      <p:sp>
        <p:nvSpPr>
          <p:cNvPr id="3" name="テキスト ボックス 2">
            <a:extLst>
              <a:ext uri="{FF2B5EF4-FFF2-40B4-BE49-F238E27FC236}">
                <a16:creationId xmlns:a16="http://schemas.microsoft.com/office/drawing/2014/main" id="{D5726692-7DD2-0340-99F1-696E0767A806}"/>
              </a:ext>
            </a:extLst>
          </p:cNvPr>
          <p:cNvSpPr txBox="1"/>
          <p:nvPr/>
        </p:nvSpPr>
        <p:spPr>
          <a:xfrm>
            <a:off x="2042162" y="5968346"/>
            <a:ext cx="1116139" cy="400110"/>
          </a:xfrm>
          <a:prstGeom prst="rect">
            <a:avLst/>
          </a:prstGeom>
          <a:noFill/>
        </p:spPr>
        <p:txBody>
          <a:bodyPr wrap="none" rtlCol="0">
            <a:spAutoFit/>
          </a:bodyPr>
          <a:lstStyle/>
          <a:p>
            <a:r>
              <a:rPr kumimoji="1" lang="en-US" altLang="ja-JP" sz="2000" b="1"/>
              <a:t>Class A</a:t>
            </a:r>
            <a:endParaRPr kumimoji="1" lang="ja-JP" altLang="en-US" sz="2000" b="1"/>
          </a:p>
        </p:txBody>
      </p:sp>
      <p:sp>
        <p:nvSpPr>
          <p:cNvPr id="64" name="テキスト ボックス 63">
            <a:extLst>
              <a:ext uri="{FF2B5EF4-FFF2-40B4-BE49-F238E27FC236}">
                <a16:creationId xmlns:a16="http://schemas.microsoft.com/office/drawing/2014/main" id="{85A21118-0BE4-5143-B24F-550244D9EB77}"/>
              </a:ext>
            </a:extLst>
          </p:cNvPr>
          <p:cNvSpPr txBox="1"/>
          <p:nvPr/>
        </p:nvSpPr>
        <p:spPr>
          <a:xfrm>
            <a:off x="4128230" y="5972170"/>
            <a:ext cx="1125629" cy="400110"/>
          </a:xfrm>
          <a:prstGeom prst="rect">
            <a:avLst/>
          </a:prstGeom>
          <a:noFill/>
        </p:spPr>
        <p:txBody>
          <a:bodyPr wrap="none" rtlCol="0">
            <a:spAutoFit/>
          </a:bodyPr>
          <a:lstStyle/>
          <a:p>
            <a:r>
              <a:rPr kumimoji="1" lang="en-US" altLang="ja-JP" sz="2000" b="1"/>
              <a:t>Class B</a:t>
            </a:r>
            <a:endParaRPr kumimoji="1" lang="ja-JP" altLang="en-US" sz="2000" b="1"/>
          </a:p>
        </p:txBody>
      </p:sp>
      <p:sp>
        <p:nvSpPr>
          <p:cNvPr id="65" name="テキスト ボックス 64">
            <a:extLst>
              <a:ext uri="{FF2B5EF4-FFF2-40B4-BE49-F238E27FC236}">
                <a16:creationId xmlns:a16="http://schemas.microsoft.com/office/drawing/2014/main" id="{3A4C0D4C-5381-9E48-9327-89A68E1B18C0}"/>
              </a:ext>
            </a:extLst>
          </p:cNvPr>
          <p:cNvSpPr txBox="1"/>
          <p:nvPr/>
        </p:nvSpPr>
        <p:spPr>
          <a:xfrm>
            <a:off x="5938764" y="5980726"/>
            <a:ext cx="1116139" cy="400110"/>
          </a:xfrm>
          <a:prstGeom prst="rect">
            <a:avLst/>
          </a:prstGeom>
          <a:noFill/>
        </p:spPr>
        <p:txBody>
          <a:bodyPr wrap="none" rtlCol="0">
            <a:spAutoFit/>
          </a:bodyPr>
          <a:lstStyle/>
          <a:p>
            <a:r>
              <a:rPr kumimoji="1" lang="en-US" altLang="ja-JP" sz="2000" b="1"/>
              <a:t>Class A</a:t>
            </a:r>
            <a:endParaRPr kumimoji="1" lang="ja-JP" altLang="en-US" sz="2000" b="1"/>
          </a:p>
        </p:txBody>
      </p:sp>
      <p:sp>
        <p:nvSpPr>
          <p:cNvPr id="66" name="下矢印 65">
            <a:extLst>
              <a:ext uri="{FF2B5EF4-FFF2-40B4-BE49-F238E27FC236}">
                <a16:creationId xmlns:a16="http://schemas.microsoft.com/office/drawing/2014/main" id="{2104A4EC-6C92-1341-A359-B2B90FBB3503}"/>
              </a:ext>
            </a:extLst>
          </p:cNvPr>
          <p:cNvSpPr/>
          <p:nvPr/>
        </p:nvSpPr>
        <p:spPr>
          <a:xfrm>
            <a:off x="2450292" y="5717956"/>
            <a:ext cx="342900" cy="3159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下矢印 66">
            <a:extLst>
              <a:ext uri="{FF2B5EF4-FFF2-40B4-BE49-F238E27FC236}">
                <a16:creationId xmlns:a16="http://schemas.microsoft.com/office/drawing/2014/main" id="{327DC001-EC0D-5D43-80F4-55C32B215875}"/>
              </a:ext>
            </a:extLst>
          </p:cNvPr>
          <p:cNvSpPr/>
          <p:nvPr/>
        </p:nvSpPr>
        <p:spPr>
          <a:xfrm>
            <a:off x="4508809" y="5717955"/>
            <a:ext cx="342900" cy="3159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下矢印 67">
            <a:extLst>
              <a:ext uri="{FF2B5EF4-FFF2-40B4-BE49-F238E27FC236}">
                <a16:creationId xmlns:a16="http://schemas.microsoft.com/office/drawing/2014/main" id="{BA67CB96-D1D6-E745-B221-231E64D07F1C}"/>
              </a:ext>
            </a:extLst>
          </p:cNvPr>
          <p:cNvSpPr/>
          <p:nvPr/>
        </p:nvSpPr>
        <p:spPr>
          <a:xfrm>
            <a:off x="6327509" y="5723709"/>
            <a:ext cx="342900" cy="3159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右矢印 3">
            <a:extLst>
              <a:ext uri="{FF2B5EF4-FFF2-40B4-BE49-F238E27FC236}">
                <a16:creationId xmlns:a16="http://schemas.microsoft.com/office/drawing/2014/main" id="{C273F229-2C4F-074C-AB01-A11E568B2CF3}"/>
              </a:ext>
            </a:extLst>
          </p:cNvPr>
          <p:cNvSpPr/>
          <p:nvPr/>
        </p:nvSpPr>
        <p:spPr>
          <a:xfrm>
            <a:off x="2090689" y="6444997"/>
            <a:ext cx="860726" cy="2807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643745EB-ECD0-6849-9F16-521105907585}"/>
              </a:ext>
            </a:extLst>
          </p:cNvPr>
          <p:cNvSpPr txBox="1"/>
          <p:nvPr/>
        </p:nvSpPr>
        <p:spPr>
          <a:xfrm>
            <a:off x="2981232" y="6410595"/>
            <a:ext cx="2638286" cy="369332"/>
          </a:xfrm>
          <a:prstGeom prst="rect">
            <a:avLst/>
          </a:prstGeom>
          <a:noFill/>
        </p:spPr>
        <p:txBody>
          <a:bodyPr wrap="none" rtlCol="0">
            <a:spAutoFit/>
          </a:bodyPr>
          <a:lstStyle/>
          <a:p>
            <a:r>
              <a:rPr kumimoji="1" lang="ja-JP" altLang="en-US"/>
              <a:t>多数決の結果</a:t>
            </a:r>
            <a:r>
              <a:rPr lang="ja-JP" altLang="en-US"/>
              <a:t>「</a:t>
            </a:r>
            <a:r>
              <a:rPr lang="en-US" altLang="ja-JP" b="1"/>
              <a:t>Class A</a:t>
            </a:r>
            <a:r>
              <a:rPr lang="ja-JP" altLang="en-US"/>
              <a:t>」</a:t>
            </a:r>
            <a:endParaRPr kumimoji="1" lang="en-US" altLang="ja-JP"/>
          </a:p>
        </p:txBody>
      </p:sp>
    </p:spTree>
    <p:extLst>
      <p:ext uri="{BB962C8B-B14F-4D97-AF65-F5344CB8AC3E}">
        <p14:creationId xmlns:p14="http://schemas.microsoft.com/office/powerpoint/2010/main" val="146139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066289-D464-FC48-AE34-3DC7EAD6093A}"/>
              </a:ext>
            </a:extLst>
          </p:cNvPr>
          <p:cNvSpPr>
            <a:spLocks noGrp="1"/>
          </p:cNvSpPr>
          <p:nvPr>
            <p:ph type="title"/>
          </p:nvPr>
        </p:nvSpPr>
        <p:spPr/>
        <p:txBody>
          <a:bodyPr/>
          <a:lstStyle/>
          <a:p>
            <a:r>
              <a:rPr kumimoji="1" lang="ja-JP" altLang="en-US"/>
              <a:t>現在の進捗状況報告</a:t>
            </a:r>
          </a:p>
        </p:txBody>
      </p:sp>
      <p:sp>
        <p:nvSpPr>
          <p:cNvPr id="3" name="コンテンツ プレースホルダー 2">
            <a:extLst>
              <a:ext uri="{FF2B5EF4-FFF2-40B4-BE49-F238E27FC236}">
                <a16:creationId xmlns:a16="http://schemas.microsoft.com/office/drawing/2014/main" id="{CD6A73E2-E25E-2445-8981-0021E4DE1459}"/>
              </a:ext>
            </a:extLst>
          </p:cNvPr>
          <p:cNvSpPr>
            <a:spLocks noGrp="1"/>
          </p:cNvSpPr>
          <p:nvPr>
            <p:ph idx="1"/>
          </p:nvPr>
        </p:nvSpPr>
        <p:spPr>
          <a:xfrm>
            <a:off x="384958" y="1859478"/>
            <a:ext cx="5105400" cy="2102922"/>
          </a:xfrm>
        </p:spPr>
        <p:txBody>
          <a:bodyPr/>
          <a:lstStyle/>
          <a:p>
            <a:r>
              <a:rPr kumimoji="1" lang="ja-JP" altLang="en-US" sz="2800"/>
              <a:t>プログラムの引継ぎ</a:t>
            </a:r>
            <a:endParaRPr kumimoji="1" lang="en-US" altLang="ja-JP" sz="2800"/>
          </a:p>
          <a:p>
            <a:r>
              <a:rPr kumimoji="1" lang="ja-JP" altLang="en-US" sz="2800"/>
              <a:t>参考論文の内容の把握</a:t>
            </a:r>
            <a:endParaRPr kumimoji="1" lang="en-US" altLang="ja-JP" sz="2800"/>
          </a:p>
          <a:p>
            <a:r>
              <a:rPr kumimoji="1" lang="ja-JP" altLang="en-US" sz="2800"/>
              <a:t>調査課題</a:t>
            </a:r>
            <a:r>
              <a:rPr kumimoji="1" lang="en-US" altLang="ja-JP" sz="2800"/>
              <a:t>1</a:t>
            </a:r>
            <a:r>
              <a:rPr kumimoji="1" lang="ja-JP" altLang="en-US" sz="2800"/>
              <a:t>の実装</a:t>
            </a:r>
            <a:endParaRPr kumimoji="1" lang="en-US" altLang="ja-JP" sz="2800"/>
          </a:p>
          <a:p>
            <a:r>
              <a:rPr lang="ja-JP" altLang="en-US" sz="2800"/>
              <a:t>調査課題</a:t>
            </a:r>
            <a:r>
              <a:rPr lang="en-US" altLang="ja-JP" sz="2800"/>
              <a:t>3</a:t>
            </a:r>
            <a:r>
              <a:rPr lang="ja-JP" altLang="en-US" sz="2800"/>
              <a:t>の実装</a:t>
            </a:r>
            <a:endParaRPr kumimoji="1" lang="en-US" altLang="ja-JP" sz="2800"/>
          </a:p>
        </p:txBody>
      </p:sp>
      <p:sp>
        <p:nvSpPr>
          <p:cNvPr id="4" name="コンテンツ プレースホルダー 2">
            <a:extLst>
              <a:ext uri="{FF2B5EF4-FFF2-40B4-BE49-F238E27FC236}">
                <a16:creationId xmlns:a16="http://schemas.microsoft.com/office/drawing/2014/main" id="{F3A22987-52DA-C24D-A42B-F533EBF925CB}"/>
              </a:ext>
            </a:extLst>
          </p:cNvPr>
          <p:cNvSpPr txBox="1">
            <a:spLocks/>
          </p:cNvSpPr>
          <p:nvPr/>
        </p:nvSpPr>
        <p:spPr bwMode="auto">
          <a:xfrm>
            <a:off x="384958" y="4696549"/>
            <a:ext cx="5105400"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kern="0"/>
              <a:t>調査課題</a:t>
            </a:r>
            <a:r>
              <a:rPr lang="en-US" altLang="ja-JP" sz="2800" kern="0"/>
              <a:t>4</a:t>
            </a:r>
            <a:r>
              <a:rPr lang="ja-JP" altLang="en-US" sz="2800" kern="0"/>
              <a:t>の実装</a:t>
            </a:r>
            <a:endParaRPr lang="en-US" altLang="ja-JP" sz="2800" kern="0"/>
          </a:p>
          <a:p>
            <a:r>
              <a:rPr lang="ja-JP" altLang="en-US" sz="2800" kern="0"/>
              <a:t>実験実施および結果の考察</a:t>
            </a:r>
            <a:endParaRPr lang="en-US" altLang="ja-JP" sz="2800" kern="0"/>
          </a:p>
          <a:p>
            <a:r>
              <a:rPr lang="ja-JP" altLang="en-US" sz="2800" kern="0"/>
              <a:t>発表レジュメの作成</a:t>
            </a:r>
            <a:endParaRPr lang="en-US" altLang="ja-JP" sz="2800" kern="0"/>
          </a:p>
          <a:p>
            <a:r>
              <a:rPr lang="ja-JP" altLang="en-US" sz="2800" kern="0"/>
              <a:t>発表スライドの作成</a:t>
            </a:r>
            <a:endParaRPr lang="en-US" altLang="ja-JP" sz="2800" kern="0"/>
          </a:p>
          <a:p>
            <a:pPr lvl="1"/>
            <a:endParaRPr lang="ja-JP" altLang="en-US" sz="2400" kern="0"/>
          </a:p>
        </p:txBody>
      </p:sp>
      <p:sp>
        <p:nvSpPr>
          <p:cNvPr id="5" name="テキスト ボックス 4">
            <a:extLst>
              <a:ext uri="{FF2B5EF4-FFF2-40B4-BE49-F238E27FC236}">
                <a16:creationId xmlns:a16="http://schemas.microsoft.com/office/drawing/2014/main" id="{71EC8077-BF44-6048-8673-F8B699AAAC99}"/>
              </a:ext>
            </a:extLst>
          </p:cNvPr>
          <p:cNvSpPr txBox="1"/>
          <p:nvPr/>
        </p:nvSpPr>
        <p:spPr>
          <a:xfrm>
            <a:off x="381000" y="1314839"/>
            <a:ext cx="3751348" cy="523220"/>
          </a:xfrm>
          <a:prstGeom prst="rect">
            <a:avLst/>
          </a:prstGeom>
          <a:noFill/>
          <a:ln w="19050">
            <a:solidFill>
              <a:schemeClr val="accent6"/>
            </a:solidFill>
          </a:ln>
        </p:spPr>
        <p:txBody>
          <a:bodyPr wrap="square" rtlCol="0">
            <a:spAutoFit/>
          </a:bodyPr>
          <a:lstStyle/>
          <a:p>
            <a:r>
              <a:rPr lang="ja-JP" altLang="en-US" sz="2800"/>
              <a:t>現在までに行なったこと</a:t>
            </a:r>
            <a:endParaRPr kumimoji="1" lang="ja-JP" altLang="en-US" sz="2800"/>
          </a:p>
        </p:txBody>
      </p:sp>
      <p:sp>
        <p:nvSpPr>
          <p:cNvPr id="6" name="テキスト ボックス 5">
            <a:extLst>
              <a:ext uri="{FF2B5EF4-FFF2-40B4-BE49-F238E27FC236}">
                <a16:creationId xmlns:a16="http://schemas.microsoft.com/office/drawing/2014/main" id="{83000F2E-6491-0E4D-89A9-700418B8BF54}"/>
              </a:ext>
            </a:extLst>
          </p:cNvPr>
          <p:cNvSpPr txBox="1"/>
          <p:nvPr/>
        </p:nvSpPr>
        <p:spPr>
          <a:xfrm>
            <a:off x="384958" y="4114800"/>
            <a:ext cx="3747390" cy="523220"/>
          </a:xfrm>
          <a:prstGeom prst="rect">
            <a:avLst/>
          </a:prstGeom>
          <a:noFill/>
          <a:ln w="19050">
            <a:solidFill>
              <a:schemeClr val="accent6"/>
            </a:solidFill>
          </a:ln>
        </p:spPr>
        <p:txBody>
          <a:bodyPr wrap="square" rtlCol="0">
            <a:spAutoFit/>
          </a:bodyPr>
          <a:lstStyle/>
          <a:p>
            <a:r>
              <a:rPr kumimoji="1" lang="ja-JP" altLang="en-US" sz="2800"/>
              <a:t>今後行うこと</a:t>
            </a:r>
          </a:p>
        </p:txBody>
      </p:sp>
    </p:spTree>
    <p:extLst>
      <p:ext uri="{BB962C8B-B14F-4D97-AF65-F5344CB8AC3E}">
        <p14:creationId xmlns:p14="http://schemas.microsoft.com/office/powerpoint/2010/main" val="1238803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03FC0E-600D-4F48-8385-5622C61F8005}"/>
              </a:ext>
            </a:extLst>
          </p:cNvPr>
          <p:cNvSpPr>
            <a:spLocks noGrp="1"/>
          </p:cNvSpPr>
          <p:nvPr>
            <p:ph type="title"/>
          </p:nvPr>
        </p:nvSpPr>
        <p:spPr/>
        <p:txBody>
          <a:bodyPr/>
          <a:lstStyle/>
          <a:p>
            <a:r>
              <a:rPr kumimoji="1" lang="ja-JP" altLang="en-US"/>
              <a:t>調査課題</a:t>
            </a:r>
            <a:r>
              <a:rPr kumimoji="1" lang="en-US" altLang="ja-JP">
                <a:latin typeface="+mn-lt"/>
              </a:rPr>
              <a:t>1</a:t>
            </a:r>
            <a:r>
              <a:rPr kumimoji="1" lang="ja-JP" altLang="en-US"/>
              <a:t>の実装</a:t>
            </a:r>
          </a:p>
        </p:txBody>
      </p:sp>
      <p:sp>
        <p:nvSpPr>
          <p:cNvPr id="3" name="コンテンツ プレースホルダー 2">
            <a:extLst>
              <a:ext uri="{FF2B5EF4-FFF2-40B4-BE49-F238E27FC236}">
                <a16:creationId xmlns:a16="http://schemas.microsoft.com/office/drawing/2014/main" id="{1CDDC022-0BC3-0041-A0F2-A936E1BBCF11}"/>
              </a:ext>
            </a:extLst>
          </p:cNvPr>
          <p:cNvSpPr txBox="1">
            <a:spLocks/>
          </p:cNvSpPr>
          <p:nvPr/>
        </p:nvSpPr>
        <p:spPr>
          <a:xfrm>
            <a:off x="384958" y="1859478"/>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a:t>部分学習用データの交換と移住操作を</a:t>
            </a:r>
            <a:r>
              <a:rPr lang="ja-JP" altLang="en-US" sz="2800">
                <a:solidFill>
                  <a:srgbClr val="FF0000"/>
                </a:solidFill>
              </a:rPr>
              <a:t>行わない</a:t>
            </a:r>
            <a:br>
              <a:rPr lang="en-US" altLang="ja-JP" sz="2800"/>
            </a:br>
            <a:r>
              <a:rPr lang="ja-JP" altLang="en-US" sz="2800"/>
              <a:t>最終世代から弱識別器の選択</a:t>
            </a:r>
            <a:endParaRPr lang="en-US" altLang="ja-JP" sz="2800"/>
          </a:p>
          <a:p>
            <a:r>
              <a:rPr lang="ja-JP" altLang="en-US" sz="2800"/>
              <a:t>部分学習用データの交換と移住操作を</a:t>
            </a:r>
            <a:r>
              <a:rPr lang="ja-JP" altLang="en-US" sz="2800">
                <a:solidFill>
                  <a:srgbClr val="FF0000"/>
                </a:solidFill>
              </a:rPr>
              <a:t>行った</a:t>
            </a:r>
            <a:br>
              <a:rPr lang="en-US" altLang="ja-JP" sz="2800"/>
            </a:br>
            <a:r>
              <a:rPr lang="ja-JP" altLang="en-US" sz="2800"/>
              <a:t>最終世代から弱識別器の選択</a:t>
            </a:r>
          </a:p>
          <a:p>
            <a:endParaRPr lang="en-US" altLang="ja-JP" sz="2800"/>
          </a:p>
        </p:txBody>
      </p:sp>
      <p:sp>
        <p:nvSpPr>
          <p:cNvPr id="4" name="テキスト ボックス 3">
            <a:extLst>
              <a:ext uri="{FF2B5EF4-FFF2-40B4-BE49-F238E27FC236}">
                <a16:creationId xmlns:a16="http://schemas.microsoft.com/office/drawing/2014/main" id="{0A14AEAD-DF3A-D840-8DB1-F1EF0BED2E02}"/>
              </a:ext>
            </a:extLst>
          </p:cNvPr>
          <p:cNvSpPr txBox="1"/>
          <p:nvPr/>
        </p:nvSpPr>
        <p:spPr>
          <a:xfrm>
            <a:off x="381000" y="1314839"/>
            <a:ext cx="4038600" cy="523220"/>
          </a:xfrm>
          <a:prstGeom prst="rect">
            <a:avLst/>
          </a:prstGeom>
          <a:noFill/>
          <a:ln w="19050">
            <a:solidFill>
              <a:schemeClr val="accent6"/>
            </a:solidFill>
          </a:ln>
        </p:spPr>
        <p:txBody>
          <a:bodyPr wrap="square" rtlCol="0">
            <a:spAutoFit/>
          </a:bodyPr>
          <a:lstStyle/>
          <a:p>
            <a:r>
              <a:rPr kumimoji="1" lang="ja-JP" altLang="en-US" sz="2800"/>
              <a:t>調査課題</a:t>
            </a:r>
            <a:r>
              <a:rPr kumimoji="1" lang="en-US" altLang="ja-JP" sz="2800"/>
              <a:t>1</a:t>
            </a:r>
            <a:r>
              <a:rPr kumimoji="1" lang="ja-JP" altLang="en-US" sz="2800"/>
              <a:t>で必要な実装</a:t>
            </a:r>
          </a:p>
        </p:txBody>
      </p:sp>
      <p:sp>
        <p:nvSpPr>
          <p:cNvPr id="7" name="コンテンツ プレースホルダー 2">
            <a:extLst>
              <a:ext uri="{FF2B5EF4-FFF2-40B4-BE49-F238E27FC236}">
                <a16:creationId xmlns:a16="http://schemas.microsoft.com/office/drawing/2014/main" id="{692AEAEE-6F08-AC40-A946-DC3A77B8C943}"/>
              </a:ext>
            </a:extLst>
          </p:cNvPr>
          <p:cNvSpPr txBox="1">
            <a:spLocks/>
          </p:cNvSpPr>
          <p:nvPr/>
        </p:nvSpPr>
        <p:spPr>
          <a:xfrm>
            <a:off x="384958" y="4430838"/>
            <a:ext cx="8378042" cy="231010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a:t>アンサンブル識別器を構成する弱識別器の抽出方法について</a:t>
            </a:r>
            <a:endParaRPr lang="en-US" altLang="ja-JP" sz="2800"/>
          </a:p>
          <a:p>
            <a:pPr marL="457200" lvl="1" indent="0">
              <a:buNone/>
            </a:pPr>
            <a:r>
              <a:rPr lang="ja-JP" altLang="en-US" sz="1800"/>
              <a:t>（参考論文）</a:t>
            </a:r>
            <a:endParaRPr lang="en-US" altLang="ja-JP" sz="1800"/>
          </a:p>
          <a:p>
            <a:pPr marL="457200" lvl="1" indent="0">
              <a:buNone/>
            </a:pPr>
            <a:r>
              <a:rPr lang="en-US" altLang="ja-JP" sz="1800"/>
              <a:t>H. Ishibuchi, M. Yamane, Y. Nojima, “Ensemble fuzzy rule-based classifier design by parallel distributed fuzzy GBML algorithms,” </a:t>
            </a:r>
            <a:r>
              <a:rPr lang="en-US" altLang="ja-JP" sz="1800" i="1"/>
              <a:t>Proc. of 9th International Conference on Simulated Evolution and Learning – SEAL 2012</a:t>
            </a:r>
            <a:r>
              <a:rPr lang="en-US" altLang="ja-JP" sz="1800"/>
              <a:t>, pp. 93-103, Hanoi, Vietnam, December 16-19, 2012.</a:t>
            </a:r>
          </a:p>
          <a:p>
            <a:endParaRPr lang="en-US" altLang="ja-JP" sz="2800"/>
          </a:p>
        </p:txBody>
      </p:sp>
      <p:sp>
        <p:nvSpPr>
          <p:cNvPr id="8" name="テキスト ボックス 7">
            <a:extLst>
              <a:ext uri="{FF2B5EF4-FFF2-40B4-BE49-F238E27FC236}">
                <a16:creationId xmlns:a16="http://schemas.microsoft.com/office/drawing/2014/main" id="{AE75854E-C6A7-1C4A-9EC6-9691B1708771}"/>
              </a:ext>
            </a:extLst>
          </p:cNvPr>
          <p:cNvSpPr txBox="1"/>
          <p:nvPr/>
        </p:nvSpPr>
        <p:spPr>
          <a:xfrm>
            <a:off x="381000" y="3886200"/>
            <a:ext cx="4038600" cy="523220"/>
          </a:xfrm>
          <a:prstGeom prst="rect">
            <a:avLst/>
          </a:prstGeom>
          <a:noFill/>
          <a:ln w="19050">
            <a:solidFill>
              <a:schemeClr val="accent6"/>
            </a:solidFill>
          </a:ln>
        </p:spPr>
        <p:txBody>
          <a:bodyPr wrap="square" rtlCol="0">
            <a:spAutoFit/>
          </a:bodyPr>
          <a:lstStyle/>
          <a:p>
            <a:r>
              <a:rPr lang="ja-JP" altLang="en-US" sz="2800"/>
              <a:t>現段階で生じた</a:t>
            </a:r>
            <a:r>
              <a:rPr kumimoji="1" lang="ja-JP" altLang="en-US" sz="2800"/>
              <a:t>疑問</a:t>
            </a:r>
          </a:p>
        </p:txBody>
      </p:sp>
    </p:spTree>
    <p:extLst>
      <p:ext uri="{BB962C8B-B14F-4D97-AF65-F5344CB8AC3E}">
        <p14:creationId xmlns:p14="http://schemas.microsoft.com/office/powerpoint/2010/main" val="396327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7B00B9-CDC4-C547-BD07-60BCDB18F333}"/>
              </a:ext>
            </a:extLst>
          </p:cNvPr>
          <p:cNvSpPr>
            <a:spLocks noGrp="1"/>
          </p:cNvSpPr>
          <p:nvPr>
            <p:ph type="title"/>
          </p:nvPr>
        </p:nvSpPr>
        <p:spPr/>
        <p:txBody>
          <a:bodyPr/>
          <a:lstStyle/>
          <a:p>
            <a:r>
              <a:rPr lang="ja-JP" altLang="en-US"/>
              <a:t>弱識別器抽出に関する疑問</a:t>
            </a:r>
            <a:endParaRPr kumimoji="1" lang="ja-JP" altLang="en-US"/>
          </a:p>
        </p:txBody>
      </p:sp>
      <p:sp>
        <p:nvSpPr>
          <p:cNvPr id="7" name="コンテンツ プレースホルダー 2">
            <a:extLst>
              <a:ext uri="{FF2B5EF4-FFF2-40B4-BE49-F238E27FC236}">
                <a16:creationId xmlns:a16="http://schemas.microsoft.com/office/drawing/2014/main" id="{96C41AC2-25D0-A44D-8A26-3D08282B46E1}"/>
              </a:ext>
            </a:extLst>
          </p:cNvPr>
          <p:cNvSpPr txBox="1">
            <a:spLocks/>
          </p:cNvSpPr>
          <p:nvPr/>
        </p:nvSpPr>
        <p:spPr>
          <a:xfrm>
            <a:off x="384958" y="1859478"/>
            <a:ext cx="8378042" cy="44651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4350" indent="-514350">
              <a:buClr>
                <a:schemeClr val="tx1"/>
              </a:buClr>
              <a:buFont typeface="+mj-ea"/>
              <a:buAutoNum type="circleNumDbPlain"/>
            </a:pPr>
            <a:r>
              <a:rPr lang="ja-JP" altLang="en-US" sz="2800">
                <a:solidFill>
                  <a:srgbClr val="FF0000"/>
                </a:solidFill>
              </a:rPr>
              <a:t>各部分学習用データセット　　　　　　</a:t>
            </a:r>
            <a:r>
              <a:rPr lang="ja-JP" altLang="en-US" sz="2800"/>
              <a:t>に対する</a:t>
            </a:r>
            <a:br>
              <a:rPr lang="en-US" altLang="ja-JP" sz="2800"/>
            </a:br>
            <a:r>
              <a:rPr lang="ja-JP" altLang="en-US" sz="2800">
                <a:solidFill>
                  <a:schemeClr val="accent6"/>
                </a:solidFill>
              </a:rPr>
              <a:t>荷重和適応度関数</a:t>
            </a:r>
            <a:r>
              <a:rPr lang="ja-JP" altLang="en-US" sz="2800"/>
              <a:t>の値が最大の個体を選択</a:t>
            </a:r>
            <a:endParaRPr lang="en-US" altLang="ja-JP" sz="2800"/>
          </a:p>
          <a:p>
            <a:pPr marL="514350" indent="-514350">
              <a:buClr>
                <a:schemeClr val="tx1"/>
              </a:buClr>
              <a:buFont typeface="+mj-ea"/>
              <a:buAutoNum type="circleNumDbPlain"/>
            </a:pPr>
            <a:endParaRPr lang="en-US" altLang="ja-JP" sz="2800">
              <a:solidFill>
                <a:srgbClr val="FF0000"/>
              </a:solidFill>
            </a:endParaRPr>
          </a:p>
          <a:p>
            <a:pPr marL="514350" indent="-514350">
              <a:buClr>
                <a:schemeClr val="tx1"/>
              </a:buClr>
              <a:buFont typeface="+mj-ea"/>
              <a:buAutoNum type="circleNumDbPlain"/>
            </a:pPr>
            <a:endParaRPr lang="en-US" altLang="ja-JP" sz="2800">
              <a:solidFill>
                <a:srgbClr val="FF0000"/>
              </a:solidFill>
            </a:endParaRPr>
          </a:p>
          <a:p>
            <a:pPr marL="514350" indent="-514350">
              <a:buClr>
                <a:schemeClr val="tx1"/>
              </a:buClr>
              <a:buFont typeface="+mj-ea"/>
              <a:buAutoNum type="circleNumDbPlain"/>
            </a:pPr>
            <a:endParaRPr lang="en-US" altLang="ja-JP" sz="2800">
              <a:solidFill>
                <a:srgbClr val="FF0000"/>
              </a:solidFill>
            </a:endParaRPr>
          </a:p>
          <a:p>
            <a:pPr marL="514350" indent="-514350">
              <a:buClr>
                <a:schemeClr val="tx1"/>
              </a:buClr>
              <a:buFont typeface="+mj-ea"/>
              <a:buAutoNum type="circleNumDbPlain"/>
            </a:pPr>
            <a:r>
              <a:rPr lang="ja-JP" altLang="en-US" sz="2800">
                <a:solidFill>
                  <a:srgbClr val="FF0000"/>
                </a:solidFill>
              </a:rPr>
              <a:t>全学習用データセット</a:t>
            </a:r>
            <a:br>
              <a:rPr lang="en-US" altLang="ja-JP" sz="2800">
                <a:solidFill>
                  <a:srgbClr val="FF0000"/>
                </a:solidFill>
              </a:rPr>
            </a:br>
            <a:r>
              <a:rPr lang="ja-JP" altLang="en-US" sz="2800"/>
              <a:t>に対する</a:t>
            </a:r>
            <a:r>
              <a:rPr lang="ja-JP" altLang="en-US" sz="2800">
                <a:solidFill>
                  <a:schemeClr val="accent6"/>
                </a:solidFill>
              </a:rPr>
              <a:t>識別率</a:t>
            </a:r>
            <a:r>
              <a:rPr lang="ja-JP" altLang="en-US" sz="2800"/>
              <a:t>が最大の個体を選択</a:t>
            </a:r>
            <a:endParaRPr lang="en-US" altLang="ja-JP" sz="2800"/>
          </a:p>
        </p:txBody>
      </p:sp>
      <p:sp>
        <p:nvSpPr>
          <p:cNvPr id="8" name="テキスト ボックス 7">
            <a:extLst>
              <a:ext uri="{FF2B5EF4-FFF2-40B4-BE49-F238E27FC236}">
                <a16:creationId xmlns:a16="http://schemas.microsoft.com/office/drawing/2014/main" id="{0BC8F824-4927-C34D-B343-CB65F092865A}"/>
              </a:ext>
            </a:extLst>
          </p:cNvPr>
          <p:cNvSpPr txBox="1"/>
          <p:nvPr/>
        </p:nvSpPr>
        <p:spPr>
          <a:xfrm>
            <a:off x="381000" y="1314839"/>
            <a:ext cx="4038600" cy="523220"/>
          </a:xfrm>
          <a:prstGeom prst="rect">
            <a:avLst/>
          </a:prstGeom>
          <a:noFill/>
          <a:ln w="19050">
            <a:solidFill>
              <a:schemeClr val="accent6"/>
            </a:solidFill>
          </a:ln>
        </p:spPr>
        <p:txBody>
          <a:bodyPr wrap="square" rtlCol="0">
            <a:spAutoFit/>
          </a:bodyPr>
          <a:lstStyle/>
          <a:p>
            <a:r>
              <a:rPr kumimoji="1" lang="ja-JP" altLang="en-US" sz="2800"/>
              <a:t>参考論文での抽出方法</a:t>
            </a: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78DF327D-AEFD-8447-B621-8724799CA1E6}"/>
                  </a:ext>
                </a:extLst>
              </p:cNvPr>
              <p:cNvSpPr txBox="1"/>
              <p:nvPr/>
            </p:nvSpPr>
            <p:spPr>
              <a:xfrm>
                <a:off x="1600200" y="2876490"/>
                <a:ext cx="5269648" cy="4001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000" b="0" i="1">
                          <a:latin typeface="Cambria Math" panose="02040503050406030204" pitchFamily="18" charset="0"/>
                        </a:rPr>
                        <m:t>𝑓𝑖𝑡𝑛𝑒𝑠𝑠</m:t>
                      </m:r>
                      <m:r>
                        <a:rPr kumimoji="1" lang="en-US" altLang="ja-JP" sz="2000" b="0" i="1">
                          <a:latin typeface="Cambria Math" panose="02040503050406030204" pitchFamily="18" charset="0"/>
                        </a:rPr>
                        <m:t>= </m:t>
                      </m:r>
                      <m:sSub>
                        <m:sSubPr>
                          <m:ctrlPr>
                            <a:rPr kumimoji="1" lang="en-US" altLang="ja-JP" sz="2000" b="0" i="1">
                              <a:latin typeface="Cambria Math" panose="02040503050406030204" pitchFamily="18" charset="0"/>
                            </a:rPr>
                          </m:ctrlPr>
                        </m:sSubPr>
                        <m:e>
                          <m:r>
                            <a:rPr kumimoji="1" lang="en-US" altLang="ja-JP" sz="2000" b="0" i="1">
                              <a:latin typeface="Cambria Math" panose="02040503050406030204" pitchFamily="18" charset="0"/>
                            </a:rPr>
                            <m:t>𝑤</m:t>
                          </m:r>
                        </m:e>
                        <m:sub>
                          <m:r>
                            <a:rPr kumimoji="1" lang="en-US" altLang="ja-JP" sz="2000" b="0" i="1">
                              <a:latin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𝑓</m:t>
                          </m:r>
                        </m:e>
                        <m:sub>
                          <m:r>
                            <a:rPr lang="en-US" altLang="ja-JP" sz="2000" b="0" i="1">
                              <a:latin typeface="Cambria Math" panose="02040503050406030204" pitchFamily="18" charset="0"/>
                              <a:ea typeface="Cambria Math" panose="02040503050406030204" pitchFamily="18" charset="0"/>
                            </a:rPr>
                            <m:t>1</m:t>
                          </m:r>
                        </m:sub>
                      </m:sSub>
                      <m:d>
                        <m:dPr>
                          <m:ctrlPr>
                            <a:rPr lang="en-US" altLang="ja-JP" sz="2000" b="0" i="1">
                              <a:latin typeface="Cambria Math" panose="02040503050406030204" pitchFamily="18" charset="0"/>
                              <a:ea typeface="Cambria Math" panose="02040503050406030204" pitchFamily="18" charset="0"/>
                            </a:rPr>
                          </m:ctrlPr>
                        </m:dPr>
                        <m:e>
                          <m:r>
                            <a:rPr lang="en-US" altLang="ja-JP" sz="2000" b="0" i="1">
                              <a:latin typeface="Cambria Math" panose="02040503050406030204" pitchFamily="18" charset="0"/>
                              <a:ea typeface="Cambria Math" panose="02040503050406030204" pitchFamily="18" charset="0"/>
                            </a:rPr>
                            <m:t>𝑆</m:t>
                          </m:r>
                        </m:e>
                      </m:d>
                      <m:r>
                        <a:rPr lang="en-US" altLang="ja-JP" sz="2000" b="0" i="1">
                          <a:latin typeface="Cambria Math" panose="02040503050406030204" pitchFamily="18" charset="0"/>
                          <a:ea typeface="Cambria Math" panose="02040503050406030204" pitchFamily="18" charset="0"/>
                        </a:rPr>
                        <m:t>−</m:t>
                      </m:r>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𝑤</m:t>
                          </m:r>
                        </m:e>
                        <m:sub>
                          <m:r>
                            <a:rPr lang="en-US" altLang="ja-JP" sz="2000" b="0" i="1">
                              <a:latin typeface="Cambria Math" panose="02040503050406030204" pitchFamily="18" charset="0"/>
                              <a:ea typeface="Cambria Math" panose="02040503050406030204" pitchFamily="18" charset="0"/>
                            </a:rPr>
                            <m:t>2</m:t>
                          </m:r>
                        </m:sub>
                      </m:sSub>
                      <m:r>
                        <a:rPr lang="en-US" altLang="ja-JP" sz="2000" b="0" i="1">
                          <a:latin typeface="Cambria Math" panose="02040503050406030204" pitchFamily="18" charset="0"/>
                          <a:ea typeface="Cambria Math" panose="02040503050406030204" pitchFamily="18" charset="0"/>
                        </a:rPr>
                        <m:t>⋅</m:t>
                      </m:r>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𝑓</m:t>
                          </m:r>
                        </m:e>
                        <m:sub>
                          <m:r>
                            <a:rPr lang="en-US" altLang="ja-JP" sz="2000" b="0" i="1">
                              <a:latin typeface="Cambria Math" panose="02040503050406030204" pitchFamily="18" charset="0"/>
                              <a:ea typeface="Cambria Math" panose="02040503050406030204" pitchFamily="18" charset="0"/>
                            </a:rPr>
                            <m:t>2</m:t>
                          </m:r>
                        </m:sub>
                      </m:sSub>
                      <m:d>
                        <m:dPr>
                          <m:ctrlPr>
                            <a:rPr lang="en-US" altLang="ja-JP" sz="2000" b="0" i="1">
                              <a:latin typeface="Cambria Math" panose="02040503050406030204" pitchFamily="18" charset="0"/>
                              <a:ea typeface="Cambria Math" panose="02040503050406030204" pitchFamily="18" charset="0"/>
                            </a:rPr>
                          </m:ctrlPr>
                        </m:dPr>
                        <m:e>
                          <m:r>
                            <a:rPr lang="en-US" altLang="ja-JP" sz="2000" b="0" i="1">
                              <a:latin typeface="Cambria Math" panose="02040503050406030204" pitchFamily="18" charset="0"/>
                              <a:ea typeface="Cambria Math" panose="02040503050406030204" pitchFamily="18" charset="0"/>
                            </a:rPr>
                            <m:t>𝑆</m:t>
                          </m:r>
                        </m:e>
                      </m:d>
                      <m:r>
                        <a:rPr lang="en-US" altLang="ja-JP" sz="2000" b="0" i="1">
                          <a:latin typeface="Cambria Math" panose="02040503050406030204" pitchFamily="18" charset="0"/>
                          <a:ea typeface="Cambria Math" panose="02040503050406030204" pitchFamily="18" charset="0"/>
                        </a:rPr>
                        <m:t>−</m:t>
                      </m:r>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𝑤</m:t>
                          </m:r>
                        </m:e>
                        <m:sub>
                          <m:r>
                            <a:rPr lang="en-US" altLang="ja-JP" sz="2000" b="0" i="1">
                              <a:latin typeface="Cambria Math" panose="02040503050406030204" pitchFamily="18" charset="0"/>
                              <a:ea typeface="Cambria Math" panose="02040503050406030204" pitchFamily="18" charset="0"/>
                            </a:rPr>
                            <m:t>3</m:t>
                          </m:r>
                        </m:sub>
                      </m:sSub>
                      <m:r>
                        <a:rPr lang="en-US" altLang="ja-JP" sz="2000" b="0" i="1">
                          <a:latin typeface="Cambria Math" panose="02040503050406030204" pitchFamily="18" charset="0"/>
                          <a:ea typeface="Cambria Math" panose="02040503050406030204" pitchFamily="18" charset="0"/>
                        </a:rPr>
                        <m:t>⋅</m:t>
                      </m:r>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𝑓</m:t>
                          </m:r>
                        </m:e>
                        <m:sub>
                          <m:r>
                            <a:rPr lang="en-US" altLang="ja-JP" sz="2000" b="0" i="1">
                              <a:latin typeface="Cambria Math" panose="02040503050406030204" pitchFamily="18" charset="0"/>
                              <a:ea typeface="Cambria Math" panose="02040503050406030204" pitchFamily="18" charset="0"/>
                            </a:rPr>
                            <m:t>3</m:t>
                          </m:r>
                        </m:sub>
                      </m:sSub>
                      <m:r>
                        <a:rPr lang="en-US" altLang="ja-JP" sz="2000" b="0" i="1">
                          <a:latin typeface="Cambria Math" panose="02040503050406030204" pitchFamily="18" charset="0"/>
                          <a:ea typeface="Cambria Math" panose="02040503050406030204" pitchFamily="18" charset="0"/>
                        </a:rPr>
                        <m:t>(</m:t>
                      </m:r>
                      <m:r>
                        <a:rPr lang="en-US" altLang="ja-JP" sz="2000" b="0" i="1">
                          <a:latin typeface="Cambria Math" panose="02040503050406030204" pitchFamily="18" charset="0"/>
                          <a:ea typeface="Cambria Math" panose="02040503050406030204" pitchFamily="18" charset="0"/>
                        </a:rPr>
                        <m:t>𝑆</m:t>
                      </m:r>
                      <m:r>
                        <a:rPr lang="en-US" altLang="ja-JP" sz="2000" b="0" i="1">
                          <a:latin typeface="Cambria Math" panose="02040503050406030204" pitchFamily="18" charset="0"/>
                          <a:ea typeface="Cambria Math" panose="02040503050406030204" pitchFamily="18" charset="0"/>
                        </a:rPr>
                        <m:t>)</m:t>
                      </m:r>
                    </m:oMath>
                  </m:oMathPara>
                </a14:m>
                <a:endParaRPr kumimoji="1" lang="ja-JP" altLang="en-US" sz="2000"/>
              </a:p>
            </p:txBody>
          </p:sp>
        </mc:Choice>
        <mc:Fallback>
          <p:sp>
            <p:nvSpPr>
              <p:cNvPr id="9" name="テキスト ボックス 8">
                <a:extLst>
                  <a:ext uri="{FF2B5EF4-FFF2-40B4-BE49-F238E27FC236}">
                    <a16:creationId xmlns:a16="http://schemas.microsoft.com/office/drawing/2014/main" id="{78DF327D-AEFD-8447-B621-8724799CA1E6}"/>
                  </a:ext>
                </a:extLst>
              </p:cNvPr>
              <p:cNvSpPr txBox="1">
                <a:spLocks noRot="1" noChangeAspect="1" noMove="1" noResize="1" noEditPoints="1" noAdjustHandles="1" noChangeArrowheads="1" noChangeShapeType="1" noTextEdit="1"/>
              </p:cNvSpPr>
              <p:nvPr/>
            </p:nvSpPr>
            <p:spPr>
              <a:xfrm>
                <a:off x="1600200" y="2876490"/>
                <a:ext cx="5269648" cy="400110"/>
              </a:xfrm>
              <a:prstGeom prst="rect">
                <a:avLst/>
              </a:prstGeom>
              <a:blipFill>
                <a:blip r:embed="rId2"/>
                <a:stretch>
                  <a:fillRect b="-1818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6B64F999-5194-9745-BE31-E2372BF5DA82}"/>
                  </a:ext>
                </a:extLst>
              </p:cNvPr>
              <p:cNvSpPr txBox="1"/>
              <p:nvPr/>
            </p:nvSpPr>
            <p:spPr>
              <a:xfrm>
                <a:off x="6934200" y="2914471"/>
                <a:ext cx="1960473" cy="1200329"/>
              </a:xfrm>
              <a:prstGeom prst="rect">
                <a:avLst/>
              </a:prstGeom>
              <a:noFill/>
              <a:ln>
                <a:solidFill>
                  <a:schemeClr val="tx1"/>
                </a:solidFill>
              </a:ln>
            </p:spPr>
            <p:txBody>
              <a:bodyPr wrap="none" rtlCol="0">
                <a:spAutoFit/>
              </a:bodyPr>
              <a:lstStyle/>
              <a:p>
                <a14:m>
                  <m:oMath xmlns:m="http://schemas.openxmlformats.org/officeDocument/2006/math">
                    <m:r>
                      <a:rPr lang="en-US" altLang="ja-JP" b="0" i="1">
                        <a:latin typeface="Cambria Math" panose="02040503050406030204" pitchFamily="18" charset="0"/>
                        <a:ea typeface="Cambria Math" panose="02040503050406030204" pitchFamily="18" charset="0"/>
                      </a:rPr>
                      <m:t>𝑆</m:t>
                    </m:r>
                  </m:oMath>
                </a14:m>
                <a:r>
                  <a:rPr lang="ja-JP" altLang="en-US">
                    <a:latin typeface="+mn-ea"/>
                    <a:ea typeface="+mn-ea"/>
                  </a:rPr>
                  <a:t>：識別器</a:t>
                </a:r>
                <a:endParaRPr lang="en-US" altLang="ja-JP" i="1">
                  <a:latin typeface="Cambria Math" panose="02040503050406030204" pitchFamily="18" charset="0"/>
                  <a:ea typeface="Cambria Math" panose="02040503050406030204" pitchFamily="18" charset="0"/>
                </a:endParaRPr>
              </a:p>
              <a:p>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i="1">
                            <a:latin typeface="Cambria Math" panose="02040503050406030204" pitchFamily="18" charset="0"/>
                            <a:ea typeface="Cambria Math" panose="02040503050406030204" pitchFamily="18" charset="0"/>
                          </a:rPr>
                          <m:t>1</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𝑆</m:t>
                        </m:r>
                      </m:e>
                    </m:d>
                  </m:oMath>
                </a14:m>
                <a:r>
                  <a:rPr kumimoji="1" lang="ja-JP" altLang="en-US">
                    <a:latin typeface="+mn-ea"/>
                    <a:ea typeface="+mn-ea"/>
                  </a:rPr>
                  <a:t>：識別率</a:t>
                </a:r>
                <a:endParaRPr kumimoji="1" lang="en-US" altLang="ja-JP">
                  <a:latin typeface="+mn-ea"/>
                  <a:ea typeface="+mn-ea"/>
                </a:endParaRPr>
              </a:p>
              <a:p>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b="0" i="1">
                            <a:latin typeface="Cambria Math" panose="02040503050406030204" pitchFamily="18" charset="0"/>
                            <a:ea typeface="Cambria Math" panose="02040503050406030204" pitchFamily="18" charset="0"/>
                          </a:rPr>
                          <m:t>2</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𝑆</m:t>
                        </m:r>
                      </m:e>
                    </m:d>
                  </m:oMath>
                </a14:m>
                <a:r>
                  <a:rPr lang="ja-JP" altLang="en-US">
                    <a:latin typeface="+mn-ea"/>
                  </a:rPr>
                  <a:t>：ルール数</a:t>
                </a:r>
                <a:endParaRPr lang="ja-JP" altLang="en-US"/>
              </a:p>
              <a:p>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b="0" i="1">
                            <a:latin typeface="Cambria Math" panose="02040503050406030204" pitchFamily="18" charset="0"/>
                            <a:ea typeface="Cambria Math" panose="02040503050406030204" pitchFamily="18" charset="0"/>
                          </a:rPr>
                          <m:t>3</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𝑆</m:t>
                        </m:r>
                      </m:e>
                    </m:d>
                  </m:oMath>
                </a14:m>
                <a:r>
                  <a:rPr lang="ja-JP" altLang="en-US">
                    <a:latin typeface="+mn-ea"/>
                  </a:rPr>
                  <a:t>：総ルール長</a:t>
                </a:r>
                <a:endParaRPr lang="ja-JP" altLang="en-US"/>
              </a:p>
            </p:txBody>
          </p:sp>
        </mc:Choice>
        <mc:Fallback>
          <p:sp>
            <p:nvSpPr>
              <p:cNvPr id="10" name="テキスト ボックス 9">
                <a:extLst>
                  <a:ext uri="{FF2B5EF4-FFF2-40B4-BE49-F238E27FC236}">
                    <a16:creationId xmlns:a16="http://schemas.microsoft.com/office/drawing/2014/main" id="{6B64F999-5194-9745-BE31-E2372BF5DA82}"/>
                  </a:ext>
                </a:extLst>
              </p:cNvPr>
              <p:cNvSpPr txBox="1">
                <a:spLocks noRot="1" noChangeAspect="1" noMove="1" noResize="1" noEditPoints="1" noAdjustHandles="1" noChangeArrowheads="1" noChangeShapeType="1" noTextEdit="1"/>
              </p:cNvSpPr>
              <p:nvPr/>
            </p:nvSpPr>
            <p:spPr>
              <a:xfrm>
                <a:off x="6934200" y="2914471"/>
                <a:ext cx="1960473" cy="1200329"/>
              </a:xfrm>
              <a:prstGeom prst="rect">
                <a:avLst/>
              </a:prstGeom>
              <a:blipFill>
                <a:blip r:embed="rId3"/>
                <a:stretch>
                  <a:fillRect l="-641" t="-3093" r="-641" b="-4124"/>
                </a:stretch>
              </a:blipFill>
              <a:ln>
                <a:solidFill>
                  <a:schemeClr val="tx1"/>
                </a:solidFill>
              </a:ln>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8E6D9150-7F90-464A-9531-39DE4FDE4FA8}"/>
              </a:ext>
            </a:extLst>
          </p:cNvPr>
          <p:cNvSpPr/>
          <p:nvPr/>
        </p:nvSpPr>
        <p:spPr>
          <a:xfrm>
            <a:off x="5105400" y="172786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4DB2FB30-0648-1442-B5DA-8B50F786823A}"/>
              </a:ext>
            </a:extLst>
          </p:cNvPr>
          <p:cNvSpPr/>
          <p:nvPr/>
        </p:nvSpPr>
        <p:spPr>
          <a:xfrm>
            <a:off x="4343400" y="4246418"/>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455E7C45-28E0-3A4D-A724-EA009B35E93D}"/>
              </a:ext>
            </a:extLst>
          </p:cNvPr>
          <p:cNvSpPr/>
          <p:nvPr/>
        </p:nvSpPr>
        <p:spPr>
          <a:xfrm>
            <a:off x="5410200" y="4246418"/>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C9072F3-2A8E-ED42-8664-131B36F59316}"/>
              </a:ext>
            </a:extLst>
          </p:cNvPr>
          <p:cNvSpPr/>
          <p:nvPr/>
        </p:nvSpPr>
        <p:spPr>
          <a:xfrm>
            <a:off x="6477000" y="4246418"/>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F8143380-285E-FE40-9AAE-F23FF61F7BDD}"/>
                  </a:ext>
                </a:extLst>
              </p:cNvPr>
              <p:cNvSpPr txBox="1"/>
              <p:nvPr/>
            </p:nvSpPr>
            <p:spPr>
              <a:xfrm>
                <a:off x="1600200" y="5334000"/>
                <a:ext cx="2055371" cy="4001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000" b="0" i="1">
                          <a:latin typeface="Cambria Math" panose="02040503050406030204" pitchFamily="18" charset="0"/>
                        </a:rPr>
                        <m:t>𝑓𝑖𝑡𝑛𝑒𝑠𝑠</m:t>
                      </m:r>
                      <m:r>
                        <a:rPr kumimoji="1" lang="en-US" altLang="ja-JP" sz="2000" b="0" i="1">
                          <a:latin typeface="Cambria Math" panose="02040503050406030204" pitchFamily="18" charset="0"/>
                        </a:rPr>
                        <m:t>= </m:t>
                      </m:r>
                      <m:sSub>
                        <m:sSubPr>
                          <m:ctrlPr>
                            <a:rPr lang="en-US" altLang="ja-JP" sz="200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𝑓</m:t>
                          </m:r>
                        </m:e>
                        <m:sub>
                          <m:r>
                            <a:rPr lang="en-US" altLang="ja-JP" sz="2000" b="0" i="1">
                              <a:latin typeface="Cambria Math" panose="02040503050406030204" pitchFamily="18" charset="0"/>
                              <a:ea typeface="Cambria Math" panose="02040503050406030204" pitchFamily="18" charset="0"/>
                            </a:rPr>
                            <m:t>1</m:t>
                          </m:r>
                        </m:sub>
                      </m:sSub>
                      <m:d>
                        <m:dPr>
                          <m:ctrlPr>
                            <a:rPr lang="en-US" altLang="ja-JP" sz="2000" b="0" i="1">
                              <a:latin typeface="Cambria Math" panose="02040503050406030204" pitchFamily="18" charset="0"/>
                              <a:ea typeface="Cambria Math" panose="02040503050406030204" pitchFamily="18" charset="0"/>
                            </a:rPr>
                          </m:ctrlPr>
                        </m:dPr>
                        <m:e>
                          <m:r>
                            <a:rPr lang="en-US" altLang="ja-JP" sz="2000" b="0" i="1">
                              <a:latin typeface="Cambria Math" panose="02040503050406030204" pitchFamily="18" charset="0"/>
                              <a:ea typeface="Cambria Math" panose="02040503050406030204" pitchFamily="18" charset="0"/>
                            </a:rPr>
                            <m:t>𝑆</m:t>
                          </m:r>
                        </m:e>
                      </m:d>
                    </m:oMath>
                  </m:oMathPara>
                </a14:m>
                <a:endParaRPr kumimoji="1" lang="ja-JP" altLang="en-US" sz="2000"/>
              </a:p>
            </p:txBody>
          </p:sp>
        </mc:Choice>
        <mc:Fallback>
          <p:sp>
            <p:nvSpPr>
              <p:cNvPr id="17" name="テキスト ボックス 16">
                <a:extLst>
                  <a:ext uri="{FF2B5EF4-FFF2-40B4-BE49-F238E27FC236}">
                    <a16:creationId xmlns:a16="http://schemas.microsoft.com/office/drawing/2014/main" id="{F8143380-285E-FE40-9AAE-F23FF61F7BDD}"/>
                  </a:ext>
                </a:extLst>
              </p:cNvPr>
              <p:cNvSpPr txBox="1">
                <a:spLocks noRot="1" noChangeAspect="1" noMove="1" noResize="1" noEditPoints="1" noAdjustHandles="1" noChangeArrowheads="1" noChangeShapeType="1" noTextEdit="1"/>
              </p:cNvSpPr>
              <p:nvPr/>
            </p:nvSpPr>
            <p:spPr>
              <a:xfrm>
                <a:off x="1600200" y="5334000"/>
                <a:ext cx="2055371" cy="400110"/>
              </a:xfrm>
              <a:prstGeom prst="rect">
                <a:avLst/>
              </a:prstGeom>
              <a:blipFill>
                <a:blip r:embed="rId4"/>
                <a:stretch>
                  <a:fillRect b="-156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75911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7B00B9-CDC4-C547-BD07-60BCDB18F333}"/>
              </a:ext>
            </a:extLst>
          </p:cNvPr>
          <p:cNvSpPr>
            <a:spLocks noGrp="1"/>
          </p:cNvSpPr>
          <p:nvPr>
            <p:ph type="title"/>
          </p:nvPr>
        </p:nvSpPr>
        <p:spPr/>
        <p:txBody>
          <a:bodyPr/>
          <a:lstStyle/>
          <a:p>
            <a:r>
              <a:rPr lang="ja-JP" altLang="en-US"/>
              <a:t>弱識別器抽出に関する疑問</a:t>
            </a:r>
            <a:endParaRPr kumimoji="1" lang="ja-JP" altLang="en-US"/>
          </a:p>
        </p:txBody>
      </p:sp>
      <p:sp>
        <p:nvSpPr>
          <p:cNvPr id="7" name="コンテンツ プレースホルダー 2">
            <a:extLst>
              <a:ext uri="{FF2B5EF4-FFF2-40B4-BE49-F238E27FC236}">
                <a16:creationId xmlns:a16="http://schemas.microsoft.com/office/drawing/2014/main" id="{96C41AC2-25D0-A44D-8A26-3D08282B46E1}"/>
              </a:ext>
            </a:extLst>
          </p:cNvPr>
          <p:cNvSpPr txBox="1">
            <a:spLocks/>
          </p:cNvSpPr>
          <p:nvPr/>
        </p:nvSpPr>
        <p:spPr>
          <a:xfrm>
            <a:off x="384958" y="1859478"/>
            <a:ext cx="8378042" cy="29411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4350" indent="-514350">
              <a:buClr>
                <a:schemeClr val="tx1"/>
              </a:buClr>
              <a:buFont typeface="+mj-ea"/>
              <a:buAutoNum type="circleNumDbPlain"/>
            </a:pPr>
            <a:r>
              <a:rPr lang="ja-JP" altLang="en-US" sz="2800">
                <a:solidFill>
                  <a:srgbClr val="FF0000"/>
                </a:solidFill>
              </a:rPr>
              <a:t>各部分学習用データセット</a:t>
            </a:r>
            <a:r>
              <a:rPr lang="ja-JP" altLang="en-US" sz="2800"/>
              <a:t>に対する</a:t>
            </a:r>
            <a:br>
              <a:rPr lang="en-US" altLang="ja-JP" sz="2800"/>
            </a:br>
            <a:r>
              <a:rPr lang="ja-JP" altLang="en-US" sz="2800">
                <a:solidFill>
                  <a:schemeClr val="accent6"/>
                </a:solidFill>
              </a:rPr>
              <a:t>荷重和適応度関数</a:t>
            </a:r>
            <a:r>
              <a:rPr lang="ja-JP" altLang="en-US" sz="2800"/>
              <a:t>の値が最大の個体を選択</a:t>
            </a:r>
            <a:endParaRPr lang="en-US" altLang="ja-JP" sz="2800">
              <a:solidFill>
                <a:srgbClr val="FF0000"/>
              </a:solidFill>
            </a:endParaRPr>
          </a:p>
          <a:p>
            <a:pPr marL="514350" indent="-514350">
              <a:buClr>
                <a:schemeClr val="tx1"/>
              </a:buClr>
              <a:buFont typeface="+mj-ea"/>
              <a:buAutoNum type="circleNumDbPlain"/>
            </a:pPr>
            <a:r>
              <a:rPr lang="ja-JP" altLang="en-US" sz="2800">
                <a:solidFill>
                  <a:srgbClr val="FF0000"/>
                </a:solidFill>
              </a:rPr>
              <a:t>全学習用データセット</a:t>
            </a:r>
            <a:r>
              <a:rPr lang="ja-JP" altLang="en-US" sz="2800"/>
              <a:t>に対する</a:t>
            </a:r>
            <a:r>
              <a:rPr lang="ja-JP" altLang="en-US" sz="2800">
                <a:solidFill>
                  <a:schemeClr val="accent6"/>
                </a:solidFill>
              </a:rPr>
              <a:t>識別率</a:t>
            </a:r>
            <a:r>
              <a:rPr lang="ja-JP" altLang="en-US" sz="2800"/>
              <a:t>が</a:t>
            </a:r>
            <a:br>
              <a:rPr lang="en-US" altLang="ja-JP" sz="2800"/>
            </a:br>
            <a:r>
              <a:rPr lang="ja-JP" altLang="en-US" sz="2800"/>
              <a:t>最大の個体を選択</a:t>
            </a:r>
            <a:endParaRPr lang="en-US" altLang="ja-JP" sz="2800"/>
          </a:p>
        </p:txBody>
      </p:sp>
      <p:sp>
        <p:nvSpPr>
          <p:cNvPr id="8" name="テキスト ボックス 7">
            <a:extLst>
              <a:ext uri="{FF2B5EF4-FFF2-40B4-BE49-F238E27FC236}">
                <a16:creationId xmlns:a16="http://schemas.microsoft.com/office/drawing/2014/main" id="{0BC8F824-4927-C34D-B343-CB65F092865A}"/>
              </a:ext>
            </a:extLst>
          </p:cNvPr>
          <p:cNvSpPr txBox="1"/>
          <p:nvPr/>
        </p:nvSpPr>
        <p:spPr>
          <a:xfrm>
            <a:off x="381000" y="1314839"/>
            <a:ext cx="4038600" cy="523220"/>
          </a:xfrm>
          <a:prstGeom prst="rect">
            <a:avLst/>
          </a:prstGeom>
          <a:noFill/>
          <a:ln w="19050">
            <a:solidFill>
              <a:schemeClr val="accent6"/>
            </a:solidFill>
          </a:ln>
        </p:spPr>
        <p:txBody>
          <a:bodyPr wrap="square" rtlCol="0">
            <a:spAutoFit/>
          </a:bodyPr>
          <a:lstStyle/>
          <a:p>
            <a:r>
              <a:rPr kumimoji="1" lang="ja-JP" altLang="en-US" sz="2800"/>
              <a:t>参考論文での抽出方法</a:t>
            </a:r>
          </a:p>
        </p:txBody>
      </p:sp>
      <p:sp>
        <p:nvSpPr>
          <p:cNvPr id="12" name="コンテンツ プレースホルダー 2">
            <a:extLst>
              <a:ext uri="{FF2B5EF4-FFF2-40B4-BE49-F238E27FC236}">
                <a16:creationId xmlns:a16="http://schemas.microsoft.com/office/drawing/2014/main" id="{C05A43C5-1CF7-7F46-A540-89503959C62E}"/>
              </a:ext>
            </a:extLst>
          </p:cNvPr>
          <p:cNvSpPr txBox="1">
            <a:spLocks/>
          </p:cNvSpPr>
          <p:nvPr/>
        </p:nvSpPr>
        <p:spPr>
          <a:xfrm>
            <a:off x="266700" y="3886200"/>
            <a:ext cx="8610600" cy="2819400"/>
          </a:xfrm>
          <a:prstGeom prst="rect">
            <a:avLst/>
          </a:prstGeom>
          <a:ln w="19050">
            <a:solidFill>
              <a:schemeClr val="accent6"/>
            </a:solid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buClr>
                <a:schemeClr val="tx1"/>
              </a:buClr>
            </a:pPr>
            <a:r>
              <a:rPr lang="ja-JP" altLang="en-US" sz="2800"/>
              <a:t>今回の実験では並列分散型多目的ファジィ</a:t>
            </a:r>
            <a:r>
              <a:rPr lang="en-US" altLang="ja-JP" sz="2800"/>
              <a:t>GBML</a:t>
            </a:r>
            <a:r>
              <a:rPr lang="ja-JP" altLang="en-US" sz="2800"/>
              <a:t>を</a:t>
            </a:r>
            <a:br>
              <a:rPr lang="en-US" altLang="ja-JP" sz="2800"/>
            </a:br>
            <a:r>
              <a:rPr lang="ja-JP" altLang="en-US" sz="2800"/>
              <a:t>行い部分学習用データへの過剰適合を利用することから，</a:t>
            </a:r>
            <a:r>
              <a:rPr lang="ja-JP" altLang="en-US" sz="2800">
                <a:solidFill>
                  <a:srgbClr val="FF0000"/>
                </a:solidFill>
              </a:rPr>
              <a:t>各部分学習用データセット</a:t>
            </a:r>
            <a:r>
              <a:rPr lang="ja-JP" altLang="en-US" sz="2800"/>
              <a:t>に対する</a:t>
            </a:r>
            <a:r>
              <a:rPr lang="ja-JP" altLang="en-US" sz="2800">
                <a:solidFill>
                  <a:schemeClr val="accent6"/>
                </a:solidFill>
              </a:rPr>
              <a:t>識別率</a:t>
            </a:r>
            <a:r>
              <a:rPr lang="ja-JP" altLang="en-US" sz="2800"/>
              <a:t>が</a:t>
            </a:r>
            <a:br>
              <a:rPr lang="en-US" altLang="ja-JP" sz="2800"/>
            </a:br>
            <a:r>
              <a:rPr lang="ja-JP" altLang="en-US" sz="2800"/>
              <a:t>最大の個体を弱識別器として選択するのはどうか？</a:t>
            </a:r>
            <a:endParaRPr lang="en-US" altLang="ja-JP" sz="2800"/>
          </a:p>
          <a:p>
            <a:pPr>
              <a:buClr>
                <a:schemeClr val="tx1"/>
              </a:buClr>
            </a:pPr>
            <a:r>
              <a:rPr lang="ja-JP" altLang="en-US" sz="2800"/>
              <a:t>そうした場合，比較対象となる単一の識別器も識別率が最大の個体を選択することになるか？</a:t>
            </a:r>
            <a:endParaRPr lang="en-US" altLang="ja-JP" sz="2800"/>
          </a:p>
        </p:txBody>
      </p:sp>
    </p:spTree>
    <p:extLst>
      <p:ext uri="{BB962C8B-B14F-4D97-AF65-F5344CB8AC3E}">
        <p14:creationId xmlns:p14="http://schemas.microsoft.com/office/powerpoint/2010/main" val="174703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03FC0E-600D-4F48-8385-5622C61F8005}"/>
              </a:ext>
            </a:extLst>
          </p:cNvPr>
          <p:cNvSpPr>
            <a:spLocks noGrp="1"/>
          </p:cNvSpPr>
          <p:nvPr>
            <p:ph type="title"/>
          </p:nvPr>
        </p:nvSpPr>
        <p:spPr/>
        <p:txBody>
          <a:bodyPr/>
          <a:lstStyle/>
          <a:p>
            <a:r>
              <a:rPr kumimoji="1" lang="ja-JP" altLang="en-US"/>
              <a:t>調査課題</a:t>
            </a:r>
            <a:r>
              <a:rPr lang="en-US" altLang="ja-JP">
                <a:latin typeface="+mn-lt"/>
              </a:rPr>
              <a:t>3</a:t>
            </a:r>
            <a:r>
              <a:rPr kumimoji="1" lang="ja-JP" altLang="en-US"/>
              <a:t>の実装</a:t>
            </a:r>
          </a:p>
        </p:txBody>
      </p:sp>
      <p:sp>
        <p:nvSpPr>
          <p:cNvPr id="3" name="コンテンツ プレースホルダー 2">
            <a:extLst>
              <a:ext uri="{FF2B5EF4-FFF2-40B4-BE49-F238E27FC236}">
                <a16:creationId xmlns:a16="http://schemas.microsoft.com/office/drawing/2014/main" id="{1CDDC022-0BC3-0041-A0F2-A936E1BBCF11}"/>
              </a:ext>
            </a:extLst>
          </p:cNvPr>
          <p:cNvSpPr txBox="1">
            <a:spLocks/>
          </p:cNvSpPr>
          <p:nvPr/>
        </p:nvSpPr>
        <p:spPr>
          <a:xfrm>
            <a:off x="384958" y="1859478"/>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a:t>各弱識別器の識別率を重みとして与えた，重み付け</a:t>
            </a:r>
            <a:br>
              <a:rPr lang="en-US" altLang="ja-JP" sz="2800"/>
            </a:br>
            <a:r>
              <a:rPr lang="ja-JP" altLang="en-US" sz="2800"/>
              <a:t>多数決によるアンサンブル識別の実装</a:t>
            </a:r>
            <a:endParaRPr lang="en-US" altLang="ja-JP" sz="2800"/>
          </a:p>
        </p:txBody>
      </p:sp>
      <p:sp>
        <p:nvSpPr>
          <p:cNvPr id="4" name="テキスト ボックス 3">
            <a:extLst>
              <a:ext uri="{FF2B5EF4-FFF2-40B4-BE49-F238E27FC236}">
                <a16:creationId xmlns:a16="http://schemas.microsoft.com/office/drawing/2014/main" id="{0A14AEAD-DF3A-D840-8DB1-F1EF0BED2E02}"/>
              </a:ext>
            </a:extLst>
          </p:cNvPr>
          <p:cNvSpPr txBox="1"/>
          <p:nvPr/>
        </p:nvSpPr>
        <p:spPr>
          <a:xfrm>
            <a:off x="381000" y="1314839"/>
            <a:ext cx="4038600" cy="523220"/>
          </a:xfrm>
          <a:prstGeom prst="rect">
            <a:avLst/>
          </a:prstGeom>
          <a:noFill/>
          <a:ln w="19050">
            <a:solidFill>
              <a:schemeClr val="accent6"/>
            </a:solidFill>
          </a:ln>
        </p:spPr>
        <p:txBody>
          <a:bodyPr wrap="square" rtlCol="0">
            <a:spAutoFit/>
          </a:bodyPr>
          <a:lstStyle/>
          <a:p>
            <a:r>
              <a:rPr kumimoji="1" lang="ja-JP" altLang="en-US" sz="2800"/>
              <a:t>調査課題</a:t>
            </a:r>
            <a:r>
              <a:rPr lang="en-US" altLang="ja-JP" sz="2800"/>
              <a:t>3</a:t>
            </a:r>
            <a:r>
              <a:rPr kumimoji="1" lang="ja-JP" altLang="en-US" sz="2800"/>
              <a:t>で必要な実装</a:t>
            </a:r>
          </a:p>
        </p:txBody>
      </p:sp>
      <p:sp>
        <p:nvSpPr>
          <p:cNvPr id="7" name="コンテンツ プレースホルダー 2">
            <a:extLst>
              <a:ext uri="{FF2B5EF4-FFF2-40B4-BE49-F238E27FC236}">
                <a16:creationId xmlns:a16="http://schemas.microsoft.com/office/drawing/2014/main" id="{692AEAEE-6F08-AC40-A946-DC3A77B8C943}"/>
              </a:ext>
            </a:extLst>
          </p:cNvPr>
          <p:cNvSpPr txBox="1">
            <a:spLocks/>
          </p:cNvSpPr>
          <p:nvPr/>
        </p:nvSpPr>
        <p:spPr>
          <a:xfrm>
            <a:off x="384958" y="4913455"/>
            <a:ext cx="8378042" cy="1427303"/>
          </a:xfrm>
          <a:prstGeom prst="rect">
            <a:avLst/>
          </a:prstGeom>
          <a:ln w="19050">
            <a:solidFill>
              <a:schemeClr val="accent6"/>
            </a:solid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a:t>重みには，</a:t>
            </a:r>
            <a:r>
              <a:rPr lang="ja-JP" altLang="en-US" sz="2800">
                <a:solidFill>
                  <a:srgbClr val="FF0000"/>
                </a:solidFill>
              </a:rPr>
              <a:t>全学習用データに対する識別率</a:t>
            </a:r>
            <a:r>
              <a:rPr lang="ja-JP" altLang="en-US" sz="2800"/>
              <a:t>か，</a:t>
            </a:r>
            <a:br>
              <a:rPr lang="en-US" altLang="ja-JP" sz="2800"/>
            </a:br>
            <a:r>
              <a:rPr lang="ja-JP" altLang="en-US" sz="2800">
                <a:solidFill>
                  <a:srgbClr val="FF0000"/>
                </a:solidFill>
              </a:rPr>
              <a:t>各部分学習用データに対する識別率</a:t>
            </a:r>
            <a:r>
              <a:rPr lang="ja-JP" altLang="en-US" sz="2800"/>
              <a:t>のどちらで与えればよいか？</a:t>
            </a:r>
            <a:endParaRPr lang="en-US" altLang="ja-JP" sz="2800"/>
          </a:p>
        </p:txBody>
      </p:sp>
      <p:sp>
        <p:nvSpPr>
          <p:cNvPr id="9" name="円/楕円 8">
            <a:extLst>
              <a:ext uri="{FF2B5EF4-FFF2-40B4-BE49-F238E27FC236}">
                <a16:creationId xmlns:a16="http://schemas.microsoft.com/office/drawing/2014/main" id="{EFC39CC3-5361-6947-8960-884EDDE68D65}"/>
              </a:ext>
            </a:extLst>
          </p:cNvPr>
          <p:cNvSpPr/>
          <p:nvPr/>
        </p:nvSpPr>
        <p:spPr>
          <a:xfrm>
            <a:off x="2851267" y="3142226"/>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B0AE34B3-9BCF-7E49-9E9B-1C75998AF1EB}"/>
              </a:ext>
            </a:extLst>
          </p:cNvPr>
          <p:cNvSpPr/>
          <p:nvPr/>
        </p:nvSpPr>
        <p:spPr>
          <a:xfrm>
            <a:off x="4937335" y="314796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197944EF-A424-414C-9CEB-7844699083BC}"/>
              </a:ext>
            </a:extLst>
          </p:cNvPr>
          <p:cNvSpPr/>
          <p:nvPr/>
        </p:nvSpPr>
        <p:spPr>
          <a:xfrm>
            <a:off x="6740781" y="3142226"/>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82974795-CE45-EF43-A849-6FF684FA73EE}"/>
              </a:ext>
            </a:extLst>
          </p:cNvPr>
          <p:cNvSpPr/>
          <p:nvPr/>
        </p:nvSpPr>
        <p:spPr>
          <a:xfrm>
            <a:off x="2199738" y="3052018"/>
            <a:ext cx="6029862" cy="47623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2A38C51-F156-FB4F-BCAD-D831ECFD0517}"/>
              </a:ext>
            </a:extLst>
          </p:cNvPr>
          <p:cNvSpPr txBox="1"/>
          <p:nvPr/>
        </p:nvSpPr>
        <p:spPr>
          <a:xfrm>
            <a:off x="609600" y="2972829"/>
            <a:ext cx="1454244" cy="646331"/>
          </a:xfrm>
          <a:prstGeom prst="rect">
            <a:avLst/>
          </a:prstGeom>
          <a:noFill/>
        </p:spPr>
        <p:txBody>
          <a:bodyPr wrap="none" rtlCol="0">
            <a:spAutoFit/>
          </a:bodyPr>
          <a:lstStyle/>
          <a:p>
            <a:pPr algn="ctr"/>
            <a:r>
              <a:rPr kumimoji="1" lang="ja-JP" altLang="en-US"/>
              <a:t>アンサンブル</a:t>
            </a:r>
            <a:endParaRPr kumimoji="1" lang="en-US" altLang="ja-JP"/>
          </a:p>
          <a:p>
            <a:pPr algn="ctr"/>
            <a:r>
              <a:rPr kumimoji="1" lang="ja-JP" altLang="en-US"/>
              <a:t>識別器</a:t>
            </a:r>
          </a:p>
        </p:txBody>
      </p:sp>
      <p:sp>
        <p:nvSpPr>
          <p:cNvPr id="14" name="テキスト ボックス 13">
            <a:extLst>
              <a:ext uri="{FF2B5EF4-FFF2-40B4-BE49-F238E27FC236}">
                <a16:creationId xmlns:a16="http://schemas.microsoft.com/office/drawing/2014/main" id="{48C37F36-CD05-8941-A691-17625B66FBDE}"/>
              </a:ext>
            </a:extLst>
          </p:cNvPr>
          <p:cNvSpPr txBox="1"/>
          <p:nvPr/>
        </p:nvSpPr>
        <p:spPr>
          <a:xfrm>
            <a:off x="2401955" y="3694445"/>
            <a:ext cx="1116139" cy="400110"/>
          </a:xfrm>
          <a:prstGeom prst="rect">
            <a:avLst/>
          </a:prstGeom>
          <a:noFill/>
        </p:spPr>
        <p:txBody>
          <a:bodyPr wrap="none" rtlCol="0">
            <a:spAutoFit/>
          </a:bodyPr>
          <a:lstStyle/>
          <a:p>
            <a:r>
              <a:rPr kumimoji="1" lang="en-US" altLang="ja-JP" sz="2000" b="1"/>
              <a:t>Class A</a:t>
            </a:r>
            <a:endParaRPr kumimoji="1" lang="ja-JP" altLang="en-US" sz="2000" b="1"/>
          </a:p>
        </p:txBody>
      </p:sp>
      <p:sp>
        <p:nvSpPr>
          <p:cNvPr id="15" name="テキスト ボックス 14">
            <a:extLst>
              <a:ext uri="{FF2B5EF4-FFF2-40B4-BE49-F238E27FC236}">
                <a16:creationId xmlns:a16="http://schemas.microsoft.com/office/drawing/2014/main" id="{16F8D446-4B8C-FC45-BF8B-5743EF0DD3AE}"/>
              </a:ext>
            </a:extLst>
          </p:cNvPr>
          <p:cNvSpPr txBox="1"/>
          <p:nvPr/>
        </p:nvSpPr>
        <p:spPr>
          <a:xfrm>
            <a:off x="4488023" y="3698269"/>
            <a:ext cx="1125629" cy="400110"/>
          </a:xfrm>
          <a:prstGeom prst="rect">
            <a:avLst/>
          </a:prstGeom>
          <a:noFill/>
        </p:spPr>
        <p:txBody>
          <a:bodyPr wrap="none" rtlCol="0">
            <a:spAutoFit/>
          </a:bodyPr>
          <a:lstStyle/>
          <a:p>
            <a:r>
              <a:rPr kumimoji="1" lang="en-US" altLang="ja-JP" sz="2000" b="1"/>
              <a:t>Class B</a:t>
            </a:r>
            <a:endParaRPr kumimoji="1" lang="ja-JP" altLang="en-US" sz="2000" b="1"/>
          </a:p>
        </p:txBody>
      </p:sp>
      <p:sp>
        <p:nvSpPr>
          <p:cNvPr id="16" name="テキスト ボックス 15">
            <a:extLst>
              <a:ext uri="{FF2B5EF4-FFF2-40B4-BE49-F238E27FC236}">
                <a16:creationId xmlns:a16="http://schemas.microsoft.com/office/drawing/2014/main" id="{90B46AFC-6A51-0242-89A6-6D88C6CF0985}"/>
              </a:ext>
            </a:extLst>
          </p:cNvPr>
          <p:cNvSpPr txBox="1"/>
          <p:nvPr/>
        </p:nvSpPr>
        <p:spPr>
          <a:xfrm>
            <a:off x="6298557" y="3706825"/>
            <a:ext cx="1116139" cy="400110"/>
          </a:xfrm>
          <a:prstGeom prst="rect">
            <a:avLst/>
          </a:prstGeom>
          <a:noFill/>
        </p:spPr>
        <p:txBody>
          <a:bodyPr wrap="none" rtlCol="0">
            <a:spAutoFit/>
          </a:bodyPr>
          <a:lstStyle/>
          <a:p>
            <a:r>
              <a:rPr kumimoji="1" lang="en-US" altLang="ja-JP" sz="2000" b="1"/>
              <a:t>Class A</a:t>
            </a:r>
            <a:endParaRPr kumimoji="1" lang="ja-JP" altLang="en-US" sz="2000" b="1"/>
          </a:p>
        </p:txBody>
      </p:sp>
      <p:sp>
        <p:nvSpPr>
          <p:cNvPr id="17" name="下矢印 16">
            <a:extLst>
              <a:ext uri="{FF2B5EF4-FFF2-40B4-BE49-F238E27FC236}">
                <a16:creationId xmlns:a16="http://schemas.microsoft.com/office/drawing/2014/main" id="{9F7E6F6C-044A-E44E-8F70-22694BE1B1C1}"/>
              </a:ext>
            </a:extLst>
          </p:cNvPr>
          <p:cNvSpPr/>
          <p:nvPr/>
        </p:nvSpPr>
        <p:spPr>
          <a:xfrm>
            <a:off x="2810085" y="3444055"/>
            <a:ext cx="342900" cy="3159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下矢印 17">
            <a:extLst>
              <a:ext uri="{FF2B5EF4-FFF2-40B4-BE49-F238E27FC236}">
                <a16:creationId xmlns:a16="http://schemas.microsoft.com/office/drawing/2014/main" id="{B7149166-190F-1943-BFD5-4D6140AA2D49}"/>
              </a:ext>
            </a:extLst>
          </p:cNvPr>
          <p:cNvSpPr/>
          <p:nvPr/>
        </p:nvSpPr>
        <p:spPr>
          <a:xfrm>
            <a:off x="4868602" y="3444054"/>
            <a:ext cx="342900" cy="3159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下矢印 18">
            <a:extLst>
              <a:ext uri="{FF2B5EF4-FFF2-40B4-BE49-F238E27FC236}">
                <a16:creationId xmlns:a16="http://schemas.microsoft.com/office/drawing/2014/main" id="{6A69762C-2E69-094B-9854-C7BFCAE89BE4}"/>
              </a:ext>
            </a:extLst>
          </p:cNvPr>
          <p:cNvSpPr/>
          <p:nvPr/>
        </p:nvSpPr>
        <p:spPr>
          <a:xfrm>
            <a:off x="6687302" y="3449808"/>
            <a:ext cx="342900" cy="3159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右矢印 19">
            <a:extLst>
              <a:ext uri="{FF2B5EF4-FFF2-40B4-BE49-F238E27FC236}">
                <a16:creationId xmlns:a16="http://schemas.microsoft.com/office/drawing/2014/main" id="{02E3EA93-942C-B44F-87EB-5EE443944D45}"/>
              </a:ext>
            </a:extLst>
          </p:cNvPr>
          <p:cNvSpPr/>
          <p:nvPr/>
        </p:nvSpPr>
        <p:spPr>
          <a:xfrm>
            <a:off x="443213" y="4126690"/>
            <a:ext cx="860726" cy="2807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541C8295-EB0F-F64F-B924-39AEFCDA9168}"/>
              </a:ext>
            </a:extLst>
          </p:cNvPr>
          <p:cNvSpPr txBox="1"/>
          <p:nvPr/>
        </p:nvSpPr>
        <p:spPr>
          <a:xfrm>
            <a:off x="1333756" y="4092288"/>
            <a:ext cx="7069692" cy="369332"/>
          </a:xfrm>
          <a:prstGeom prst="rect">
            <a:avLst/>
          </a:prstGeom>
          <a:noFill/>
        </p:spPr>
        <p:txBody>
          <a:bodyPr wrap="none" rtlCol="0">
            <a:spAutoFit/>
          </a:bodyPr>
          <a:lstStyle/>
          <a:p>
            <a:r>
              <a:rPr kumimoji="1" lang="en-US" altLang="ja-JP"/>
              <a:t>Class A = 0.4, Class B = 0.5 </a:t>
            </a:r>
            <a:r>
              <a:rPr lang="ja-JP" altLang="en-US"/>
              <a:t>より，重み付け多数決の結果</a:t>
            </a:r>
            <a:r>
              <a:rPr lang="en-US" altLang="ja-JP"/>
              <a:t> </a:t>
            </a:r>
            <a:r>
              <a:rPr lang="ja-JP" altLang="en-US"/>
              <a:t>「</a:t>
            </a:r>
            <a:r>
              <a:rPr lang="en-US" altLang="ja-JP" b="1"/>
              <a:t>Class B</a:t>
            </a:r>
            <a:r>
              <a:rPr lang="ja-JP" altLang="en-US"/>
              <a:t>」</a:t>
            </a:r>
            <a:endParaRPr kumimoji="1" lang="en-US" altLang="ja-JP"/>
          </a:p>
        </p:txBody>
      </p:sp>
      <p:sp>
        <p:nvSpPr>
          <p:cNvPr id="5" name="テキスト ボックス 4">
            <a:extLst>
              <a:ext uri="{FF2B5EF4-FFF2-40B4-BE49-F238E27FC236}">
                <a16:creationId xmlns:a16="http://schemas.microsoft.com/office/drawing/2014/main" id="{C0A5A019-1B73-B044-AA72-D14F88CFF489}"/>
              </a:ext>
            </a:extLst>
          </p:cNvPr>
          <p:cNvSpPr txBox="1"/>
          <p:nvPr/>
        </p:nvSpPr>
        <p:spPr>
          <a:xfrm>
            <a:off x="3082699" y="3074722"/>
            <a:ext cx="1031051" cy="369332"/>
          </a:xfrm>
          <a:prstGeom prst="rect">
            <a:avLst/>
          </a:prstGeom>
          <a:noFill/>
        </p:spPr>
        <p:txBody>
          <a:bodyPr wrap="none" rtlCol="0">
            <a:spAutoFit/>
          </a:bodyPr>
          <a:lstStyle/>
          <a:p>
            <a:r>
              <a:rPr kumimoji="1" lang="ja-JP" altLang="en-US"/>
              <a:t>重み</a:t>
            </a:r>
            <a:r>
              <a:rPr kumimoji="1" lang="en-US" altLang="ja-JP"/>
              <a:t>:0.1</a:t>
            </a:r>
            <a:endParaRPr kumimoji="1" lang="ja-JP" altLang="en-US"/>
          </a:p>
        </p:txBody>
      </p:sp>
      <p:sp>
        <p:nvSpPr>
          <p:cNvPr id="22" name="テキスト ボックス 21">
            <a:extLst>
              <a:ext uri="{FF2B5EF4-FFF2-40B4-BE49-F238E27FC236}">
                <a16:creationId xmlns:a16="http://schemas.microsoft.com/office/drawing/2014/main" id="{2DBCA651-4757-A348-952F-C7FC80894C47}"/>
              </a:ext>
            </a:extLst>
          </p:cNvPr>
          <p:cNvSpPr txBox="1"/>
          <p:nvPr/>
        </p:nvSpPr>
        <p:spPr>
          <a:xfrm>
            <a:off x="5173070" y="3077601"/>
            <a:ext cx="1031051" cy="369332"/>
          </a:xfrm>
          <a:prstGeom prst="rect">
            <a:avLst/>
          </a:prstGeom>
          <a:noFill/>
        </p:spPr>
        <p:txBody>
          <a:bodyPr wrap="none" rtlCol="0">
            <a:spAutoFit/>
          </a:bodyPr>
          <a:lstStyle/>
          <a:p>
            <a:r>
              <a:rPr kumimoji="1" lang="ja-JP" altLang="en-US"/>
              <a:t>重み</a:t>
            </a:r>
            <a:r>
              <a:rPr kumimoji="1" lang="en-US" altLang="ja-JP"/>
              <a:t>:0.5</a:t>
            </a:r>
            <a:endParaRPr kumimoji="1" lang="ja-JP" altLang="en-US"/>
          </a:p>
        </p:txBody>
      </p:sp>
      <p:sp>
        <p:nvSpPr>
          <p:cNvPr id="23" name="テキスト ボックス 22">
            <a:extLst>
              <a:ext uri="{FF2B5EF4-FFF2-40B4-BE49-F238E27FC236}">
                <a16:creationId xmlns:a16="http://schemas.microsoft.com/office/drawing/2014/main" id="{6C7CBA04-FF51-CB42-8133-0F69BCC7AD02}"/>
              </a:ext>
            </a:extLst>
          </p:cNvPr>
          <p:cNvSpPr txBox="1"/>
          <p:nvPr/>
        </p:nvSpPr>
        <p:spPr>
          <a:xfrm>
            <a:off x="6990515" y="3077601"/>
            <a:ext cx="1031051" cy="369332"/>
          </a:xfrm>
          <a:prstGeom prst="rect">
            <a:avLst/>
          </a:prstGeom>
          <a:noFill/>
        </p:spPr>
        <p:txBody>
          <a:bodyPr wrap="none" rtlCol="0">
            <a:spAutoFit/>
          </a:bodyPr>
          <a:lstStyle/>
          <a:p>
            <a:r>
              <a:rPr kumimoji="1" lang="ja-JP" altLang="en-US"/>
              <a:t>重み</a:t>
            </a:r>
            <a:r>
              <a:rPr kumimoji="1" lang="en-US" altLang="ja-JP"/>
              <a:t>:0.3</a:t>
            </a:r>
            <a:endParaRPr kumimoji="1" lang="ja-JP" altLang="en-US"/>
          </a:p>
        </p:txBody>
      </p:sp>
    </p:spTree>
    <p:extLst>
      <p:ext uri="{BB962C8B-B14F-4D97-AF65-F5344CB8AC3E}">
        <p14:creationId xmlns:p14="http://schemas.microsoft.com/office/powerpoint/2010/main" val="4243140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A8E496-CC71-974D-826B-87B7FDD60A27}"/>
              </a:ext>
            </a:extLst>
          </p:cNvPr>
          <p:cNvSpPr>
            <a:spLocks noGrp="1"/>
          </p:cNvSpPr>
          <p:nvPr>
            <p:ph type="title"/>
          </p:nvPr>
        </p:nvSpPr>
        <p:spPr/>
        <p:txBody>
          <a:bodyPr/>
          <a:lstStyle/>
          <a:p>
            <a:r>
              <a:rPr lang="ja-JP" altLang="en-US">
                <a:solidFill>
                  <a:schemeClr val="bg1"/>
                </a:solidFill>
              </a:rPr>
              <a:t>今後</a:t>
            </a:r>
            <a:r>
              <a:rPr kumimoji="1" lang="ja-JP" altLang="en-US">
                <a:solidFill>
                  <a:schemeClr val="bg1"/>
                </a:solidFill>
              </a:rPr>
              <a:t>行うこと</a:t>
            </a:r>
          </a:p>
        </p:txBody>
      </p:sp>
      <p:sp>
        <p:nvSpPr>
          <p:cNvPr id="3" name="テキスト プレースホルダー 2">
            <a:extLst>
              <a:ext uri="{FF2B5EF4-FFF2-40B4-BE49-F238E27FC236}">
                <a16:creationId xmlns:a16="http://schemas.microsoft.com/office/drawing/2014/main" id="{4A35F78F-CFBC-E34F-87EE-2B7B10F2E062}"/>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75305707"/>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2863</TotalTime>
  <Words>573</Words>
  <Application>Microsoft Macintosh PowerPoint</Application>
  <PresentationFormat>画面に合わせる (4:3)</PresentationFormat>
  <Paragraphs>109</Paragraphs>
  <Slides>12</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12</vt:i4>
      </vt:variant>
    </vt:vector>
  </HeadingPairs>
  <TitlesOfParts>
    <vt:vector size="18" baseType="lpstr">
      <vt:lpstr>ＭＳ Ｐゴシック</vt:lpstr>
      <vt:lpstr>Arial</vt:lpstr>
      <vt:lpstr>Cambria Math</vt:lpstr>
      <vt:lpstr>Times New Roman</vt:lpstr>
      <vt:lpstr>標準デザイン</vt:lpstr>
      <vt:lpstr>デザインの設定</vt:lpstr>
      <vt:lpstr>進捗報告 第1回 2019年1月8日</vt:lpstr>
      <vt:lpstr>並列分散型ファジィGBML</vt:lpstr>
      <vt:lpstr>設計するアンサンブル識別器</vt:lpstr>
      <vt:lpstr>現在の進捗状況報告</vt:lpstr>
      <vt:lpstr>調査課題1の実装</vt:lpstr>
      <vt:lpstr>弱識別器抽出に関する疑問</vt:lpstr>
      <vt:lpstr>弱識別器抽出に関する疑問</vt:lpstr>
      <vt:lpstr>調査課題3の実装</vt:lpstr>
      <vt:lpstr>今後行うこと</vt:lpstr>
      <vt:lpstr>調査課題4の実装</vt:lpstr>
      <vt:lpstr>実験の実施</vt:lpstr>
      <vt:lpstr>質問まとめ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106</cp:revision>
  <cp:lastPrinted>1601-01-01T00:00:00Z</cp:lastPrinted>
  <dcterms:created xsi:type="dcterms:W3CDTF">1601-01-01T00:00:00Z</dcterms:created>
  <dcterms:modified xsi:type="dcterms:W3CDTF">2019-01-07T20:01:56Z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