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5"/>
  </p:notesMasterIdLst>
  <p:handoutMasterIdLst>
    <p:handoutMasterId r:id="rId6"/>
  </p:handoutMasterIdLst>
  <p:sldIdLst>
    <p:sldId id="256" r:id="rId3"/>
    <p:sldId id="274" r:id="rId4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0E6"/>
    <a:srgbClr val="D3D3E5"/>
    <a:srgbClr val="DFDDE4"/>
    <a:srgbClr val="CECEEF"/>
    <a:srgbClr val="FF5404"/>
    <a:srgbClr val="FF3905"/>
    <a:srgbClr val="CFE511"/>
    <a:srgbClr val="FFFAA5"/>
    <a:srgbClr val="F2E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6"/>
    <p:restoredTop sz="94253" autoAdjust="0"/>
  </p:normalViewPr>
  <p:slideViewPr>
    <p:cSldViewPr>
      <p:cViewPr varScale="1">
        <p:scale>
          <a:sx n="109" d="100"/>
          <a:sy n="109" d="100"/>
        </p:scale>
        <p:origin x="1168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0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E810EA7-7153-1D4F-A257-256C335437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6F7802-1C48-FF47-B1A3-F944627B8B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A86B7F7-33B0-6645-A87C-EB05C9720CBD}" type="datetimeFigureOut">
              <a:rPr lang="ja-JP" altLang="en-US"/>
              <a:pPr>
                <a:defRPr/>
              </a:pPr>
              <a:t>2019/1/18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DABCFD-79B2-B842-B2DF-851D514A76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B7B44A-FF9D-8946-836C-96FE9A06FC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002DB51F-6795-F646-88BC-A3D98791A60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4704762-29C4-C543-96C2-B79D5F0BA0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C44BEE0-D628-AE45-9350-72156847DD8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7D29D86-EACA-804F-B280-48E2326A15C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44C04905-AAF8-2948-931D-E0A60D8EB2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393DAFFF-D8E2-CD46-9706-D6A24181DB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E2EBFB65-3C8B-3448-AD0A-8E22E818F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6AF993FB-784A-624D-9487-CA229CBFB36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E1DE312D-E44E-3E40-AC03-8C69B00F4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0B0240D-683F-E645-802C-943F5CBD61DB}" type="slidenum">
              <a:rPr lang="en-US" altLang="ja-JP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43A7AE5-AB31-2F45-BF83-AE0D293D79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0BDBFDA-6A4D-204B-92F7-253C1A11F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F993FB-784A-624D-9487-CA229CBFB36A}" type="slidenum">
              <a:rPr lang="en-US" altLang="ja-JP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71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E99077B-ED04-964F-80EA-BF189D7D97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77C68-52A1-E347-8E62-016C771EB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AEE0C-BF47-0847-98DF-E4EA0CB4A1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9D977-704B-A845-BF76-C5E44C4ABD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21EF457-A44D-294F-9786-8AF2D9091FB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615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E27A34-D2C7-234D-83A9-A66D7108B5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827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5532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648450" cy="65532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21CD55-30CD-F447-A788-B6BBD3886E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045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9388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2243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57920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99356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70211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50611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500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468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023BB95-5631-524B-A300-D1D93E26D1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/10)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344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75828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918578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29133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D91210-3E4F-9648-A484-238025C3E6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/10)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801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539A1D-4163-354A-B4FD-AD296A7024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/10)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647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F63639-6CDD-BD4D-963D-8CC786B648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4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E86085-7C33-C74A-94D0-20F6D2C75E9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 dirty="0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 dirty="0">
                <a:solidFill>
                  <a:srgbClr val="FFC000"/>
                </a:solidFill>
                <a:latin typeface="ＭＳ Ｐゴシック" panose="020B0600070205080204" pitchFamily="34" charset="-128"/>
              </a:rPr>
              <a:t>/9)</a:t>
            </a:r>
            <a:endParaRPr lang="ja-JP" altLang="en-US" sz="2800" b="1" dirty="0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28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E5B5E-8299-E442-A96D-91037D19B0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 dirty="0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 dirty="0">
                <a:solidFill>
                  <a:srgbClr val="FFC000"/>
                </a:solidFill>
                <a:latin typeface="ＭＳ Ｐゴシック" panose="020B0600070205080204" pitchFamily="34" charset="-128"/>
              </a:rPr>
              <a:t>/9)</a:t>
            </a:r>
            <a:endParaRPr lang="ja-JP" altLang="en-US" sz="2800" b="1" dirty="0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33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47F4D9-6A26-B54C-BC48-6B9908E490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79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CA9D95-6790-2243-BA64-40297AADDD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278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FE52D979-C57D-8940-A6CF-83B86111EF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28094F7-B29B-9842-B2C5-1FA7D0E71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10704-BB70-0D41-A249-30850B8DF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extLst>
              <a:ext uri="{FF2B5EF4-FFF2-40B4-BE49-F238E27FC236}">
                <a16:creationId xmlns:a16="http://schemas.microsoft.com/office/drawing/2014/main" id="{B794D833-842C-8840-9A87-B1C18A6DBA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7422BAE-C33D-5946-AA19-2F582FD37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57837C8A-0792-DF40-B0E7-BE70C7D3A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5">
            <a:extLst>
              <a:ext uri="{FF2B5EF4-FFF2-40B4-BE49-F238E27FC236}">
                <a16:creationId xmlns:a16="http://schemas.microsoft.com/office/drawing/2014/main" id="{8131BCAC-0A6A-FC4A-86DA-CC0779BE6C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3124200"/>
          </a:xfrm>
        </p:spPr>
        <p:txBody>
          <a:bodyPr/>
          <a:lstStyle/>
          <a:p>
            <a:pPr algn="ctr" eaLnBrk="1" hangingPunct="1"/>
            <a:r>
              <a:rPr lang="ja-JP" altLang="en-US">
                <a:latin typeface="Arial" panose="020B0604020202020204" pitchFamily="34" charset="0"/>
              </a:rPr>
              <a:t>進捗報告</a:t>
            </a:r>
            <a:r>
              <a:rPr lang="en-US" altLang="ja-JP">
                <a:latin typeface="Arial" panose="020B0604020202020204" pitchFamily="34" charset="0"/>
              </a:rPr>
              <a:t> </a:t>
            </a:r>
            <a:r>
              <a:rPr lang="ja-JP" altLang="en-US">
                <a:latin typeface="Arial" panose="020B0604020202020204" pitchFamily="34" charset="0"/>
              </a:rPr>
              <a:t>第</a:t>
            </a:r>
            <a:r>
              <a:rPr lang="en-US" altLang="ja-JP">
                <a:latin typeface="Arial" panose="020B0604020202020204" pitchFamily="34" charset="0"/>
              </a:rPr>
              <a:t>2</a:t>
            </a:r>
            <a:r>
              <a:rPr lang="ja-JP" altLang="en-US">
                <a:latin typeface="Arial" panose="020B0604020202020204" pitchFamily="34" charset="0"/>
              </a:rPr>
              <a:t>回</a:t>
            </a:r>
            <a:br>
              <a:rPr lang="en-US" altLang="ja-JP">
                <a:latin typeface="Arial" panose="020B0604020202020204" pitchFamily="34" charset="0"/>
              </a:rPr>
            </a:br>
            <a:r>
              <a:rPr lang="en-US" altLang="ja-JP">
                <a:latin typeface="Arial" panose="020B0604020202020204" pitchFamily="34" charset="0"/>
              </a:rPr>
              <a:t>2019</a:t>
            </a:r>
            <a:r>
              <a:rPr lang="ja-JP" altLang="en-US">
                <a:latin typeface="Arial" panose="020B0604020202020204" pitchFamily="34" charset="0"/>
              </a:rPr>
              <a:t>年</a:t>
            </a:r>
            <a:r>
              <a:rPr lang="en-US" altLang="ja-JP">
                <a:latin typeface="Arial" panose="020B0604020202020204" pitchFamily="34" charset="0"/>
              </a:rPr>
              <a:t>1</a:t>
            </a:r>
            <a:r>
              <a:rPr lang="ja-JP" altLang="en-US">
                <a:latin typeface="Arial" panose="020B0604020202020204" pitchFamily="34" charset="0"/>
              </a:rPr>
              <a:t>月</a:t>
            </a:r>
            <a:r>
              <a:rPr lang="en-US" altLang="ja-JP">
                <a:latin typeface="Arial" panose="020B0604020202020204" pitchFamily="34" charset="0"/>
              </a:rPr>
              <a:t>15</a:t>
            </a:r>
            <a:r>
              <a:rPr lang="ja-JP" altLang="en-US">
                <a:latin typeface="Arial" panose="020B0604020202020204" pitchFamily="34" charset="0"/>
              </a:rPr>
              <a:t>日</a:t>
            </a:r>
            <a:endParaRPr lang="en-US" altLang="ja-JP">
              <a:latin typeface="Arial" panose="020B0604020202020204" pitchFamily="34" charset="0"/>
            </a:endParaRPr>
          </a:p>
        </p:txBody>
      </p:sp>
      <p:sp>
        <p:nvSpPr>
          <p:cNvPr id="7170" name="Rectangle 6">
            <a:extLst>
              <a:ext uri="{FF2B5EF4-FFF2-40B4-BE49-F238E27FC236}">
                <a16:creationId xmlns:a16="http://schemas.microsoft.com/office/drawing/2014/main" id="{EBF5C9FD-3D78-7F45-A1C5-C4908DCE45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" y="4495800"/>
            <a:ext cx="8839200" cy="1981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ja-JP" altLang="en-US" sz="3600" b="1"/>
              <a:t>面﨑</a:t>
            </a:r>
            <a:r>
              <a:rPr lang="en-US" altLang="ja-JP" sz="3600" b="1"/>
              <a:t> </a:t>
            </a:r>
            <a:r>
              <a:rPr lang="ja-JP" altLang="en-US" sz="3600" b="1"/>
              <a:t>祐一</a:t>
            </a:r>
            <a:endParaRPr lang="en-US" altLang="ja-JP" sz="3600" b="1"/>
          </a:p>
          <a:p>
            <a:pPr eaLnBrk="1" hangingPunct="1">
              <a:lnSpc>
                <a:spcPct val="90000"/>
              </a:lnSpc>
            </a:pPr>
            <a:r>
              <a:rPr lang="ja-JP" altLang="en-US" b="1"/>
              <a:t>大阪府立大学　計算知能工学研究室</a:t>
            </a:r>
            <a:endParaRPr lang="en-US" altLang="ja-JP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901D6-943B-E742-9C6E-92E972FA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現段階で得ている結果一部</a:t>
            </a:r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90C856C0-42B9-C943-8CA8-D9EE131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07484"/>
              </p:ext>
            </p:extLst>
          </p:nvPr>
        </p:nvGraphicFramePr>
        <p:xfrm>
          <a:off x="193433" y="901451"/>
          <a:ext cx="8833334" cy="5903484"/>
        </p:xfrm>
        <a:graphic>
          <a:graphicData uri="http://schemas.openxmlformats.org/drawingml/2006/table">
            <a:tbl>
              <a:tblPr firstRow="1" bandCol="1">
                <a:tableStyleId>{16D9F66E-5EB9-4882-86FB-DCBF35E3C3E4}</a:tableStyleId>
              </a:tblPr>
              <a:tblGrid>
                <a:gridCol w="988614">
                  <a:extLst>
                    <a:ext uri="{9D8B030D-6E8A-4147-A177-3AD203B41FA5}">
                      <a16:colId xmlns:a16="http://schemas.microsoft.com/office/drawing/2014/main" val="1519893624"/>
                    </a:ext>
                  </a:extLst>
                </a:gridCol>
                <a:gridCol w="774413">
                  <a:extLst>
                    <a:ext uri="{9D8B030D-6E8A-4147-A177-3AD203B41FA5}">
                      <a16:colId xmlns:a16="http://schemas.microsoft.com/office/drawing/2014/main" val="2337627718"/>
                    </a:ext>
                  </a:extLst>
                </a:gridCol>
                <a:gridCol w="881513">
                  <a:extLst>
                    <a:ext uri="{9D8B030D-6E8A-4147-A177-3AD203B41FA5}">
                      <a16:colId xmlns:a16="http://schemas.microsoft.com/office/drawing/2014/main" val="3462607007"/>
                    </a:ext>
                  </a:extLst>
                </a:gridCol>
                <a:gridCol w="881513">
                  <a:extLst>
                    <a:ext uri="{9D8B030D-6E8A-4147-A177-3AD203B41FA5}">
                      <a16:colId xmlns:a16="http://schemas.microsoft.com/office/drawing/2014/main" val="2310982201"/>
                    </a:ext>
                  </a:extLst>
                </a:gridCol>
                <a:gridCol w="899716">
                  <a:extLst>
                    <a:ext uri="{9D8B030D-6E8A-4147-A177-3AD203B41FA5}">
                      <a16:colId xmlns:a16="http://schemas.microsoft.com/office/drawing/2014/main" val="1414043117"/>
                    </a:ext>
                  </a:extLst>
                </a:gridCol>
                <a:gridCol w="881513">
                  <a:extLst>
                    <a:ext uri="{9D8B030D-6E8A-4147-A177-3AD203B41FA5}">
                      <a16:colId xmlns:a16="http://schemas.microsoft.com/office/drawing/2014/main" val="3490844078"/>
                    </a:ext>
                  </a:extLst>
                </a:gridCol>
                <a:gridCol w="881513">
                  <a:extLst>
                    <a:ext uri="{9D8B030D-6E8A-4147-A177-3AD203B41FA5}">
                      <a16:colId xmlns:a16="http://schemas.microsoft.com/office/drawing/2014/main" val="645293817"/>
                    </a:ext>
                  </a:extLst>
                </a:gridCol>
                <a:gridCol w="881513">
                  <a:extLst>
                    <a:ext uri="{9D8B030D-6E8A-4147-A177-3AD203B41FA5}">
                      <a16:colId xmlns:a16="http://schemas.microsoft.com/office/drawing/2014/main" val="2610888835"/>
                    </a:ext>
                  </a:extLst>
                </a:gridCol>
                <a:gridCol w="881513">
                  <a:extLst>
                    <a:ext uri="{9D8B030D-6E8A-4147-A177-3AD203B41FA5}">
                      <a16:colId xmlns:a16="http://schemas.microsoft.com/office/drawing/2014/main" val="2706295515"/>
                    </a:ext>
                  </a:extLst>
                </a:gridCol>
                <a:gridCol w="881513">
                  <a:extLst>
                    <a:ext uri="{9D8B030D-6E8A-4147-A177-3AD203B41FA5}">
                      <a16:colId xmlns:a16="http://schemas.microsoft.com/office/drawing/2014/main" val="1301455998"/>
                    </a:ext>
                  </a:extLst>
                </a:gridCol>
              </a:tblGrid>
              <a:tr h="367926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単一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識別器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単一弱識別器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非劣解集合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弱識別器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964302"/>
                  </a:ext>
                </a:extLst>
              </a:tr>
              <a:tr h="36792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全島統合</a:t>
                      </a:r>
                    </a:p>
                  </a:txBody>
                  <a:tcPr>
                    <a:solidFill>
                      <a:srgbClr val="FFF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島内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91211"/>
                  </a:ext>
                </a:extLst>
              </a:tr>
              <a:tr h="91414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単純</a:t>
                      </a:r>
                      <a:endParaRPr kumimoji="1" lang="en-US" altLang="ja-JP" b="1" dirty="0"/>
                    </a:p>
                    <a:p>
                      <a:pPr algn="ctr"/>
                      <a:r>
                        <a:rPr kumimoji="1" lang="ja-JP" altLang="en-US" b="1" dirty="0"/>
                        <a:t>重み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サブデータ</a:t>
                      </a:r>
                      <a:endParaRPr kumimoji="1" lang="en-US" altLang="ja-JP" b="1" dirty="0"/>
                    </a:p>
                    <a:p>
                      <a:pPr algn="ctr"/>
                      <a:r>
                        <a:rPr kumimoji="1" lang="ja-JP" altLang="en-US" b="1" dirty="0"/>
                        <a:t>重み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全</a:t>
                      </a:r>
                      <a:endParaRPr kumimoji="1" lang="en-US" altLang="ja-JP" b="1" dirty="0"/>
                    </a:p>
                    <a:p>
                      <a:pPr algn="ctr"/>
                      <a:r>
                        <a:rPr kumimoji="1" lang="ja-JP" altLang="en-US" b="1" dirty="0"/>
                        <a:t>データ</a:t>
                      </a:r>
                      <a:endParaRPr kumimoji="1" lang="en-US" altLang="ja-JP" b="1" dirty="0"/>
                    </a:p>
                    <a:p>
                      <a:pPr algn="ctr"/>
                      <a:r>
                        <a:rPr kumimoji="1" lang="ja-JP" altLang="en-US" b="1" dirty="0"/>
                        <a:t>重み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単純</a:t>
                      </a:r>
                      <a:endParaRPr kumimoji="1" lang="en-US" altLang="ja-JP" b="1" dirty="0"/>
                    </a:p>
                    <a:p>
                      <a:pPr algn="ctr"/>
                      <a:r>
                        <a:rPr kumimoji="1" lang="ja-JP" altLang="en-US" b="1" dirty="0"/>
                        <a:t>重み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サブデータ</a:t>
                      </a:r>
                      <a:endParaRPr kumimoji="1" lang="en-US" altLang="ja-JP" b="1" dirty="0"/>
                    </a:p>
                    <a:p>
                      <a:pPr algn="ctr"/>
                      <a:r>
                        <a:rPr kumimoji="1" lang="ja-JP" altLang="en-US" b="1" dirty="0"/>
                        <a:t>重み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全</a:t>
                      </a:r>
                      <a:endParaRPr kumimoji="1" lang="en-US" altLang="ja-JP" b="1" dirty="0"/>
                    </a:p>
                    <a:p>
                      <a:pPr algn="ctr"/>
                      <a:r>
                        <a:rPr kumimoji="1" lang="ja-JP" altLang="en-US" b="1" dirty="0"/>
                        <a:t>データ</a:t>
                      </a:r>
                      <a:endParaRPr kumimoji="1" lang="en-US" altLang="ja-JP" b="1" dirty="0"/>
                    </a:p>
                    <a:p>
                      <a:pPr algn="ctr"/>
                      <a:r>
                        <a:rPr kumimoji="1" lang="ja-JP" altLang="en-US" b="1" dirty="0"/>
                        <a:t>重み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単純</a:t>
                      </a:r>
                      <a:endParaRPr kumimoji="1" lang="en-US" altLang="ja-JP" b="1" dirty="0"/>
                    </a:p>
                    <a:p>
                      <a:pPr algn="ctr"/>
                      <a:r>
                        <a:rPr kumimoji="1" lang="ja-JP" altLang="en-US" b="1" dirty="0"/>
                        <a:t>重み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サブデータ</a:t>
                      </a:r>
                      <a:endParaRPr kumimoji="1" lang="en-US" altLang="ja-JP" b="1" dirty="0"/>
                    </a:p>
                    <a:p>
                      <a:pPr algn="ctr"/>
                      <a:r>
                        <a:rPr kumimoji="1" lang="ja-JP" altLang="en-US" b="1" dirty="0"/>
                        <a:t>重み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全</a:t>
                      </a:r>
                      <a:endParaRPr kumimoji="1" lang="en-US" altLang="ja-JP" b="1" dirty="0"/>
                    </a:p>
                    <a:p>
                      <a:pPr algn="ctr"/>
                      <a:r>
                        <a:rPr kumimoji="1" lang="ja-JP" altLang="en-US" b="1" dirty="0"/>
                        <a:t>データ</a:t>
                      </a:r>
                      <a:endParaRPr kumimoji="1" lang="en-US" altLang="ja-JP" b="1" dirty="0"/>
                    </a:p>
                    <a:p>
                      <a:pPr algn="ctr"/>
                      <a:r>
                        <a:rPr kumimoji="1" lang="ja-JP" altLang="en-US" b="1" dirty="0"/>
                        <a:t>重み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>
                        <a:alpha val="2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930595"/>
                  </a:ext>
                </a:extLst>
              </a:tr>
              <a:tr h="307761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　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phoneme,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学習用データ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Global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FDDE4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7246655"/>
                  </a:ext>
                </a:extLst>
              </a:tr>
              <a:tr h="5191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84.82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85.94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sng" strike="noStrike" dirty="0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86.04</a:t>
                      </a:r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84.72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85.04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85.01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27.46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27.39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27.40 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71372932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654105"/>
                  </a:ext>
                </a:extLst>
              </a:tr>
              <a:tr h="306880">
                <a:tc gridSpan="10">
                  <a:txBody>
                    <a:bodyPr/>
                    <a:lstStyle/>
                    <a:p>
                      <a:pPr algn="l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FDDE4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0253135"/>
                  </a:ext>
                </a:extLst>
              </a:tr>
              <a:tr h="5191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sng" strike="noStrike" dirty="0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86.23</a:t>
                      </a:r>
                      <a:r>
                        <a:rPr lang="en-US" altLang="ja-JP" sz="1800" b="1" i="0" u="none" strike="noStrike" dirty="0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86.15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81.30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84.18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84.21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26.25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26.12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26.11 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3162719"/>
                  </a:ext>
                </a:extLst>
              </a:tr>
              <a:tr h="236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067692"/>
                  </a:ext>
                </a:extLst>
              </a:tr>
              <a:tr h="307761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　評価用データ識別率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全データ最良単一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 dirty="0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島数</a:t>
                      </a:r>
                      <a:r>
                        <a:rPr lang="en-US" altLang="ja-JP" sz="1800" b="0" i="0" u="none" strike="noStrike" dirty="0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過剰適合あり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satimage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en-US" altLang="ja-JP" sz="1800" b="0" i="0" u="none" strike="noStrike" dirty="0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1x10CV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FDDE4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5863402"/>
                  </a:ext>
                </a:extLst>
              </a:tr>
              <a:tr h="519127"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1" i="0" u="none" strike="noStrike" dirty="0">
                        <a:solidFill>
                          <a:srgbClr val="FF5404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1628980"/>
                  </a:ext>
                </a:extLst>
              </a:tr>
              <a:tr h="236189"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00467"/>
                  </a:ext>
                </a:extLst>
              </a:tr>
              <a:tr h="309600">
                <a:tc gridSpan="10"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E0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E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E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E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E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0485890"/>
                  </a:ext>
                </a:extLst>
              </a:tr>
              <a:tr h="518400"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29126878"/>
                  </a:ext>
                </a:extLst>
              </a:tr>
              <a:tr h="236189"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31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177191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4057</TotalTime>
  <Words>91</Words>
  <Application>Microsoft Macintosh PowerPoint</Application>
  <PresentationFormat>画面に合わせる (4:3)</PresentationFormat>
  <Paragraphs>75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Times New Roman</vt:lpstr>
      <vt:lpstr>標準デザイン</vt:lpstr>
      <vt:lpstr>デザインの設定</vt:lpstr>
      <vt:lpstr>進捗報告 第2回 2019年1月15日</vt:lpstr>
      <vt:lpstr>現段階で得ている結果一部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Omozaki</dc:creator>
  <cp:lastModifiedBy>Omozaki Yuichi</cp:lastModifiedBy>
  <cp:revision>159</cp:revision>
  <cp:lastPrinted>1601-01-01T00:00:00Z</cp:lastPrinted>
  <dcterms:created xsi:type="dcterms:W3CDTF">1601-01-01T00:00:00Z</dcterms:created>
  <dcterms:modified xsi:type="dcterms:W3CDTF">2019-01-17T17:33:49Z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