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0" r:id="rId4"/>
    <p:sldId id="271" r:id="rId5"/>
    <p:sldId id="273" r:id="rId6"/>
    <p:sldId id="276" r:id="rId7"/>
    <p:sldId id="268" r:id="rId8"/>
    <p:sldId id="274" r:id="rId9"/>
    <p:sldId id="277" r:id="rId10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04"/>
    <a:srgbClr val="FF3905"/>
    <a:srgbClr val="DFDDE4"/>
    <a:srgbClr val="D3D3E5"/>
    <a:srgbClr val="CFE511"/>
    <a:srgbClr val="FFFAA5"/>
    <a:srgbClr val="F2E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6"/>
    <p:restoredTop sz="94311" autoAdjust="0"/>
  </p:normalViewPr>
  <p:slideViewPr>
    <p:cSldViewPr>
      <p:cViewPr varScale="1">
        <p:scale>
          <a:sx n="109" d="100"/>
          <a:sy n="109" d="100"/>
        </p:scale>
        <p:origin x="1168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E810EA7-7153-1D4F-A257-256C33543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F7802-1C48-FF47-B1A3-F944627B8B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A86B7F7-33B0-6645-A87C-EB05C9720CBD}" type="datetimeFigureOut">
              <a:rPr lang="ja-JP" altLang="en-US"/>
              <a:pPr>
                <a:defRPr/>
              </a:pPr>
              <a:t>2019/1/15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DABCFD-79B2-B842-B2DF-851D514A76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B7B44A-FF9D-8946-836C-96FE9A06FC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002DB51F-6795-F646-88BC-A3D98791A6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704762-29C4-C543-96C2-B79D5F0BA0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44BEE0-D628-AE45-9350-72156847DD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7D29D86-EACA-804F-B280-48E2326A15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4C04905-AAF8-2948-931D-E0A60D8EB2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93DAFFF-D8E2-CD46-9706-D6A24181DB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E2EBFB65-3C8B-3448-AD0A-8E22E818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6AF993FB-784A-624D-9487-CA229CBFB3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E1DE312D-E44E-3E40-AC03-8C69B00F4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0B0240D-683F-E645-802C-943F5CBD61DB}" type="slidenum">
              <a:rPr lang="en-US" altLang="ja-JP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43A7AE5-AB31-2F45-BF83-AE0D293D7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0BDBFDA-6A4D-204B-92F7-253C1A11F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E99077B-ED04-964F-80EA-BF189D7D97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77C68-52A1-E347-8E62-016C771EB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EE0C-BF47-0847-98DF-E4EA0CB4A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9D977-704B-A845-BF76-C5E44C4AB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1EF457-A44D-294F-9786-8AF2D9091F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615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7A34-D2C7-234D-83A9-A66D7108B5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27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21CD55-30CD-F447-A788-B6BBD3886E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45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388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224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5792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9935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7021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50611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500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468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23BB95-5631-524B-A300-D1D93E26D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4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828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1857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913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D91210-3E4F-9648-A484-238025C3E6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0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539A1D-4163-354A-B4FD-AD296A7024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/10)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64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F63639-6CDD-BD4D-963D-8CC786B648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4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E86085-7C33-C74A-94D0-20F6D2C75E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/8)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8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E5B5E-8299-E442-A96D-91037D19B0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/8)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3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47F4D9-6A26-B54C-BC48-6B9908E490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7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CA9D95-6790-2243-BA64-40297AADDD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48600" y="390525"/>
            <a:ext cx="144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(</a:t>
            </a:r>
            <a:fld id="{680EC303-4C44-BF4A-AA4F-4EFC6EA4BD42}" type="slidenum">
              <a:rPr lang="en-US" altLang="ja-JP" sz="2800" b="1" smtClean="0">
                <a:solidFill>
                  <a:srgbClr val="FFC000"/>
                </a:solidFill>
                <a:latin typeface="ＭＳ Ｐゴシック" panose="020B0600070205080204" pitchFamily="34" charset="-128"/>
              </a:rPr>
              <a:pPr eaLnBrk="1" hangingPunct="1">
                <a:defRPr/>
              </a:pPr>
              <a:t>‹#›</a:t>
            </a:fld>
            <a:r>
              <a:rPr lang="en-US" altLang="ja-JP" sz="2800" b="1">
                <a:solidFill>
                  <a:srgbClr val="FFC000"/>
                </a:solidFill>
                <a:latin typeface="ＭＳ Ｐゴシック" panose="020B0600070205080204" pitchFamily="34" charset="-128"/>
              </a:rPr>
              <a:t>/12)</a:t>
            </a:r>
            <a:endParaRPr lang="ja-JP" altLang="en-US" sz="2800" b="1">
              <a:solidFill>
                <a:srgbClr val="FFC000"/>
              </a:solidFill>
              <a:latin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7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FE52D979-C57D-8940-A6CF-83B86111EF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28094F7-B29B-9842-B2C5-1FA7D0E71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10704-BB70-0D41-A249-30850B8DF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extLst>
              <a:ext uri="{FF2B5EF4-FFF2-40B4-BE49-F238E27FC236}">
                <a16:creationId xmlns:a16="http://schemas.microsoft.com/office/drawing/2014/main" id="{B794D833-842C-8840-9A87-B1C18A6DB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7422BAE-C33D-5946-AA19-2F582FD37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7837C8A-0792-DF40-B0E7-BE70C7D3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>
            <a:extLst>
              <a:ext uri="{FF2B5EF4-FFF2-40B4-BE49-F238E27FC236}">
                <a16:creationId xmlns:a16="http://schemas.microsoft.com/office/drawing/2014/main" id="{8131BCAC-0A6A-FC4A-86DA-CC0779BE6C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ja-JP" altLang="en-US">
                <a:latin typeface="Arial" panose="020B0604020202020204" pitchFamily="34" charset="0"/>
              </a:rPr>
              <a:t>進捗報告</a:t>
            </a:r>
            <a:r>
              <a:rPr lang="en-US" altLang="ja-JP">
                <a:latin typeface="Arial" panose="020B0604020202020204" pitchFamily="34" charset="0"/>
              </a:rPr>
              <a:t> </a:t>
            </a:r>
            <a:r>
              <a:rPr lang="ja-JP" altLang="en-US">
                <a:latin typeface="Arial" panose="020B0604020202020204" pitchFamily="34" charset="0"/>
              </a:rPr>
              <a:t>第</a:t>
            </a:r>
            <a:r>
              <a:rPr lang="en-US" altLang="ja-JP">
                <a:latin typeface="Arial" panose="020B0604020202020204" pitchFamily="34" charset="0"/>
              </a:rPr>
              <a:t>2</a:t>
            </a:r>
            <a:r>
              <a:rPr lang="ja-JP" altLang="en-US">
                <a:latin typeface="Arial" panose="020B0604020202020204" pitchFamily="34" charset="0"/>
              </a:rPr>
              <a:t>回</a:t>
            </a:r>
            <a:br>
              <a:rPr lang="en-US" altLang="ja-JP">
                <a:latin typeface="Arial" panose="020B0604020202020204" pitchFamily="34" charset="0"/>
              </a:rPr>
            </a:br>
            <a:r>
              <a:rPr lang="en-US" altLang="ja-JP">
                <a:latin typeface="Arial" panose="020B0604020202020204" pitchFamily="34" charset="0"/>
              </a:rPr>
              <a:t>2019</a:t>
            </a:r>
            <a:r>
              <a:rPr lang="ja-JP" altLang="en-US">
                <a:latin typeface="Arial" panose="020B0604020202020204" pitchFamily="34" charset="0"/>
              </a:rPr>
              <a:t>年</a:t>
            </a:r>
            <a:r>
              <a:rPr lang="en-US" altLang="ja-JP">
                <a:latin typeface="Arial" panose="020B0604020202020204" pitchFamily="34" charset="0"/>
              </a:rPr>
              <a:t>1</a:t>
            </a:r>
            <a:r>
              <a:rPr lang="ja-JP" altLang="en-US">
                <a:latin typeface="Arial" panose="020B0604020202020204" pitchFamily="34" charset="0"/>
              </a:rPr>
              <a:t>月</a:t>
            </a:r>
            <a:r>
              <a:rPr lang="en-US" altLang="ja-JP">
                <a:latin typeface="Arial" panose="020B0604020202020204" pitchFamily="34" charset="0"/>
              </a:rPr>
              <a:t>15</a:t>
            </a:r>
            <a:r>
              <a:rPr lang="ja-JP" altLang="en-US">
                <a:latin typeface="Arial" panose="020B0604020202020204" pitchFamily="34" charset="0"/>
              </a:rPr>
              <a:t>日</a:t>
            </a:r>
            <a:endParaRPr lang="en-US" altLang="ja-JP">
              <a:latin typeface="Arial" panose="020B0604020202020204" pitchFamily="34" charset="0"/>
            </a:endParaRPr>
          </a:p>
        </p:txBody>
      </p:sp>
      <p:sp>
        <p:nvSpPr>
          <p:cNvPr id="7170" name="Rectangle 6">
            <a:extLst>
              <a:ext uri="{FF2B5EF4-FFF2-40B4-BE49-F238E27FC236}">
                <a16:creationId xmlns:a16="http://schemas.microsoft.com/office/drawing/2014/main" id="{EBF5C9FD-3D78-7F45-A1C5-C4908DCE45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/>
              <a:t>面﨑</a:t>
            </a:r>
            <a:r>
              <a:rPr lang="en-US" altLang="ja-JP" sz="3600" b="1"/>
              <a:t> </a:t>
            </a:r>
            <a:r>
              <a:rPr lang="ja-JP" altLang="en-US" sz="3600" b="1"/>
              <a:t>祐一</a:t>
            </a:r>
            <a:endParaRPr lang="en-US" altLang="ja-JP" sz="3600" b="1"/>
          </a:p>
          <a:p>
            <a:pPr eaLnBrk="1" hangingPunct="1">
              <a:lnSpc>
                <a:spcPct val="90000"/>
              </a:lnSpc>
            </a:pPr>
            <a:r>
              <a:rPr lang="ja-JP" altLang="en-US" b="1"/>
              <a:t>大阪府立大学　計算知能工学研究室</a:t>
            </a:r>
            <a:endParaRPr lang="en-US" altLang="ja-JP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A5E64-A181-4645-8860-F2224AE1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F3E71-B973-C84C-AD02-E69CC912B50B}"/>
              </a:ext>
            </a:extLst>
          </p:cNvPr>
          <p:cNvSpPr txBox="1">
            <a:spLocks/>
          </p:cNvSpPr>
          <p:nvPr/>
        </p:nvSpPr>
        <p:spPr>
          <a:xfrm>
            <a:off x="384958" y="1859478"/>
            <a:ext cx="8682842" cy="21029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大きなサイズのデータセットの進化計算にかかる</a:t>
            </a:r>
            <a:br>
              <a:rPr lang="en-US" altLang="ja-JP" sz="2800" kern="0"/>
            </a:br>
            <a:r>
              <a:rPr lang="ja-JP" altLang="en-US" sz="2800" kern="0"/>
              <a:t>計算時間の短縮</a:t>
            </a:r>
            <a:endParaRPr lang="en-US" altLang="ja-JP" sz="2800" kern="0"/>
          </a:p>
          <a:p>
            <a:r>
              <a:rPr lang="ja-JP" altLang="en-US" sz="2800" kern="0"/>
              <a:t>部分学習用データの交換操作・部分個体群の</a:t>
            </a:r>
            <a:br>
              <a:rPr lang="en-US" altLang="ja-JP" sz="2800" kern="0"/>
            </a:br>
            <a:r>
              <a:rPr lang="ja-JP" altLang="en-US" sz="2800" kern="0"/>
              <a:t>移住操作による過剰適合の防止</a:t>
            </a:r>
            <a:endParaRPr lang="en-US" altLang="ja-JP" sz="2800" kern="0"/>
          </a:p>
          <a:p>
            <a:endParaRPr lang="en-US" altLang="ja-JP" sz="2800" kern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097132-DD18-454A-9FF6-5987FE4EBE1B}"/>
              </a:ext>
            </a:extLst>
          </p:cNvPr>
          <p:cNvSpPr txBox="1"/>
          <p:nvPr/>
        </p:nvSpPr>
        <p:spPr>
          <a:xfrm>
            <a:off x="381000" y="1314839"/>
            <a:ext cx="5867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従来の並列分散型</a:t>
            </a:r>
            <a:r>
              <a:rPr kumimoji="1" lang="en-US" altLang="ja-JP" sz="2800"/>
              <a:t>MoFGBML</a:t>
            </a:r>
            <a:r>
              <a:rPr kumimoji="1" lang="ja-JP" altLang="en-US" sz="2800"/>
              <a:t>の目的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7F171D2-273A-7B47-AB4F-7DD1F75ECE0A}"/>
              </a:ext>
            </a:extLst>
          </p:cNvPr>
          <p:cNvSpPr txBox="1">
            <a:spLocks/>
          </p:cNvSpPr>
          <p:nvPr/>
        </p:nvSpPr>
        <p:spPr bwMode="auto">
          <a:xfrm>
            <a:off x="384958" y="4696549"/>
            <a:ext cx="8378042" cy="210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部分学習用データへの過剰適合による</a:t>
            </a:r>
            <a:br>
              <a:rPr lang="en-US" altLang="ja-JP" sz="2800" kern="0"/>
            </a:br>
            <a:r>
              <a:rPr lang="ja-JP" altLang="en-US" sz="2800" kern="0"/>
              <a:t>識別性能の劣化の懸念</a:t>
            </a:r>
            <a:endParaRPr lang="ja-JP" altLang="en-US" sz="2400" ker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F25B6-A024-0149-9A3A-BE401FD23D67}"/>
              </a:ext>
            </a:extLst>
          </p:cNvPr>
          <p:cNvSpPr txBox="1"/>
          <p:nvPr/>
        </p:nvSpPr>
        <p:spPr>
          <a:xfrm>
            <a:off x="384958" y="4114800"/>
            <a:ext cx="5863442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従来の並列分散型</a:t>
            </a:r>
            <a:r>
              <a:rPr kumimoji="1" lang="en-US" altLang="ja-JP" sz="2800"/>
              <a:t>MoFGBML</a:t>
            </a:r>
            <a:r>
              <a:rPr kumimoji="1" lang="ja-JP" altLang="en-US" sz="2800"/>
              <a:t>の課題</a:t>
            </a:r>
          </a:p>
        </p:txBody>
      </p:sp>
    </p:spTree>
    <p:extLst>
      <p:ext uri="{BB962C8B-B14F-4D97-AF65-F5344CB8AC3E}">
        <p14:creationId xmlns:p14="http://schemas.microsoft.com/office/powerpoint/2010/main" val="66170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8ABD0-2D5B-1744-AB4A-8AFDB5BB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D95F6-0BDE-3D47-A774-B5C16F9BE91E}"/>
              </a:ext>
            </a:extLst>
          </p:cNvPr>
          <p:cNvSpPr txBox="1">
            <a:spLocks/>
          </p:cNvSpPr>
          <p:nvPr/>
        </p:nvSpPr>
        <p:spPr>
          <a:xfrm>
            <a:off x="384958" y="1859478"/>
            <a:ext cx="8682842" cy="31604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並列分散型</a:t>
            </a:r>
            <a:r>
              <a:rPr lang="en-US" altLang="ja-JP" sz="2800" kern="0"/>
              <a:t>MoFGBML</a:t>
            </a:r>
            <a:r>
              <a:rPr lang="ja-JP" altLang="en-US" sz="2800" kern="0"/>
              <a:t>で獲得できる識別器の</a:t>
            </a:r>
            <a:br>
              <a:rPr lang="en-US" altLang="ja-JP" sz="2800" kern="0"/>
            </a:br>
            <a:r>
              <a:rPr lang="ja-JP" altLang="en-US" sz="2800" kern="0"/>
              <a:t>識別性能向上</a:t>
            </a:r>
            <a:endParaRPr lang="en-US" altLang="ja-JP" sz="2800" kern="0"/>
          </a:p>
          <a:p>
            <a:r>
              <a:rPr lang="ja-JP" altLang="en-US" sz="2800" kern="0"/>
              <a:t>過剰適合した弱識別器でアンサンブル識別器を</a:t>
            </a:r>
            <a:br>
              <a:rPr lang="en-US" altLang="ja-JP" sz="2800" kern="0"/>
            </a:br>
            <a:r>
              <a:rPr lang="ja-JP" altLang="en-US" sz="2800" kern="0"/>
              <a:t>構成することによる識別器の多様性向上</a:t>
            </a:r>
            <a:endParaRPr lang="en-US" altLang="ja-JP" sz="2800" kern="0"/>
          </a:p>
          <a:p>
            <a:endParaRPr lang="en-US" altLang="ja-JP" sz="2800" kern="0"/>
          </a:p>
          <a:p>
            <a:endParaRPr lang="en-US" altLang="ja-JP" sz="2800" kern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A2B24A-5F59-544B-8D76-756BA47A7E45}"/>
              </a:ext>
            </a:extLst>
          </p:cNvPr>
          <p:cNvSpPr txBox="1"/>
          <p:nvPr/>
        </p:nvSpPr>
        <p:spPr>
          <a:xfrm>
            <a:off x="381000" y="1314839"/>
            <a:ext cx="78486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並列分散型</a:t>
            </a:r>
            <a:r>
              <a:rPr kumimoji="1" lang="en-US" altLang="ja-JP" sz="2800"/>
              <a:t>MoFGBML</a:t>
            </a:r>
            <a:r>
              <a:rPr kumimoji="1" lang="ja-JP" altLang="en-US" sz="2800"/>
              <a:t>によるアンサンブル識別器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50AC380-765B-0448-9A5B-64B42AA5E0E3}"/>
              </a:ext>
            </a:extLst>
          </p:cNvPr>
          <p:cNvSpPr txBox="1">
            <a:spLocks/>
          </p:cNvSpPr>
          <p:nvPr/>
        </p:nvSpPr>
        <p:spPr bwMode="auto">
          <a:xfrm>
            <a:off x="384958" y="4696549"/>
            <a:ext cx="8378042" cy="210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 kern="0"/>
              <a:t>従来の単一識別器と各種アンサンブル識別器の</a:t>
            </a:r>
            <a:br>
              <a:rPr lang="en-US" altLang="ja-JP" sz="2800" kern="0"/>
            </a:br>
            <a:r>
              <a:rPr lang="ja-JP" altLang="en-US" sz="2800" kern="0"/>
              <a:t>汎化性能比較</a:t>
            </a:r>
            <a:endParaRPr lang="en-US" altLang="ja-JP" sz="2800" kern="0"/>
          </a:p>
          <a:p>
            <a:r>
              <a:rPr lang="ja-JP" altLang="en-US" sz="2800" kern="0"/>
              <a:t>過剰適合の有無による各種識別器の汎化性能比較</a:t>
            </a:r>
            <a:endParaRPr lang="en-US" altLang="ja-JP" sz="2800" kern="0"/>
          </a:p>
          <a:p>
            <a:r>
              <a:rPr lang="ja-JP" altLang="en-US" sz="2800" kern="0"/>
              <a:t>得られる識別器の過剰適合の有無による分布比較</a:t>
            </a:r>
            <a:endParaRPr lang="en-US" altLang="ja-JP" sz="2800" ker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E21094-7193-CD45-8555-376133617532}"/>
              </a:ext>
            </a:extLst>
          </p:cNvPr>
          <p:cNvSpPr txBox="1"/>
          <p:nvPr/>
        </p:nvSpPr>
        <p:spPr>
          <a:xfrm>
            <a:off x="384958" y="4114800"/>
            <a:ext cx="1672442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/>
              <a:t>検証</a:t>
            </a:r>
            <a:r>
              <a:rPr kumimoji="1" lang="ja-JP" altLang="en-US" sz="2800"/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417427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66FEEF55-8AC3-7041-9755-3CA78C57813F}"/>
              </a:ext>
            </a:extLst>
          </p:cNvPr>
          <p:cNvSpPr/>
          <p:nvPr/>
        </p:nvSpPr>
        <p:spPr>
          <a:xfrm>
            <a:off x="3114532" y="4493421"/>
            <a:ext cx="5877068" cy="229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100F01EB-74C8-5B4F-95F7-0A32E8AFBCA5}"/>
              </a:ext>
            </a:extLst>
          </p:cNvPr>
          <p:cNvSpPr/>
          <p:nvPr/>
        </p:nvSpPr>
        <p:spPr>
          <a:xfrm>
            <a:off x="3114531" y="2354323"/>
            <a:ext cx="3276600" cy="823181"/>
          </a:xfrm>
          <a:prstGeom prst="roundRect">
            <a:avLst/>
          </a:prstGeom>
          <a:solidFill>
            <a:srgbClr val="FFFAA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AD9312CE-4B69-B346-B5B9-035B4B6B6C9A}"/>
              </a:ext>
            </a:extLst>
          </p:cNvPr>
          <p:cNvSpPr/>
          <p:nvPr/>
        </p:nvSpPr>
        <p:spPr>
          <a:xfrm>
            <a:off x="3114531" y="1259498"/>
            <a:ext cx="4648201" cy="82318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A2704E-1644-8441-8A42-675258E4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kumimoji="1" lang="en-US" altLang="ja-JP">
                <a:latin typeface="+mn-lt"/>
              </a:rPr>
              <a:t>1</a:t>
            </a:r>
            <a:r>
              <a:rPr kumimoji="1" lang="ja-JP" altLang="en-US"/>
              <a:t>試行で得られる各種識別器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025063C-7151-2941-BF44-024F5303C211}"/>
              </a:ext>
            </a:extLst>
          </p:cNvPr>
          <p:cNvSpPr/>
          <p:nvPr/>
        </p:nvSpPr>
        <p:spPr>
          <a:xfrm>
            <a:off x="5895832" y="13335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DB07E2-C689-DD47-97B9-225035A2F0ED}"/>
              </a:ext>
            </a:extLst>
          </p:cNvPr>
          <p:cNvSpPr/>
          <p:nvPr/>
        </p:nvSpPr>
        <p:spPr>
          <a:xfrm>
            <a:off x="7965358" y="245891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75E650B0-C009-5549-A512-BC58A8998CFC}"/>
              </a:ext>
            </a:extLst>
          </p:cNvPr>
          <p:cNvSpPr/>
          <p:nvPr/>
        </p:nvSpPr>
        <p:spPr>
          <a:xfrm>
            <a:off x="4733781" y="246111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627741E-86B5-FF4B-A743-D819C59E1C22}"/>
              </a:ext>
            </a:extLst>
          </p:cNvPr>
          <p:cNvCxnSpPr>
            <a:cxnSpLocks/>
          </p:cNvCxnSpPr>
          <p:nvPr/>
        </p:nvCxnSpPr>
        <p:spPr>
          <a:xfrm flipH="1">
            <a:off x="4848081" y="1449998"/>
            <a:ext cx="1162050" cy="1125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B36323E-C5F8-634A-96DD-B1D5507B57BB}"/>
              </a:ext>
            </a:extLst>
          </p:cNvPr>
          <p:cNvCxnSpPr>
            <a:cxnSpLocks/>
          </p:cNvCxnSpPr>
          <p:nvPr/>
        </p:nvCxnSpPr>
        <p:spPr>
          <a:xfrm flipH="1">
            <a:off x="4081028" y="2575414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44925848-31C0-2441-8019-4F528B4E8845}"/>
              </a:ext>
            </a:extLst>
          </p:cNvPr>
          <p:cNvSpPr/>
          <p:nvPr/>
        </p:nvSpPr>
        <p:spPr>
          <a:xfrm>
            <a:off x="5526742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CBF75B37-179E-DD4D-B0C1-DAC4970E3D2B}"/>
              </a:ext>
            </a:extLst>
          </p:cNvPr>
          <p:cNvSpPr/>
          <p:nvPr/>
        </p:nvSpPr>
        <p:spPr>
          <a:xfrm>
            <a:off x="3964159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02D138-796D-3F48-839C-C7C3BDBE624A}"/>
              </a:ext>
            </a:extLst>
          </p:cNvPr>
          <p:cNvCxnSpPr>
            <a:cxnSpLocks/>
          </p:cNvCxnSpPr>
          <p:nvPr/>
        </p:nvCxnSpPr>
        <p:spPr>
          <a:xfrm flipH="1">
            <a:off x="3618689" y="3637818"/>
            <a:ext cx="457324" cy="154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265E581-E724-B145-BE24-D3E7DC8FCC8B}"/>
              </a:ext>
            </a:extLst>
          </p:cNvPr>
          <p:cNvCxnSpPr>
            <a:cxnSpLocks/>
          </p:cNvCxnSpPr>
          <p:nvPr/>
        </p:nvCxnSpPr>
        <p:spPr>
          <a:xfrm>
            <a:off x="4076012" y="3637818"/>
            <a:ext cx="455820" cy="153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109B9A-515B-6740-B3CA-3F2BF200F061}"/>
              </a:ext>
            </a:extLst>
          </p:cNvPr>
          <p:cNvCxnSpPr>
            <a:cxnSpLocks/>
          </p:cNvCxnSpPr>
          <p:nvPr/>
        </p:nvCxnSpPr>
        <p:spPr>
          <a:xfrm flipH="1">
            <a:off x="5187393" y="3645144"/>
            <a:ext cx="45365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D1C1D43-C09C-6440-9A0C-58F2940EC381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453649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2AE164-9B3E-2F46-B158-D79F09E2AEAD}"/>
              </a:ext>
            </a:extLst>
          </p:cNvPr>
          <p:cNvCxnSpPr>
            <a:cxnSpLocks/>
          </p:cNvCxnSpPr>
          <p:nvPr/>
        </p:nvCxnSpPr>
        <p:spPr>
          <a:xfrm flipH="1">
            <a:off x="7593704" y="2569552"/>
            <a:ext cx="485957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06C4A43-3093-EF44-93AD-5CF2C1DC5482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930F4BE-49A7-8745-9C0C-0FBC43584B5C}"/>
              </a:ext>
            </a:extLst>
          </p:cNvPr>
          <p:cNvCxnSpPr>
            <a:cxnSpLocks/>
          </p:cNvCxnSpPr>
          <p:nvPr/>
        </p:nvCxnSpPr>
        <p:spPr>
          <a:xfrm>
            <a:off x="4076012" y="3658332"/>
            <a:ext cx="0" cy="1523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4A0772-F426-8043-940A-43A681A42CF9}"/>
              </a:ext>
            </a:extLst>
          </p:cNvPr>
          <p:cNvCxnSpPr>
            <a:cxnSpLocks/>
          </p:cNvCxnSpPr>
          <p:nvPr/>
        </p:nvCxnSpPr>
        <p:spPr>
          <a:xfrm>
            <a:off x="4848080" y="2569552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F914E16-9A6E-8D41-8808-6DA63D60E8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10131" y="1447800"/>
            <a:ext cx="1988705" cy="1044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C20C6B6-6711-DC4D-9E49-2962A2AF152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079658" y="2687516"/>
            <a:ext cx="0" cy="2489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DDB1261-61CB-C647-A5BC-5E0F5CEFA09B}"/>
              </a:ext>
            </a:extLst>
          </p:cNvPr>
          <p:cNvCxnSpPr>
            <a:cxnSpLocks/>
          </p:cNvCxnSpPr>
          <p:nvPr/>
        </p:nvCxnSpPr>
        <p:spPr>
          <a:xfrm>
            <a:off x="8089510" y="2569552"/>
            <a:ext cx="485956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BEAA87-F543-C346-ACF3-32859BBBBDEB}"/>
              </a:ext>
            </a:extLst>
          </p:cNvPr>
          <p:cNvSpPr txBox="1"/>
          <p:nvPr/>
        </p:nvSpPr>
        <p:spPr>
          <a:xfrm>
            <a:off x="6999429" y="1681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単一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D79E82-B4B1-1741-8750-2C5527F903FE}"/>
              </a:ext>
            </a:extLst>
          </p:cNvPr>
          <p:cNvSpPr txBox="1"/>
          <p:nvPr/>
        </p:nvSpPr>
        <p:spPr>
          <a:xfrm>
            <a:off x="4233155" y="16814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非劣解集合</a:t>
            </a:r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FE353A0-AC85-8940-B981-F1974FB27955}"/>
              </a:ext>
            </a:extLst>
          </p:cNvPr>
          <p:cNvSpPr txBox="1"/>
          <p:nvPr/>
        </p:nvSpPr>
        <p:spPr>
          <a:xfrm>
            <a:off x="5191007" y="2796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全島統合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6AAC29-A13A-0A46-8174-F823388E2960}"/>
              </a:ext>
            </a:extLst>
          </p:cNvPr>
          <p:cNvSpPr txBox="1"/>
          <p:nvPr/>
        </p:nvSpPr>
        <p:spPr>
          <a:xfrm>
            <a:off x="3208501" y="27904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島内多数決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ED1BA99-B4F5-6443-AC0B-16D061DE28FF}"/>
              </a:ext>
            </a:extLst>
          </p:cNvPr>
          <p:cNvSpPr txBox="1"/>
          <p:nvPr/>
        </p:nvSpPr>
        <p:spPr>
          <a:xfrm>
            <a:off x="3378007" y="5176525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0DC55BE-34A1-7049-A660-B52B94223BAA}"/>
              </a:ext>
            </a:extLst>
          </p:cNvPr>
          <p:cNvSpPr txBox="1"/>
          <p:nvPr/>
        </p:nvSpPr>
        <p:spPr>
          <a:xfrm>
            <a:off x="3845181" y="5134842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394A8A9-68DE-4F47-9703-208D144C3CDE}"/>
              </a:ext>
            </a:extLst>
          </p:cNvPr>
          <p:cNvSpPr txBox="1"/>
          <p:nvPr/>
        </p:nvSpPr>
        <p:spPr>
          <a:xfrm>
            <a:off x="4309594" y="5176525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AA64B3-1DBF-2243-A02B-A70940712BDA}"/>
              </a:ext>
            </a:extLst>
          </p:cNvPr>
          <p:cNvSpPr txBox="1"/>
          <p:nvPr/>
        </p:nvSpPr>
        <p:spPr>
          <a:xfrm>
            <a:off x="4932271" y="5222221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CFAAF4A-5E32-4446-9C2A-5CF417AF7058}"/>
              </a:ext>
            </a:extLst>
          </p:cNvPr>
          <p:cNvSpPr txBox="1"/>
          <p:nvPr/>
        </p:nvSpPr>
        <p:spPr>
          <a:xfrm>
            <a:off x="5399445" y="5180538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FC229D8-F55C-DA48-BA63-0B0FECD1AA63}"/>
              </a:ext>
            </a:extLst>
          </p:cNvPr>
          <p:cNvSpPr txBox="1"/>
          <p:nvPr/>
        </p:nvSpPr>
        <p:spPr>
          <a:xfrm>
            <a:off x="5863858" y="5222221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C8BE77-A164-8C4E-8930-FBA5F165947D}"/>
              </a:ext>
            </a:extLst>
          </p:cNvPr>
          <p:cNvSpPr txBox="1"/>
          <p:nvPr/>
        </p:nvSpPr>
        <p:spPr>
          <a:xfrm>
            <a:off x="7399177" y="5176681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4B97E3-C910-B743-9A2A-FFFE887A6563}"/>
              </a:ext>
            </a:extLst>
          </p:cNvPr>
          <p:cNvSpPr txBox="1"/>
          <p:nvPr/>
        </p:nvSpPr>
        <p:spPr>
          <a:xfrm>
            <a:off x="7866351" y="5134998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D7A9764-39C7-034A-89C2-F97AD2B8E37F}"/>
              </a:ext>
            </a:extLst>
          </p:cNvPr>
          <p:cNvSpPr txBox="1"/>
          <p:nvPr/>
        </p:nvSpPr>
        <p:spPr>
          <a:xfrm>
            <a:off x="8330764" y="5176681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993442" y="1486422"/>
            <a:ext cx="1800493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弱識別器の</a:t>
            </a:r>
            <a:r>
              <a:rPr lang="ja-JP" altLang="en-US"/>
              <a:t>構成</a:t>
            </a:r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4958462-D058-324C-AC1E-E853BEEA807F}"/>
              </a:ext>
            </a:extLst>
          </p:cNvPr>
          <p:cNvSpPr txBox="1"/>
          <p:nvPr/>
        </p:nvSpPr>
        <p:spPr>
          <a:xfrm>
            <a:off x="990600" y="2439734"/>
            <a:ext cx="1800492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非劣解集合の</a:t>
            </a:r>
            <a:endParaRPr lang="en-US" altLang="ja-JP"/>
          </a:p>
          <a:p>
            <a:pPr algn="ctr"/>
            <a:r>
              <a:rPr kumimoji="1" lang="ja-JP" altLang="en-US"/>
              <a:t>多数決方法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FFCA07E-6D98-A644-853F-94A1FB2CE10C}"/>
              </a:ext>
            </a:extLst>
          </p:cNvPr>
          <p:cNvSpPr txBox="1"/>
          <p:nvPr/>
        </p:nvSpPr>
        <p:spPr>
          <a:xfrm>
            <a:off x="994555" y="5398070"/>
            <a:ext cx="1796537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多数決重みの</a:t>
            </a:r>
            <a:endParaRPr lang="en-US" altLang="ja-JP"/>
          </a:p>
          <a:p>
            <a:pPr algn="ctr"/>
            <a:r>
              <a:rPr lang="ja-JP" altLang="en-US"/>
              <a:t>計算方法</a:t>
            </a:r>
            <a:endParaRPr kumimoji="1" lang="ja-JP" altLang="en-US"/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85A6FBBA-E475-464F-93A4-1EC917FFA38D}"/>
              </a:ext>
            </a:extLst>
          </p:cNvPr>
          <p:cNvSpPr/>
          <p:nvPr/>
        </p:nvSpPr>
        <p:spPr>
          <a:xfrm>
            <a:off x="867390" y="3606750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454870B6-1B59-AD4B-BBEC-C9BAEE6DFF4A}"/>
              </a:ext>
            </a:extLst>
          </p:cNvPr>
          <p:cNvSpPr/>
          <p:nvPr/>
        </p:nvSpPr>
        <p:spPr>
          <a:xfrm>
            <a:off x="1467760" y="3606018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8C4682F-FE91-114B-86E3-44ADDD4B88C3}"/>
              </a:ext>
            </a:extLst>
          </p:cNvPr>
          <p:cNvSpPr/>
          <p:nvPr/>
        </p:nvSpPr>
        <p:spPr>
          <a:xfrm>
            <a:off x="2063161" y="3606018"/>
            <a:ext cx="438882" cy="4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9BF882-0BA8-304C-9A6F-95A7006A6693}"/>
              </a:ext>
            </a:extLst>
          </p:cNvPr>
          <p:cNvSpPr txBox="1"/>
          <p:nvPr/>
        </p:nvSpPr>
        <p:spPr>
          <a:xfrm>
            <a:off x="624941" y="3276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kumimoji="1" lang="ja-JP" altLang="en-US"/>
              <a:t>島内多数決</a:t>
            </a: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B90F3C98-2AAB-9245-B607-819A9A4DEA5D}"/>
              </a:ext>
            </a:extLst>
          </p:cNvPr>
          <p:cNvSpPr/>
          <p:nvPr/>
        </p:nvSpPr>
        <p:spPr>
          <a:xfrm>
            <a:off x="956962" y="3694396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E59295EE-73C5-114F-BADE-1D46A3FEC03E}"/>
              </a:ext>
            </a:extLst>
          </p:cNvPr>
          <p:cNvSpPr/>
          <p:nvPr/>
        </p:nvSpPr>
        <p:spPr>
          <a:xfrm>
            <a:off x="1133393" y="3740090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25DEDADD-52DF-414E-9287-A33493B53642}"/>
              </a:ext>
            </a:extLst>
          </p:cNvPr>
          <p:cNvSpPr/>
          <p:nvPr/>
        </p:nvSpPr>
        <p:spPr>
          <a:xfrm>
            <a:off x="994476" y="3869282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BC70062D-3C75-2446-AAAE-D2C52A20E86F}"/>
              </a:ext>
            </a:extLst>
          </p:cNvPr>
          <p:cNvSpPr/>
          <p:nvPr/>
        </p:nvSpPr>
        <p:spPr>
          <a:xfrm>
            <a:off x="1535909" y="3711159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97421D64-4288-C04E-AEE6-DD0D139796F7}"/>
              </a:ext>
            </a:extLst>
          </p:cNvPr>
          <p:cNvSpPr/>
          <p:nvPr/>
        </p:nvSpPr>
        <p:spPr>
          <a:xfrm>
            <a:off x="1723198" y="3721028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AC6A65B5-28BC-4D4D-8507-8DF2B17EE223}"/>
              </a:ext>
            </a:extLst>
          </p:cNvPr>
          <p:cNvSpPr/>
          <p:nvPr/>
        </p:nvSpPr>
        <p:spPr>
          <a:xfrm>
            <a:off x="1621081" y="387583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34CFCA2B-7EBF-404B-BFB9-6CBEFCABE790}"/>
              </a:ext>
            </a:extLst>
          </p:cNvPr>
          <p:cNvSpPr/>
          <p:nvPr/>
        </p:nvSpPr>
        <p:spPr>
          <a:xfrm>
            <a:off x="2132738" y="3709426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5927A8CE-DE45-5843-ADCD-973E5D686D3F}"/>
              </a:ext>
            </a:extLst>
          </p:cNvPr>
          <p:cNvSpPr/>
          <p:nvPr/>
        </p:nvSpPr>
        <p:spPr>
          <a:xfrm>
            <a:off x="2322776" y="371642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3F1ABF4E-A421-0040-98A6-7CBE584E98C4}"/>
              </a:ext>
            </a:extLst>
          </p:cNvPr>
          <p:cNvSpPr/>
          <p:nvPr/>
        </p:nvSpPr>
        <p:spPr>
          <a:xfrm>
            <a:off x="2202224" y="3875831"/>
            <a:ext cx="114300" cy="1143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FC80054-C885-2B4C-A440-EE8CBFF9D91A}"/>
              </a:ext>
            </a:extLst>
          </p:cNvPr>
          <p:cNvSpPr txBox="1"/>
          <p:nvPr/>
        </p:nvSpPr>
        <p:spPr>
          <a:xfrm>
            <a:off x="910252" y="43084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sp>
        <p:nvSpPr>
          <p:cNvPr id="111" name="下矢印 110">
            <a:extLst>
              <a:ext uri="{FF2B5EF4-FFF2-40B4-BE49-F238E27FC236}">
                <a16:creationId xmlns:a16="http://schemas.microsoft.com/office/drawing/2014/main" id="{B223A659-6CA5-9846-9B78-BC893AFB96E3}"/>
              </a:ext>
            </a:extLst>
          </p:cNvPr>
          <p:cNvSpPr/>
          <p:nvPr/>
        </p:nvSpPr>
        <p:spPr>
          <a:xfrm>
            <a:off x="967417" y="4086352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下矢印 111">
            <a:extLst>
              <a:ext uri="{FF2B5EF4-FFF2-40B4-BE49-F238E27FC236}">
                <a16:creationId xmlns:a16="http://schemas.microsoft.com/office/drawing/2014/main" id="{3E8C75B6-4EF9-2449-939C-28BE9BBD70FE}"/>
              </a:ext>
            </a:extLst>
          </p:cNvPr>
          <p:cNvSpPr/>
          <p:nvPr/>
        </p:nvSpPr>
        <p:spPr>
          <a:xfrm>
            <a:off x="1559774" y="4086518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下矢印 112">
            <a:extLst>
              <a:ext uri="{FF2B5EF4-FFF2-40B4-BE49-F238E27FC236}">
                <a16:creationId xmlns:a16="http://schemas.microsoft.com/office/drawing/2014/main" id="{A0A2D607-FDBF-754E-AD59-4D62CCC8EC63}"/>
              </a:ext>
            </a:extLst>
          </p:cNvPr>
          <p:cNvSpPr/>
          <p:nvPr/>
        </p:nvSpPr>
        <p:spPr>
          <a:xfrm>
            <a:off x="2163188" y="4086352"/>
            <a:ext cx="238827" cy="220066"/>
          </a:xfrm>
          <a:prstGeom prst="downArrow">
            <a:avLst>
              <a:gd name="adj1" fmla="val 3794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D521594-FF9D-A345-9EEE-9971061824F0}"/>
              </a:ext>
            </a:extLst>
          </p:cNvPr>
          <p:cNvSpPr txBox="1"/>
          <p:nvPr/>
        </p:nvSpPr>
        <p:spPr>
          <a:xfrm>
            <a:off x="1507627" y="4306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</a:t>
            </a:r>
            <a:endParaRPr kumimoji="1" lang="ja-JP" altLang="en-US" b="1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E724A79-B994-4541-A72F-5EFA2DF1770E}"/>
              </a:ext>
            </a:extLst>
          </p:cNvPr>
          <p:cNvSpPr txBox="1"/>
          <p:nvPr/>
        </p:nvSpPr>
        <p:spPr>
          <a:xfrm>
            <a:off x="2106246" y="43109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257EA04-40BD-1A4E-8C97-FD77BB923B65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1085941" y="4677801"/>
            <a:ext cx="525316" cy="2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58AA108-EDD2-CA43-8C01-2E4B6949B600}"/>
              </a:ext>
            </a:extLst>
          </p:cNvPr>
          <p:cNvCxnSpPr>
            <a:cxnSpLocks/>
            <a:stCxn id="115" idx="2"/>
            <a:endCxn id="128" idx="0"/>
          </p:cNvCxnSpPr>
          <p:nvPr/>
        </p:nvCxnSpPr>
        <p:spPr>
          <a:xfrm>
            <a:off x="1683316" y="4675750"/>
            <a:ext cx="8322" cy="21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1DF3AB13-4972-F048-BEE9-2132F5ACE6ED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55376" y="4680297"/>
            <a:ext cx="526559" cy="23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E4DBE69-D219-4C4F-98EB-DE806D5B5686}"/>
              </a:ext>
            </a:extLst>
          </p:cNvPr>
          <p:cNvSpPr txBox="1"/>
          <p:nvPr/>
        </p:nvSpPr>
        <p:spPr>
          <a:xfrm>
            <a:off x="1515949" y="48884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4E6366D-9540-CB49-86D3-4AC200F85CF6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2194601" y="3116722"/>
            <a:ext cx="1340149" cy="34454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66FEEF55-8AC3-7041-9755-3CA78C57813F}"/>
              </a:ext>
            </a:extLst>
          </p:cNvPr>
          <p:cNvSpPr/>
          <p:nvPr/>
        </p:nvSpPr>
        <p:spPr>
          <a:xfrm>
            <a:off x="3114532" y="4493421"/>
            <a:ext cx="5877068" cy="2293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100F01EB-74C8-5B4F-95F7-0A32E8AFBCA5}"/>
              </a:ext>
            </a:extLst>
          </p:cNvPr>
          <p:cNvSpPr/>
          <p:nvPr/>
        </p:nvSpPr>
        <p:spPr>
          <a:xfrm>
            <a:off x="3114531" y="2354323"/>
            <a:ext cx="3276600" cy="823181"/>
          </a:xfrm>
          <a:prstGeom prst="roundRect">
            <a:avLst/>
          </a:prstGeom>
          <a:solidFill>
            <a:srgbClr val="FFFAA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AD9312CE-4B69-B346-B5B9-035B4B6B6C9A}"/>
              </a:ext>
            </a:extLst>
          </p:cNvPr>
          <p:cNvSpPr/>
          <p:nvPr/>
        </p:nvSpPr>
        <p:spPr>
          <a:xfrm>
            <a:off x="3114531" y="1259498"/>
            <a:ext cx="4648201" cy="82318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A2704E-1644-8441-8A42-675258E4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kumimoji="1" lang="en-US" altLang="ja-JP">
                <a:latin typeface="+mn-lt"/>
              </a:rPr>
              <a:t>1</a:t>
            </a:r>
            <a:r>
              <a:rPr kumimoji="1" lang="ja-JP" altLang="en-US"/>
              <a:t>試行で得られる各種識別器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025063C-7151-2941-BF44-024F5303C211}"/>
              </a:ext>
            </a:extLst>
          </p:cNvPr>
          <p:cNvSpPr/>
          <p:nvPr/>
        </p:nvSpPr>
        <p:spPr>
          <a:xfrm>
            <a:off x="5895832" y="13335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DB07E2-C689-DD47-97B9-225035A2F0ED}"/>
              </a:ext>
            </a:extLst>
          </p:cNvPr>
          <p:cNvSpPr/>
          <p:nvPr/>
        </p:nvSpPr>
        <p:spPr>
          <a:xfrm>
            <a:off x="7965358" y="245891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75E650B0-C009-5549-A512-BC58A8998CFC}"/>
              </a:ext>
            </a:extLst>
          </p:cNvPr>
          <p:cNvSpPr/>
          <p:nvPr/>
        </p:nvSpPr>
        <p:spPr>
          <a:xfrm>
            <a:off x="4733781" y="246111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627741E-86B5-FF4B-A743-D819C59E1C22}"/>
              </a:ext>
            </a:extLst>
          </p:cNvPr>
          <p:cNvCxnSpPr>
            <a:cxnSpLocks/>
          </p:cNvCxnSpPr>
          <p:nvPr/>
        </p:nvCxnSpPr>
        <p:spPr>
          <a:xfrm flipH="1">
            <a:off x="4848081" y="1449998"/>
            <a:ext cx="1162050" cy="1125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B36323E-C5F8-634A-96DD-B1D5507B57BB}"/>
              </a:ext>
            </a:extLst>
          </p:cNvPr>
          <p:cNvCxnSpPr>
            <a:cxnSpLocks/>
          </p:cNvCxnSpPr>
          <p:nvPr/>
        </p:nvCxnSpPr>
        <p:spPr>
          <a:xfrm flipH="1">
            <a:off x="4081028" y="2575414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44925848-31C0-2441-8019-4F528B4E8845}"/>
              </a:ext>
            </a:extLst>
          </p:cNvPr>
          <p:cNvSpPr/>
          <p:nvPr/>
        </p:nvSpPr>
        <p:spPr>
          <a:xfrm>
            <a:off x="5526742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CBF75B37-179E-DD4D-B0C1-DAC4970E3D2B}"/>
              </a:ext>
            </a:extLst>
          </p:cNvPr>
          <p:cNvSpPr/>
          <p:nvPr/>
        </p:nvSpPr>
        <p:spPr>
          <a:xfrm>
            <a:off x="3964159" y="3523518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02D138-796D-3F48-839C-C7C3BDBE624A}"/>
              </a:ext>
            </a:extLst>
          </p:cNvPr>
          <p:cNvCxnSpPr>
            <a:cxnSpLocks/>
          </p:cNvCxnSpPr>
          <p:nvPr/>
        </p:nvCxnSpPr>
        <p:spPr>
          <a:xfrm flipH="1">
            <a:off x="3618689" y="3637818"/>
            <a:ext cx="457324" cy="154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265E581-E724-B145-BE24-D3E7DC8FCC8B}"/>
              </a:ext>
            </a:extLst>
          </p:cNvPr>
          <p:cNvCxnSpPr>
            <a:cxnSpLocks/>
          </p:cNvCxnSpPr>
          <p:nvPr/>
        </p:nvCxnSpPr>
        <p:spPr>
          <a:xfrm>
            <a:off x="4076012" y="3637818"/>
            <a:ext cx="455820" cy="153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109B9A-515B-6740-B3CA-3F2BF200F061}"/>
              </a:ext>
            </a:extLst>
          </p:cNvPr>
          <p:cNvCxnSpPr>
            <a:cxnSpLocks/>
          </p:cNvCxnSpPr>
          <p:nvPr/>
        </p:nvCxnSpPr>
        <p:spPr>
          <a:xfrm flipH="1">
            <a:off x="5187393" y="3645144"/>
            <a:ext cx="45365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D1C1D43-C09C-6440-9A0C-58F2940EC381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453649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2AE164-9B3E-2F46-B158-D79F09E2AEAD}"/>
              </a:ext>
            </a:extLst>
          </p:cNvPr>
          <p:cNvCxnSpPr>
            <a:cxnSpLocks/>
          </p:cNvCxnSpPr>
          <p:nvPr/>
        </p:nvCxnSpPr>
        <p:spPr>
          <a:xfrm flipH="1">
            <a:off x="7593704" y="2569552"/>
            <a:ext cx="485957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06C4A43-3093-EF44-93AD-5CF2C1DC5482}"/>
              </a:ext>
            </a:extLst>
          </p:cNvPr>
          <p:cNvCxnSpPr>
            <a:cxnSpLocks/>
          </p:cNvCxnSpPr>
          <p:nvPr/>
        </p:nvCxnSpPr>
        <p:spPr>
          <a:xfrm>
            <a:off x="5641042" y="3645144"/>
            <a:ext cx="0" cy="1531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930F4BE-49A7-8745-9C0C-0FBC43584B5C}"/>
              </a:ext>
            </a:extLst>
          </p:cNvPr>
          <p:cNvCxnSpPr>
            <a:cxnSpLocks/>
          </p:cNvCxnSpPr>
          <p:nvPr/>
        </p:nvCxnSpPr>
        <p:spPr>
          <a:xfrm>
            <a:off x="4076012" y="3658332"/>
            <a:ext cx="0" cy="1523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4A0772-F426-8043-940A-43A681A42CF9}"/>
              </a:ext>
            </a:extLst>
          </p:cNvPr>
          <p:cNvCxnSpPr>
            <a:cxnSpLocks/>
          </p:cNvCxnSpPr>
          <p:nvPr/>
        </p:nvCxnSpPr>
        <p:spPr>
          <a:xfrm>
            <a:off x="4848080" y="2569552"/>
            <a:ext cx="767054" cy="1068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F914E16-9A6E-8D41-8808-6DA63D60E8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10131" y="1447800"/>
            <a:ext cx="1988705" cy="1044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C20C6B6-6711-DC4D-9E49-2962A2AF152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079658" y="2687516"/>
            <a:ext cx="0" cy="2489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DDB1261-61CB-C647-A5BC-5E0F5CEFA09B}"/>
              </a:ext>
            </a:extLst>
          </p:cNvPr>
          <p:cNvCxnSpPr>
            <a:cxnSpLocks/>
          </p:cNvCxnSpPr>
          <p:nvPr/>
        </p:nvCxnSpPr>
        <p:spPr>
          <a:xfrm>
            <a:off x="8089510" y="2569552"/>
            <a:ext cx="485956" cy="2606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BEAA87-F543-C346-ACF3-32859BBBBDEB}"/>
              </a:ext>
            </a:extLst>
          </p:cNvPr>
          <p:cNvSpPr txBox="1"/>
          <p:nvPr/>
        </p:nvSpPr>
        <p:spPr>
          <a:xfrm>
            <a:off x="6999429" y="1681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単一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D79E82-B4B1-1741-8750-2C5527F903FE}"/>
              </a:ext>
            </a:extLst>
          </p:cNvPr>
          <p:cNvSpPr txBox="1"/>
          <p:nvPr/>
        </p:nvSpPr>
        <p:spPr>
          <a:xfrm>
            <a:off x="4233155" y="16814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非劣解集合</a:t>
            </a:r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FE353A0-AC85-8940-B981-F1974FB27955}"/>
              </a:ext>
            </a:extLst>
          </p:cNvPr>
          <p:cNvSpPr txBox="1"/>
          <p:nvPr/>
        </p:nvSpPr>
        <p:spPr>
          <a:xfrm>
            <a:off x="5191007" y="2796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全島統合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6AAC29-A13A-0A46-8174-F823388E2960}"/>
              </a:ext>
            </a:extLst>
          </p:cNvPr>
          <p:cNvSpPr txBox="1"/>
          <p:nvPr/>
        </p:nvSpPr>
        <p:spPr>
          <a:xfrm>
            <a:off x="3208501" y="27904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島内多数決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ED1BA99-B4F5-6443-AC0B-16D061DE28FF}"/>
              </a:ext>
            </a:extLst>
          </p:cNvPr>
          <p:cNvSpPr txBox="1"/>
          <p:nvPr/>
        </p:nvSpPr>
        <p:spPr>
          <a:xfrm>
            <a:off x="3378007" y="5176525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0DC55BE-34A1-7049-A660-B52B94223BAA}"/>
              </a:ext>
            </a:extLst>
          </p:cNvPr>
          <p:cNvSpPr txBox="1"/>
          <p:nvPr/>
        </p:nvSpPr>
        <p:spPr>
          <a:xfrm>
            <a:off x="3845181" y="5134842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394A8A9-68DE-4F47-9703-208D144C3CDE}"/>
              </a:ext>
            </a:extLst>
          </p:cNvPr>
          <p:cNvSpPr txBox="1"/>
          <p:nvPr/>
        </p:nvSpPr>
        <p:spPr>
          <a:xfrm>
            <a:off x="4309594" y="5176525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AA64B3-1DBF-2243-A02B-A70940712BDA}"/>
              </a:ext>
            </a:extLst>
          </p:cNvPr>
          <p:cNvSpPr txBox="1"/>
          <p:nvPr/>
        </p:nvSpPr>
        <p:spPr>
          <a:xfrm>
            <a:off x="4932271" y="5222221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CFAAF4A-5E32-4446-9C2A-5CF417AF7058}"/>
              </a:ext>
            </a:extLst>
          </p:cNvPr>
          <p:cNvSpPr txBox="1"/>
          <p:nvPr/>
        </p:nvSpPr>
        <p:spPr>
          <a:xfrm>
            <a:off x="5399445" y="5180538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FC229D8-F55C-DA48-BA63-0B0FECD1AA63}"/>
              </a:ext>
            </a:extLst>
          </p:cNvPr>
          <p:cNvSpPr txBox="1"/>
          <p:nvPr/>
        </p:nvSpPr>
        <p:spPr>
          <a:xfrm>
            <a:off x="5863858" y="5222221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C8BE77-A164-8C4E-8930-FBA5F165947D}"/>
              </a:ext>
            </a:extLst>
          </p:cNvPr>
          <p:cNvSpPr txBox="1"/>
          <p:nvPr/>
        </p:nvSpPr>
        <p:spPr>
          <a:xfrm>
            <a:off x="7399177" y="5176681"/>
            <a:ext cx="461665" cy="998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単純重み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4B97E3-C910-B743-9A2A-FFFE887A6563}"/>
              </a:ext>
            </a:extLst>
          </p:cNvPr>
          <p:cNvSpPr txBox="1"/>
          <p:nvPr/>
        </p:nvSpPr>
        <p:spPr>
          <a:xfrm>
            <a:off x="7866351" y="5134998"/>
            <a:ext cx="461665" cy="16520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サブデータ重み</a:t>
            </a:r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D7A9764-39C7-034A-89C2-F97AD2B8E37F}"/>
              </a:ext>
            </a:extLst>
          </p:cNvPr>
          <p:cNvSpPr txBox="1"/>
          <p:nvPr/>
        </p:nvSpPr>
        <p:spPr>
          <a:xfrm>
            <a:off x="8330764" y="5176681"/>
            <a:ext cx="461665" cy="14468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全データ重み</a:t>
            </a:r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7385614-15A0-C94F-8EC0-8F879B337B56}"/>
              </a:ext>
            </a:extLst>
          </p:cNvPr>
          <p:cNvSpPr txBox="1"/>
          <p:nvPr/>
        </p:nvSpPr>
        <p:spPr>
          <a:xfrm>
            <a:off x="993442" y="1486422"/>
            <a:ext cx="1800493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弱識別器の</a:t>
            </a:r>
            <a:r>
              <a:rPr lang="ja-JP" altLang="en-US"/>
              <a:t>構成</a:t>
            </a:r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4958462-D058-324C-AC1E-E853BEEA807F}"/>
              </a:ext>
            </a:extLst>
          </p:cNvPr>
          <p:cNvSpPr txBox="1"/>
          <p:nvPr/>
        </p:nvSpPr>
        <p:spPr>
          <a:xfrm>
            <a:off x="990600" y="2439734"/>
            <a:ext cx="1800492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非劣解集合の</a:t>
            </a:r>
            <a:endParaRPr lang="en-US" altLang="ja-JP"/>
          </a:p>
          <a:p>
            <a:pPr algn="ctr"/>
            <a:r>
              <a:rPr kumimoji="1" lang="ja-JP" altLang="en-US"/>
              <a:t>多数決方法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8ED38CA-4E56-3541-8C9B-92A5B3A49E32}"/>
              </a:ext>
            </a:extLst>
          </p:cNvPr>
          <p:cNvSpPr txBox="1"/>
          <p:nvPr/>
        </p:nvSpPr>
        <p:spPr>
          <a:xfrm>
            <a:off x="154787" y="3406997"/>
            <a:ext cx="2836457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単一弱識別器の選択方法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全データに対して最良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サブデータに対して最良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FB43E04-3D37-5F4B-BD6D-2D9DD0F9668F}"/>
              </a:ext>
            </a:extLst>
          </p:cNvPr>
          <p:cNvSpPr txBox="1"/>
          <p:nvPr/>
        </p:nvSpPr>
        <p:spPr>
          <a:xfrm>
            <a:off x="154786" y="4419600"/>
            <a:ext cx="283645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並列分割数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578121A-599C-4A47-9A6D-D27D25ED6628}"/>
              </a:ext>
            </a:extLst>
          </p:cNvPr>
          <p:cNvSpPr txBox="1"/>
          <p:nvPr/>
        </p:nvSpPr>
        <p:spPr>
          <a:xfrm>
            <a:off x="148758" y="4876800"/>
            <a:ext cx="283645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過剰適合の有無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B3EE053-E4B1-BE48-9EBD-74494D7BD247}"/>
              </a:ext>
            </a:extLst>
          </p:cNvPr>
          <p:cNvSpPr txBox="1"/>
          <p:nvPr/>
        </p:nvSpPr>
        <p:spPr>
          <a:xfrm>
            <a:off x="994555" y="5398070"/>
            <a:ext cx="1796537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多数決重みの</a:t>
            </a:r>
            <a:endParaRPr lang="en-US" altLang="ja-JP"/>
          </a:p>
          <a:p>
            <a:pPr algn="ctr"/>
            <a:r>
              <a:rPr lang="ja-JP" altLang="en-US"/>
              <a:t>計算方法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7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C6E67-8F0E-B04F-BBE7-336663ED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実験の実施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65383B-EC3F-5444-B0B7-2BC1AB06F20F}"/>
              </a:ext>
            </a:extLst>
          </p:cNvPr>
          <p:cNvSpPr txBox="1">
            <a:spLocks/>
          </p:cNvSpPr>
          <p:nvPr/>
        </p:nvSpPr>
        <p:spPr>
          <a:xfrm>
            <a:off x="384958" y="1859477"/>
            <a:ext cx="8378042" cy="47699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800"/>
              <a:t>使用するデータセット：</a:t>
            </a:r>
            <a:r>
              <a:rPr lang="en-US" altLang="ja-JP" sz="2800"/>
              <a:t>satimage, phoneme</a:t>
            </a:r>
          </a:p>
          <a:p>
            <a:r>
              <a:rPr lang="ja-JP" altLang="en-US" sz="2800"/>
              <a:t>個体群サイズ：</a:t>
            </a:r>
            <a:r>
              <a:rPr lang="en-US" altLang="ja-JP" sz="2800"/>
              <a:t>300</a:t>
            </a:r>
          </a:p>
          <a:p>
            <a:r>
              <a:rPr lang="ja-JP" altLang="en-US" sz="2800"/>
              <a:t>世代数：</a:t>
            </a:r>
            <a:r>
              <a:rPr lang="en-US" altLang="ja-JP" sz="2800"/>
              <a:t>50,000</a:t>
            </a:r>
          </a:p>
          <a:p>
            <a:r>
              <a:rPr lang="en-US" altLang="ja-JP" sz="2800"/>
              <a:t>EMO</a:t>
            </a:r>
            <a:r>
              <a:rPr lang="ja-JP" altLang="en-US" sz="2800"/>
              <a:t>アルゴリズム：</a:t>
            </a:r>
            <a:r>
              <a:rPr lang="en-US" altLang="ja-JP" sz="2800"/>
              <a:t>NSGA-II</a:t>
            </a:r>
          </a:p>
          <a:p>
            <a:r>
              <a:rPr lang="ja-JP" altLang="en-US" sz="2800"/>
              <a:t>並列分割数：</a:t>
            </a:r>
            <a:r>
              <a:rPr lang="en-US" altLang="ja-JP" sz="2800"/>
              <a:t>2, 3, 4, 5</a:t>
            </a:r>
          </a:p>
          <a:p>
            <a:r>
              <a:rPr lang="ja-JP" altLang="en-US" sz="2800"/>
              <a:t>過剰適合</a:t>
            </a:r>
            <a:r>
              <a:rPr lang="en-US" altLang="ja-JP" sz="2800"/>
              <a:t> </a:t>
            </a:r>
            <a:r>
              <a:rPr lang="ja-JP" altLang="en-US" sz="2800"/>
              <a:t>あり</a:t>
            </a:r>
            <a:r>
              <a:rPr lang="en-US" altLang="ja-JP" sz="2800"/>
              <a:t>, </a:t>
            </a:r>
            <a:r>
              <a:rPr lang="ja-JP" altLang="en-US" sz="2800"/>
              <a:t>なし</a:t>
            </a:r>
            <a:endParaRPr lang="en-US" altLang="ja-JP" sz="2800"/>
          </a:p>
          <a:p>
            <a:r>
              <a:rPr lang="en-US" altLang="ja-JP" sz="2800"/>
              <a:t>3 x 10-fold Cross-Validation</a:t>
            </a:r>
          </a:p>
          <a:p>
            <a:endParaRPr lang="en-US" altLang="ja-JP" sz="2800"/>
          </a:p>
          <a:p>
            <a:endParaRPr lang="en-US" altLang="ja-JP" sz="2800"/>
          </a:p>
          <a:p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EAF4A7-4983-6D43-A8A6-87AAE5E359E9}"/>
              </a:ext>
            </a:extLst>
          </p:cNvPr>
          <p:cNvSpPr txBox="1"/>
          <p:nvPr/>
        </p:nvSpPr>
        <p:spPr>
          <a:xfrm>
            <a:off x="381000" y="1314839"/>
            <a:ext cx="1676400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/>
              <a:t>実験設定</a:t>
            </a:r>
            <a:endParaRPr kumimoji="1" lang="ja-JP" altLang="en-US" sz="280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7B6EA56-2D13-AA49-91B4-9A28700BC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22881"/>
              </p:ext>
            </p:extLst>
          </p:nvPr>
        </p:nvGraphicFramePr>
        <p:xfrm>
          <a:off x="689757" y="1859477"/>
          <a:ext cx="8225643" cy="31089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7542610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93669718"/>
                    </a:ext>
                  </a:extLst>
                </a:gridCol>
                <a:gridCol w="4568043">
                  <a:extLst>
                    <a:ext uri="{9D8B030D-6E8A-4147-A177-3AD203B41FA5}">
                      <a16:colId xmlns:a16="http://schemas.microsoft.com/office/drawing/2014/main" val="96977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世代数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50,000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941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個体群サイズ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300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016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EMO</a:t>
                      </a:r>
                      <a:r>
                        <a:rPr kumimoji="1" lang="ja-JP" altLang="en-US" sz="2800"/>
                        <a:t>アルゴリズム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NSGA-II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77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並列（島）分割数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2, 3, 4, 5</a:t>
                      </a:r>
                      <a:endParaRPr kumimoji="1" lang="ja-JP" altLang="en-US" sz="2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442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過剰適合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あり</a:t>
                      </a:r>
                      <a:r>
                        <a:rPr kumimoji="1" lang="en-US" altLang="ja-JP" sz="2800"/>
                        <a:t>, </a:t>
                      </a:r>
                      <a:r>
                        <a:rPr kumimoji="1" lang="ja-JP" altLang="en-US" sz="2800"/>
                        <a:t>なし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50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移住操作・交換操作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/>
                        <a:t>50 </a:t>
                      </a:r>
                      <a:r>
                        <a:rPr kumimoji="1" lang="ja-JP" altLang="en-US" sz="2800"/>
                        <a:t>世代間隔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764204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0BD3F0B-082F-5140-B6D5-F3090917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94024"/>
              </p:ext>
            </p:extLst>
          </p:nvPr>
        </p:nvGraphicFramePr>
        <p:xfrm>
          <a:off x="1104900" y="5543161"/>
          <a:ext cx="7010400" cy="1188720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542834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224444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435553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58512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データセット名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属性数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パターン数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solidFill>
                            <a:schemeClr val="tx1"/>
                          </a:solidFill>
                        </a:rPr>
                        <a:t>クラス数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323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Phoneme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5404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382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Satimage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36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6435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23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901D6-943B-E742-9C6E-92E972FA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現段階で得ている結果一部</a:t>
            </a:r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0C856C0-42B9-C943-8CA8-D9EE131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29034"/>
              </p:ext>
            </p:extLst>
          </p:nvPr>
        </p:nvGraphicFramePr>
        <p:xfrm>
          <a:off x="266700" y="1676400"/>
          <a:ext cx="8610600" cy="4588429"/>
        </p:xfrm>
        <a:graphic>
          <a:graphicData uri="http://schemas.openxmlformats.org/drawingml/2006/table">
            <a:tbl>
              <a:tblPr firstRow="1" bandCol="1">
                <a:tableStyleId>{16D9F66E-5EB9-4882-86FB-DCBF35E3C3E4}</a:tableStyleId>
              </a:tblPr>
              <a:tblGrid>
                <a:gridCol w="965675">
                  <a:extLst>
                    <a:ext uri="{9D8B030D-6E8A-4147-A177-3AD203B41FA5}">
                      <a16:colId xmlns:a16="http://schemas.microsoft.com/office/drawing/2014/main" val="1519893624"/>
                    </a:ext>
                  </a:extLst>
                </a:gridCol>
                <a:gridCol w="756445">
                  <a:extLst>
                    <a:ext uri="{9D8B030D-6E8A-4147-A177-3AD203B41FA5}">
                      <a16:colId xmlns:a16="http://schemas.microsoft.com/office/drawing/2014/main" val="2337627718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3462607007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3109822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1414043117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3490844078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645293817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61088883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70629551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1301455998"/>
                    </a:ext>
                  </a:extLst>
                </a:gridCol>
              </a:tblGrid>
              <a:tr h="370125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単一</a:t>
                      </a:r>
                      <a:endParaRPr kumimoji="1" lang="en-US" altLang="ja-JP"/>
                    </a:p>
                    <a:p>
                      <a:pPr algn="ctr"/>
                      <a:r>
                        <a:rPr kumimoji="1" lang="ja-JP" altLang="en-US"/>
                        <a:t>識別器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単一弱識別器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非劣解集合</a:t>
                      </a:r>
                      <a:r>
                        <a:rPr kumimoji="1" lang="en-US" altLang="ja-JP"/>
                        <a:t> </a:t>
                      </a:r>
                      <a:r>
                        <a:rPr kumimoji="1" lang="ja-JP" altLang="en-US"/>
                        <a:t>弱識別器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64302"/>
                  </a:ext>
                </a:extLst>
              </a:tr>
              <a:tr h="37012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全島統合</a:t>
                      </a:r>
                    </a:p>
                  </a:txBody>
                  <a:tcPr>
                    <a:solidFill>
                      <a:srgbClr val="FFF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島内</a:t>
                      </a:r>
                    </a:p>
                  </a:txBody>
                  <a:tcPr>
                    <a:solidFill>
                      <a:srgbClr val="FFF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91211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単純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サブデータ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全データ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単純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サブデータ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全データ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単純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サブデータ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全データ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930595"/>
                  </a:ext>
                </a:extLst>
              </a:tr>
              <a:tr h="30960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全データ最良単一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5, </a:t>
                      </a:r>
                      <a:r>
                        <a:rPr lang="ja-JP" alt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過剰適合あり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satimage, 3x10CV</a:t>
                      </a:r>
                    </a:p>
                  </a:txBody>
                  <a:tcPr marL="9525" marR="9525" marT="9525" marB="0" anchor="ctr">
                    <a:solidFill>
                      <a:srgbClr val="DFDD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246655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84.82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86.04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84.72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85.01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27.39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27.40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372932"/>
                  </a:ext>
                </a:extLst>
              </a:tr>
              <a:tr h="238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4654105"/>
                  </a:ext>
                </a:extLst>
              </a:tr>
              <a:tr h="308714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全データ最良単一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5, </a:t>
                      </a:r>
                      <a:r>
                        <a:rPr lang="ja-JP" altLang="en-US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過剰適合なし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satimage, 3x10CV</a:t>
                      </a:r>
                    </a:p>
                  </a:txBody>
                  <a:tcPr marL="9525" marR="9525" marT="9525" marB="0" anchor="ctr">
                    <a:solidFill>
                      <a:srgbClr val="DFDD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253135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86.23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81.30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84.21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26.12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26.11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162719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9067692"/>
                  </a:ext>
                </a:extLst>
              </a:tr>
              <a:tr h="309600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　評価用データ識別率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全データ最良単一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島数</a:t>
                      </a:r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過剰適合あり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, satimage, </a:t>
                      </a:r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1x10CV</a:t>
                      </a:r>
                    </a:p>
                  </a:txBody>
                  <a:tcPr marL="9525" marR="9525" marT="9525" marB="0" anchor="ctr">
                    <a:solidFill>
                      <a:srgbClr val="DFDD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863402"/>
                  </a:ext>
                </a:extLst>
              </a:tr>
              <a:tr h="52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86.56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85.97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86.42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FF5404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86.09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86.22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24.07 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24.04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62898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rgbClr val="D3D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430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7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946CE-9F12-204B-8F5C-905116DA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非劣解集合</a:t>
            </a:r>
            <a:r>
              <a:rPr kumimoji="1" lang="en-US" altLang="ja-JP"/>
              <a:t> </a:t>
            </a:r>
            <a:r>
              <a:rPr kumimoji="1" lang="ja-JP" altLang="en-US"/>
              <a:t>弱識別器</a:t>
            </a:r>
          </a:p>
        </p:txBody>
      </p:sp>
      <p:pic>
        <p:nvPicPr>
          <p:cNvPr id="4" name="図 3" descr="地図 が含まれている画像&#10;&#10;&#10;&#10;自動的に生成された説明">
            <a:extLst>
              <a:ext uri="{FF2B5EF4-FFF2-40B4-BE49-F238E27FC236}">
                <a16:creationId xmlns:a16="http://schemas.microsoft.com/office/drawing/2014/main" id="{4177BABE-FCF9-3C44-A958-F8265485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00" y="1066800"/>
            <a:ext cx="5040000" cy="504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E4F9B2-B99A-FD4D-B18C-225C649360F5}"/>
              </a:ext>
            </a:extLst>
          </p:cNvPr>
          <p:cNvSpPr txBox="1"/>
          <p:nvPr/>
        </p:nvSpPr>
        <p:spPr>
          <a:xfrm>
            <a:off x="76200" y="1200090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/>
              <a:t>島数</a:t>
            </a:r>
            <a:r>
              <a:rPr kumimoji="1" lang="en-US" altLang="ja-JP" sz="2000"/>
              <a:t>5, satimage</a:t>
            </a:r>
            <a:endParaRPr kumimoji="1" lang="ja-JP" altLang="en-US" sz="2000"/>
          </a:p>
        </p:txBody>
      </p:sp>
      <p:pic>
        <p:nvPicPr>
          <p:cNvPr id="7" name="図 6" descr="地図, テキス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E6B773ED-7684-6C4F-8C75-4C495CF9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66800"/>
            <a:ext cx="5040000" cy="5040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286047-8CB1-2E4A-9194-AA1EF681BEA5}"/>
              </a:ext>
            </a:extLst>
          </p:cNvPr>
          <p:cNvSpPr txBox="1"/>
          <p:nvPr/>
        </p:nvSpPr>
        <p:spPr>
          <a:xfrm>
            <a:off x="1608037" y="573746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過剰適合あり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F79A82-68CC-AD43-AF59-6A66190FF08F}"/>
              </a:ext>
            </a:extLst>
          </p:cNvPr>
          <p:cNvSpPr txBox="1"/>
          <p:nvPr/>
        </p:nvSpPr>
        <p:spPr>
          <a:xfrm>
            <a:off x="6038437" y="57374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過剰適合なし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E2FB28-8682-D948-B8DF-ADD5198A76A6}"/>
              </a:ext>
            </a:extLst>
          </p:cNvPr>
          <p:cNvSpPr txBox="1"/>
          <p:nvPr/>
        </p:nvSpPr>
        <p:spPr>
          <a:xfrm>
            <a:off x="697885" y="6106800"/>
            <a:ext cx="7824429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過剰適合ありの方が</a:t>
            </a:r>
            <a:r>
              <a:rPr lang="en-US" altLang="ja-JP"/>
              <a:t>2</a:t>
            </a:r>
            <a:r>
              <a:rPr lang="ja-JP" altLang="en-US"/>
              <a:t>目的空間において広く分布した非劣解が得られる．</a:t>
            </a:r>
            <a:endParaRPr lang="en-US" altLang="ja-JP"/>
          </a:p>
          <a:p>
            <a:r>
              <a:rPr lang="ja-JP" altLang="en-US"/>
              <a:t>過剰適合なしの方が識別率が高い個体を得ているが，重複した個体も多い．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4252344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428</Words>
  <Application>Microsoft Macintosh PowerPoint</Application>
  <PresentationFormat>画面に合わせる (4:3)</PresentationFormat>
  <Paragraphs>191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Times New Roman</vt:lpstr>
      <vt:lpstr>標準デザイン</vt:lpstr>
      <vt:lpstr>デザインの設定</vt:lpstr>
      <vt:lpstr>進捗報告 第2回 2019年1月15日</vt:lpstr>
      <vt:lpstr>研究背景</vt:lpstr>
      <vt:lpstr>実験の目的</vt:lpstr>
      <vt:lpstr>1試行で得られる各種識別器</vt:lpstr>
      <vt:lpstr>1試行で得られる各種識別器</vt:lpstr>
      <vt:lpstr>実験の実施</vt:lpstr>
      <vt:lpstr>現段階で得ている結果一部</vt:lpstr>
      <vt:lpstr>非劣解集合 弱識別器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143</cp:revision>
  <cp:lastPrinted>1601-01-01T00:00:00Z</cp:lastPrinted>
  <dcterms:created xsi:type="dcterms:W3CDTF">1601-01-01T00:00:00Z</dcterms:created>
  <dcterms:modified xsi:type="dcterms:W3CDTF">2019-01-15T02:32:46Z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