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70" r:id="rId4"/>
    <p:sldId id="271" r:id="rId5"/>
    <p:sldId id="273" r:id="rId6"/>
    <p:sldId id="276" r:id="rId7"/>
    <p:sldId id="268" r:id="rId8"/>
    <p:sldId id="274" r:id="rId9"/>
    <p:sldId id="278" r:id="rId10"/>
    <p:sldId id="277" r:id="rId11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3E5"/>
    <a:srgbClr val="DFDDE4"/>
    <a:srgbClr val="CECEEF"/>
    <a:srgbClr val="FF5404"/>
    <a:srgbClr val="FF3905"/>
    <a:srgbClr val="CFE511"/>
    <a:srgbClr val="FFFAA5"/>
    <a:srgbClr val="F2E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6"/>
    <p:restoredTop sz="94311" autoAdjust="0"/>
  </p:normalViewPr>
  <p:slideViewPr>
    <p:cSldViewPr>
      <p:cViewPr varScale="1">
        <p:scale>
          <a:sx n="82" d="100"/>
          <a:sy n="82" d="100"/>
        </p:scale>
        <p:origin x="33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30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E810EA7-7153-1D4F-A257-256C335437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6F7802-1C48-FF47-B1A3-F944627B8B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A86B7F7-33B0-6645-A87C-EB05C9720CBD}" type="datetimeFigureOut">
              <a:rPr lang="ja-JP" altLang="en-US"/>
              <a:pPr>
                <a:defRPr/>
              </a:pPr>
              <a:t>2019/1/15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DABCFD-79B2-B842-B2DF-851D514A76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B7B44A-FF9D-8946-836C-96FE9A06FC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002DB51F-6795-F646-88BC-A3D98791A60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4704762-29C4-C543-96C2-B79D5F0BA0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C44BEE0-D628-AE45-9350-72156847DD8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7D29D86-EACA-804F-B280-48E2326A15C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44C04905-AAF8-2948-931D-E0A60D8EB2C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393DAFFF-D8E2-CD46-9706-D6A24181DB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E2EBFB65-3C8B-3448-AD0A-8E22E818F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6AF993FB-784A-624D-9487-CA229CBFB36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E1DE312D-E44E-3E40-AC03-8C69B00F4F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0B0240D-683F-E645-802C-943F5CBD61DB}" type="slidenum">
              <a:rPr lang="en-US" altLang="ja-JP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43A7AE5-AB31-2F45-BF83-AE0D293D79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0BDBFDA-6A4D-204B-92F7-253C1A11F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8E99077B-ED04-964F-80EA-BF189D7D97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77C68-52A1-E347-8E62-016C771EB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AEE0C-BF47-0847-98DF-E4EA0CB4A1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89D977-704B-A845-BF76-C5E44C4ABD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21EF457-A44D-294F-9786-8AF2D9091FB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2615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E27A34-D2C7-234D-83A9-A66D7108B5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/12)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827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77050" y="0"/>
            <a:ext cx="2266950" cy="65532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648450" cy="65532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21CD55-30CD-F447-A788-B6BBD3886EC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/12)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045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93880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2243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57920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99356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870211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50611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500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4681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023BB95-5631-524B-A300-D1D93E26D1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/10)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344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75828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918578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29133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CD91210-3E4F-9648-A484-238025C3E6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/10)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801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539A1D-4163-354A-B4FD-AD296A7024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/10)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647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F63639-6CDD-BD4D-963D-8CC786B648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/12)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41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E86085-7C33-C74A-94D0-20F6D2C75E9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 dirty="0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 dirty="0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t>/9)</a:t>
            </a:r>
            <a:endParaRPr lang="ja-JP" altLang="en-US" sz="2800" b="1" dirty="0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28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E5B5E-8299-E442-A96D-91037D19B0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 dirty="0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 dirty="0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t>/9)</a:t>
            </a:r>
            <a:endParaRPr lang="ja-JP" altLang="en-US" sz="2800" b="1" dirty="0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233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47F4D9-6A26-B54C-BC48-6B9908E490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/12)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379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CA9D95-6790-2243-BA64-40297AADDD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/12)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278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FE52D979-C57D-8940-A6CF-83B86111EF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B28094F7-B29B-9842-B2C5-1FA7D0E71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5A10704-BB70-0D41-A249-30850B8DF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+mj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>
            <a:extLst>
              <a:ext uri="{FF2B5EF4-FFF2-40B4-BE49-F238E27FC236}">
                <a16:creationId xmlns:a16="http://schemas.microsoft.com/office/drawing/2014/main" id="{B794D833-842C-8840-9A87-B1C18A6DBA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17422BAE-C33D-5946-AA19-2F582FD37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57837C8A-0792-DF40-B0E7-BE70C7D3A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5">
            <a:extLst>
              <a:ext uri="{FF2B5EF4-FFF2-40B4-BE49-F238E27FC236}">
                <a16:creationId xmlns:a16="http://schemas.microsoft.com/office/drawing/2014/main" id="{8131BCAC-0A6A-FC4A-86DA-CC0779BE6C2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685800"/>
            <a:ext cx="9144000" cy="3124200"/>
          </a:xfrm>
        </p:spPr>
        <p:txBody>
          <a:bodyPr/>
          <a:lstStyle/>
          <a:p>
            <a:pPr algn="ctr" eaLnBrk="1" hangingPunct="1"/>
            <a:r>
              <a:rPr lang="ja-JP" altLang="en-US">
                <a:latin typeface="Arial" panose="020B0604020202020204" pitchFamily="34" charset="0"/>
              </a:rPr>
              <a:t>進捗報告</a:t>
            </a:r>
            <a:r>
              <a:rPr lang="en-US" altLang="ja-JP">
                <a:latin typeface="Arial" panose="020B0604020202020204" pitchFamily="34" charset="0"/>
              </a:rPr>
              <a:t> </a:t>
            </a:r>
            <a:r>
              <a:rPr lang="ja-JP" altLang="en-US">
                <a:latin typeface="Arial" panose="020B0604020202020204" pitchFamily="34" charset="0"/>
              </a:rPr>
              <a:t>第</a:t>
            </a:r>
            <a:r>
              <a:rPr lang="en-US" altLang="ja-JP">
                <a:latin typeface="Arial" panose="020B0604020202020204" pitchFamily="34" charset="0"/>
              </a:rPr>
              <a:t>2</a:t>
            </a:r>
            <a:r>
              <a:rPr lang="ja-JP" altLang="en-US">
                <a:latin typeface="Arial" panose="020B0604020202020204" pitchFamily="34" charset="0"/>
              </a:rPr>
              <a:t>回</a:t>
            </a:r>
            <a:r>
              <a:rPr lang="en-US" altLang="ja-JP">
                <a:latin typeface="Arial" panose="020B0604020202020204" pitchFamily="34" charset="0"/>
              </a:rPr>
              <a:t/>
            </a:r>
            <a:br>
              <a:rPr lang="en-US" altLang="ja-JP">
                <a:latin typeface="Arial" panose="020B0604020202020204" pitchFamily="34" charset="0"/>
              </a:rPr>
            </a:br>
            <a:r>
              <a:rPr lang="en-US" altLang="ja-JP">
                <a:latin typeface="Arial" panose="020B0604020202020204" pitchFamily="34" charset="0"/>
              </a:rPr>
              <a:t>2019</a:t>
            </a:r>
            <a:r>
              <a:rPr lang="ja-JP" altLang="en-US">
                <a:latin typeface="Arial" panose="020B0604020202020204" pitchFamily="34" charset="0"/>
              </a:rPr>
              <a:t>年</a:t>
            </a:r>
            <a:r>
              <a:rPr lang="en-US" altLang="ja-JP">
                <a:latin typeface="Arial" panose="020B0604020202020204" pitchFamily="34" charset="0"/>
              </a:rPr>
              <a:t>1</a:t>
            </a:r>
            <a:r>
              <a:rPr lang="ja-JP" altLang="en-US">
                <a:latin typeface="Arial" panose="020B0604020202020204" pitchFamily="34" charset="0"/>
              </a:rPr>
              <a:t>月</a:t>
            </a:r>
            <a:r>
              <a:rPr lang="en-US" altLang="ja-JP">
                <a:latin typeface="Arial" panose="020B0604020202020204" pitchFamily="34" charset="0"/>
              </a:rPr>
              <a:t>15</a:t>
            </a:r>
            <a:r>
              <a:rPr lang="ja-JP" altLang="en-US">
                <a:latin typeface="Arial" panose="020B0604020202020204" pitchFamily="34" charset="0"/>
              </a:rPr>
              <a:t>日</a:t>
            </a:r>
            <a:endParaRPr lang="en-US" altLang="ja-JP">
              <a:latin typeface="Arial" panose="020B0604020202020204" pitchFamily="34" charset="0"/>
            </a:endParaRPr>
          </a:p>
        </p:txBody>
      </p:sp>
      <p:sp>
        <p:nvSpPr>
          <p:cNvPr id="7170" name="Rectangle 6">
            <a:extLst>
              <a:ext uri="{FF2B5EF4-FFF2-40B4-BE49-F238E27FC236}">
                <a16:creationId xmlns:a16="http://schemas.microsoft.com/office/drawing/2014/main" id="{EBF5C9FD-3D78-7F45-A1C5-C4908DCE45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" y="4495800"/>
            <a:ext cx="8839200" cy="19812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ja-JP" altLang="en-US" sz="3600" b="1"/>
              <a:t>面﨑</a:t>
            </a:r>
            <a:r>
              <a:rPr lang="en-US" altLang="ja-JP" sz="3600" b="1"/>
              <a:t> </a:t>
            </a:r>
            <a:r>
              <a:rPr lang="ja-JP" altLang="en-US" sz="3600" b="1"/>
              <a:t>祐一</a:t>
            </a:r>
            <a:endParaRPr lang="en-US" altLang="ja-JP" sz="3600" b="1"/>
          </a:p>
          <a:p>
            <a:pPr eaLnBrk="1" hangingPunct="1">
              <a:lnSpc>
                <a:spcPct val="90000"/>
              </a:lnSpc>
            </a:pPr>
            <a:r>
              <a:rPr lang="ja-JP" altLang="en-US" b="1"/>
              <a:t>大阪府立大学　計算知能工学研究室</a:t>
            </a:r>
            <a:endParaRPr lang="en-US" altLang="ja-JP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BA5E64-A181-4645-8860-F2224AE1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9F3E71-B973-C84C-AD02-E69CC912B50B}"/>
              </a:ext>
            </a:extLst>
          </p:cNvPr>
          <p:cNvSpPr txBox="1">
            <a:spLocks/>
          </p:cNvSpPr>
          <p:nvPr/>
        </p:nvSpPr>
        <p:spPr>
          <a:xfrm>
            <a:off x="384958" y="1859478"/>
            <a:ext cx="8682842" cy="210292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800" kern="0"/>
              <a:t>大きなサイズのデータセットの進化計算にかかる</a:t>
            </a:r>
            <a:r>
              <a:rPr lang="en-US" altLang="ja-JP" sz="2800" kern="0"/>
              <a:t/>
            </a:r>
            <a:br>
              <a:rPr lang="en-US" altLang="ja-JP" sz="2800" kern="0"/>
            </a:br>
            <a:r>
              <a:rPr lang="ja-JP" altLang="en-US" sz="2800" kern="0"/>
              <a:t>計算時間の短縮</a:t>
            </a:r>
            <a:endParaRPr lang="en-US" altLang="ja-JP" sz="2800" kern="0"/>
          </a:p>
          <a:p>
            <a:r>
              <a:rPr lang="ja-JP" altLang="en-US" sz="2800" kern="0"/>
              <a:t>部分学習用データの交換操作・部分個体群の</a:t>
            </a:r>
            <a:r>
              <a:rPr lang="en-US" altLang="ja-JP" sz="2800" kern="0"/>
              <a:t/>
            </a:r>
            <a:br>
              <a:rPr lang="en-US" altLang="ja-JP" sz="2800" kern="0"/>
            </a:br>
            <a:r>
              <a:rPr lang="ja-JP" altLang="en-US" sz="2800" kern="0"/>
              <a:t>移住操作による過剰適合の防止</a:t>
            </a:r>
            <a:endParaRPr lang="en-US" altLang="ja-JP" sz="2800" kern="0"/>
          </a:p>
          <a:p>
            <a:endParaRPr lang="en-US" altLang="ja-JP" sz="2800" kern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097132-DD18-454A-9FF6-5987FE4EBE1B}"/>
              </a:ext>
            </a:extLst>
          </p:cNvPr>
          <p:cNvSpPr txBox="1"/>
          <p:nvPr/>
        </p:nvSpPr>
        <p:spPr>
          <a:xfrm>
            <a:off x="381000" y="1314839"/>
            <a:ext cx="5867400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従来の並列分散型</a:t>
            </a:r>
            <a:r>
              <a:rPr kumimoji="1" lang="en-US" altLang="ja-JP" sz="2800" dirty="0" err="1"/>
              <a:t>MoFGBML</a:t>
            </a:r>
            <a:r>
              <a:rPr kumimoji="1" lang="ja-JP" altLang="en-US" sz="2800" dirty="0"/>
              <a:t>の目的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C7F171D2-273A-7B47-AB4F-7DD1F75ECE0A}"/>
              </a:ext>
            </a:extLst>
          </p:cNvPr>
          <p:cNvSpPr txBox="1">
            <a:spLocks/>
          </p:cNvSpPr>
          <p:nvPr/>
        </p:nvSpPr>
        <p:spPr bwMode="auto">
          <a:xfrm>
            <a:off x="384958" y="4696549"/>
            <a:ext cx="8378042" cy="210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800" kern="0"/>
              <a:t>部分学習用データへの過剰適合による</a:t>
            </a:r>
            <a:r>
              <a:rPr lang="en-US" altLang="ja-JP" sz="2800" kern="0"/>
              <a:t/>
            </a:r>
            <a:br>
              <a:rPr lang="en-US" altLang="ja-JP" sz="2800" kern="0"/>
            </a:br>
            <a:r>
              <a:rPr lang="ja-JP" altLang="en-US" sz="2800" kern="0"/>
              <a:t>識別性能の劣化の懸念</a:t>
            </a:r>
            <a:endParaRPr lang="ja-JP" altLang="en-US" sz="2400" kern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F25B6-A024-0149-9A3A-BE401FD23D67}"/>
              </a:ext>
            </a:extLst>
          </p:cNvPr>
          <p:cNvSpPr txBox="1"/>
          <p:nvPr/>
        </p:nvSpPr>
        <p:spPr>
          <a:xfrm>
            <a:off x="384958" y="4114800"/>
            <a:ext cx="5863442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従来の並列分散型</a:t>
            </a:r>
            <a:r>
              <a:rPr kumimoji="1" lang="en-US" altLang="ja-JP" sz="2800"/>
              <a:t>MoFGBML</a:t>
            </a:r>
            <a:r>
              <a:rPr kumimoji="1" lang="ja-JP" altLang="en-US" sz="2800"/>
              <a:t>の課題</a:t>
            </a:r>
          </a:p>
        </p:txBody>
      </p:sp>
    </p:spTree>
    <p:extLst>
      <p:ext uri="{BB962C8B-B14F-4D97-AF65-F5344CB8AC3E}">
        <p14:creationId xmlns:p14="http://schemas.microsoft.com/office/powerpoint/2010/main" val="66170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8ABD0-2D5B-1744-AB4A-8AFDB5BB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DD95F6-0BDE-3D47-A774-B5C16F9BE91E}"/>
              </a:ext>
            </a:extLst>
          </p:cNvPr>
          <p:cNvSpPr txBox="1">
            <a:spLocks/>
          </p:cNvSpPr>
          <p:nvPr/>
        </p:nvSpPr>
        <p:spPr>
          <a:xfrm>
            <a:off x="384958" y="1859478"/>
            <a:ext cx="8682842" cy="31604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800" kern="0"/>
              <a:t>並列分散型</a:t>
            </a:r>
            <a:r>
              <a:rPr lang="en-US" altLang="ja-JP" sz="2800" kern="0"/>
              <a:t>MoFGBML</a:t>
            </a:r>
            <a:r>
              <a:rPr lang="ja-JP" altLang="en-US" sz="2800" kern="0"/>
              <a:t>で獲得できる識別器の</a:t>
            </a:r>
            <a:r>
              <a:rPr lang="en-US" altLang="ja-JP" sz="2800" kern="0"/>
              <a:t/>
            </a:r>
            <a:br>
              <a:rPr lang="en-US" altLang="ja-JP" sz="2800" kern="0"/>
            </a:br>
            <a:r>
              <a:rPr lang="ja-JP" altLang="en-US" sz="2800" kern="0"/>
              <a:t>識別性能向上</a:t>
            </a:r>
            <a:endParaRPr lang="en-US" altLang="ja-JP" sz="2800" kern="0"/>
          </a:p>
          <a:p>
            <a:r>
              <a:rPr lang="ja-JP" altLang="en-US" sz="2800" kern="0"/>
              <a:t>過剰適合した弱識別器でアンサンブル識別器を</a:t>
            </a:r>
            <a:r>
              <a:rPr lang="en-US" altLang="ja-JP" sz="2800" kern="0"/>
              <a:t/>
            </a:r>
            <a:br>
              <a:rPr lang="en-US" altLang="ja-JP" sz="2800" kern="0"/>
            </a:br>
            <a:r>
              <a:rPr lang="ja-JP" altLang="en-US" sz="2800" kern="0"/>
              <a:t>構成することによる識別器の多様性向上</a:t>
            </a:r>
            <a:endParaRPr lang="en-US" altLang="ja-JP" sz="2800" kern="0"/>
          </a:p>
          <a:p>
            <a:endParaRPr lang="en-US" altLang="ja-JP" sz="2800" kern="0"/>
          </a:p>
          <a:p>
            <a:endParaRPr lang="en-US" altLang="ja-JP" sz="2800" kern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A2B24A-5F59-544B-8D76-756BA47A7E45}"/>
              </a:ext>
            </a:extLst>
          </p:cNvPr>
          <p:cNvSpPr txBox="1"/>
          <p:nvPr/>
        </p:nvSpPr>
        <p:spPr>
          <a:xfrm>
            <a:off x="381000" y="1314839"/>
            <a:ext cx="7848600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並列分散型</a:t>
            </a:r>
            <a:r>
              <a:rPr kumimoji="1" lang="en-US" altLang="ja-JP" sz="2800" dirty="0" err="1"/>
              <a:t>MoFGBML</a:t>
            </a:r>
            <a:r>
              <a:rPr kumimoji="1" lang="ja-JP" altLang="en-US" sz="2800" dirty="0"/>
              <a:t>によるアンサンブル識別器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50AC380-765B-0448-9A5B-64B42AA5E0E3}"/>
              </a:ext>
            </a:extLst>
          </p:cNvPr>
          <p:cNvSpPr txBox="1">
            <a:spLocks/>
          </p:cNvSpPr>
          <p:nvPr/>
        </p:nvSpPr>
        <p:spPr bwMode="auto">
          <a:xfrm>
            <a:off x="384958" y="4696549"/>
            <a:ext cx="8378042" cy="210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800" kern="0"/>
              <a:t>従来の単一識別器と各種アンサンブル識別器の</a:t>
            </a:r>
            <a:r>
              <a:rPr lang="en-US" altLang="ja-JP" sz="2800" kern="0"/>
              <a:t/>
            </a:r>
            <a:br>
              <a:rPr lang="en-US" altLang="ja-JP" sz="2800" kern="0"/>
            </a:br>
            <a:r>
              <a:rPr lang="ja-JP" altLang="en-US" sz="2800" kern="0"/>
              <a:t>汎化性能比較</a:t>
            </a:r>
            <a:endParaRPr lang="en-US" altLang="ja-JP" sz="2800" kern="0"/>
          </a:p>
          <a:p>
            <a:r>
              <a:rPr lang="ja-JP" altLang="en-US" sz="2800" kern="0"/>
              <a:t>過剰適合の有無による各種識別器の汎化性能比較</a:t>
            </a:r>
            <a:endParaRPr lang="en-US" altLang="ja-JP" sz="2800" kern="0"/>
          </a:p>
          <a:p>
            <a:r>
              <a:rPr lang="ja-JP" altLang="en-US" sz="2800" kern="0"/>
              <a:t>得られる識別器の過剰適合の有無による分布比較</a:t>
            </a:r>
            <a:endParaRPr lang="en-US" altLang="ja-JP" sz="2800" kern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5E21094-7193-CD45-8555-376133617532}"/>
              </a:ext>
            </a:extLst>
          </p:cNvPr>
          <p:cNvSpPr txBox="1"/>
          <p:nvPr/>
        </p:nvSpPr>
        <p:spPr>
          <a:xfrm>
            <a:off x="384958" y="4114800"/>
            <a:ext cx="1672442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/>
              <a:t>検証</a:t>
            </a:r>
            <a:r>
              <a:rPr kumimoji="1" lang="ja-JP" altLang="en-US" sz="2800"/>
              <a:t>実験</a:t>
            </a:r>
          </a:p>
        </p:txBody>
      </p:sp>
    </p:spTree>
    <p:extLst>
      <p:ext uri="{BB962C8B-B14F-4D97-AF65-F5344CB8AC3E}">
        <p14:creationId xmlns:p14="http://schemas.microsoft.com/office/powerpoint/2010/main" val="41742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角丸四角形 66">
            <a:extLst>
              <a:ext uri="{FF2B5EF4-FFF2-40B4-BE49-F238E27FC236}">
                <a16:creationId xmlns:a16="http://schemas.microsoft.com/office/drawing/2014/main" id="{66FEEF55-8AC3-7041-9755-3CA78C57813F}"/>
              </a:ext>
            </a:extLst>
          </p:cNvPr>
          <p:cNvSpPr/>
          <p:nvPr/>
        </p:nvSpPr>
        <p:spPr>
          <a:xfrm>
            <a:off x="3114532" y="4493421"/>
            <a:ext cx="5877068" cy="2293476"/>
          </a:xfrm>
          <a:prstGeom prst="roundRect">
            <a:avLst/>
          </a:prstGeom>
          <a:solidFill>
            <a:srgbClr val="CECEEF">
              <a:alpha val="27059"/>
            </a:srgb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角丸四角形 63">
            <a:extLst>
              <a:ext uri="{FF2B5EF4-FFF2-40B4-BE49-F238E27FC236}">
                <a16:creationId xmlns:a16="http://schemas.microsoft.com/office/drawing/2014/main" id="{100F01EB-74C8-5B4F-95F7-0A32E8AFBCA5}"/>
              </a:ext>
            </a:extLst>
          </p:cNvPr>
          <p:cNvSpPr/>
          <p:nvPr/>
        </p:nvSpPr>
        <p:spPr>
          <a:xfrm>
            <a:off x="3114531" y="2354323"/>
            <a:ext cx="3276600" cy="823181"/>
          </a:xfrm>
          <a:prstGeom prst="roundRect">
            <a:avLst/>
          </a:prstGeom>
          <a:solidFill>
            <a:srgbClr val="FFFAA5"/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>
            <a:extLst>
              <a:ext uri="{FF2B5EF4-FFF2-40B4-BE49-F238E27FC236}">
                <a16:creationId xmlns:a16="http://schemas.microsoft.com/office/drawing/2014/main" id="{AD9312CE-4B69-B346-B5B9-035B4B6B6C9A}"/>
              </a:ext>
            </a:extLst>
          </p:cNvPr>
          <p:cNvSpPr/>
          <p:nvPr/>
        </p:nvSpPr>
        <p:spPr>
          <a:xfrm>
            <a:off x="3114531" y="1259498"/>
            <a:ext cx="4648201" cy="823181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BA2704E-1644-8441-8A42-675258E4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kumimoji="1" lang="en-US" altLang="ja-JP">
                <a:latin typeface="+mn-lt"/>
              </a:rPr>
              <a:t>1</a:t>
            </a:r>
            <a:r>
              <a:rPr kumimoji="1" lang="ja-JP" altLang="en-US"/>
              <a:t>試行で得られる各種識別器</a:t>
            </a: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5025063C-7151-2941-BF44-024F5303C211}"/>
              </a:ext>
            </a:extLst>
          </p:cNvPr>
          <p:cNvSpPr/>
          <p:nvPr/>
        </p:nvSpPr>
        <p:spPr>
          <a:xfrm>
            <a:off x="5895832" y="13335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FDB07E2-C689-DD47-97B9-225035A2F0ED}"/>
              </a:ext>
            </a:extLst>
          </p:cNvPr>
          <p:cNvSpPr/>
          <p:nvPr/>
        </p:nvSpPr>
        <p:spPr>
          <a:xfrm>
            <a:off x="7965358" y="245891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75E650B0-C009-5549-A512-BC58A8998CFC}"/>
              </a:ext>
            </a:extLst>
          </p:cNvPr>
          <p:cNvSpPr/>
          <p:nvPr/>
        </p:nvSpPr>
        <p:spPr>
          <a:xfrm>
            <a:off x="4733781" y="2461114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627741E-86B5-FF4B-A743-D819C59E1C22}"/>
              </a:ext>
            </a:extLst>
          </p:cNvPr>
          <p:cNvCxnSpPr>
            <a:cxnSpLocks/>
          </p:cNvCxnSpPr>
          <p:nvPr/>
        </p:nvCxnSpPr>
        <p:spPr>
          <a:xfrm flipH="1">
            <a:off x="4848081" y="1449998"/>
            <a:ext cx="1162050" cy="11254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B36323E-C5F8-634A-96DD-B1D5507B57BB}"/>
              </a:ext>
            </a:extLst>
          </p:cNvPr>
          <p:cNvCxnSpPr>
            <a:cxnSpLocks/>
          </p:cNvCxnSpPr>
          <p:nvPr/>
        </p:nvCxnSpPr>
        <p:spPr>
          <a:xfrm flipH="1">
            <a:off x="4081028" y="2575414"/>
            <a:ext cx="767054" cy="10682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円/楕円 30">
            <a:extLst>
              <a:ext uri="{FF2B5EF4-FFF2-40B4-BE49-F238E27FC236}">
                <a16:creationId xmlns:a16="http://schemas.microsoft.com/office/drawing/2014/main" id="{44925848-31C0-2441-8019-4F528B4E8845}"/>
              </a:ext>
            </a:extLst>
          </p:cNvPr>
          <p:cNvSpPr/>
          <p:nvPr/>
        </p:nvSpPr>
        <p:spPr>
          <a:xfrm>
            <a:off x="5526742" y="3523518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CBF75B37-179E-DD4D-B0C1-DAC4970E3D2B}"/>
              </a:ext>
            </a:extLst>
          </p:cNvPr>
          <p:cNvSpPr/>
          <p:nvPr/>
        </p:nvSpPr>
        <p:spPr>
          <a:xfrm>
            <a:off x="3964159" y="3523518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102D138-796D-3F48-839C-C7C3BDBE624A}"/>
              </a:ext>
            </a:extLst>
          </p:cNvPr>
          <p:cNvCxnSpPr>
            <a:cxnSpLocks/>
          </p:cNvCxnSpPr>
          <p:nvPr/>
        </p:nvCxnSpPr>
        <p:spPr>
          <a:xfrm flipH="1">
            <a:off x="3618689" y="3637818"/>
            <a:ext cx="457324" cy="15437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265E581-E724-B145-BE24-D3E7DC8FCC8B}"/>
              </a:ext>
            </a:extLst>
          </p:cNvPr>
          <p:cNvCxnSpPr>
            <a:cxnSpLocks/>
          </p:cNvCxnSpPr>
          <p:nvPr/>
        </p:nvCxnSpPr>
        <p:spPr>
          <a:xfrm>
            <a:off x="4076012" y="3637818"/>
            <a:ext cx="455820" cy="15387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1109B9A-515B-6740-B3CA-3F2BF200F061}"/>
              </a:ext>
            </a:extLst>
          </p:cNvPr>
          <p:cNvCxnSpPr>
            <a:cxnSpLocks/>
          </p:cNvCxnSpPr>
          <p:nvPr/>
        </p:nvCxnSpPr>
        <p:spPr>
          <a:xfrm flipH="1">
            <a:off x="5187393" y="3645144"/>
            <a:ext cx="453650" cy="1531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D1C1D43-C09C-6440-9A0C-58F2940EC381}"/>
              </a:ext>
            </a:extLst>
          </p:cNvPr>
          <p:cNvCxnSpPr>
            <a:cxnSpLocks/>
          </p:cNvCxnSpPr>
          <p:nvPr/>
        </p:nvCxnSpPr>
        <p:spPr>
          <a:xfrm>
            <a:off x="5641042" y="3645144"/>
            <a:ext cx="453649" cy="1531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2AE164-9B3E-2F46-B158-D79F09E2AEAD}"/>
              </a:ext>
            </a:extLst>
          </p:cNvPr>
          <p:cNvCxnSpPr>
            <a:cxnSpLocks/>
          </p:cNvCxnSpPr>
          <p:nvPr/>
        </p:nvCxnSpPr>
        <p:spPr>
          <a:xfrm flipH="1">
            <a:off x="7593704" y="2569552"/>
            <a:ext cx="485957" cy="2606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06C4A43-3093-EF44-93AD-5CF2C1DC5482}"/>
              </a:ext>
            </a:extLst>
          </p:cNvPr>
          <p:cNvCxnSpPr>
            <a:cxnSpLocks/>
          </p:cNvCxnSpPr>
          <p:nvPr/>
        </p:nvCxnSpPr>
        <p:spPr>
          <a:xfrm>
            <a:off x="5641042" y="3645144"/>
            <a:ext cx="0" cy="1531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9930F4BE-49A7-8745-9C0C-0FBC43584B5C}"/>
              </a:ext>
            </a:extLst>
          </p:cNvPr>
          <p:cNvCxnSpPr>
            <a:cxnSpLocks/>
          </p:cNvCxnSpPr>
          <p:nvPr/>
        </p:nvCxnSpPr>
        <p:spPr>
          <a:xfrm>
            <a:off x="4076012" y="3658332"/>
            <a:ext cx="0" cy="15232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D4A0772-F426-8043-940A-43A681A42CF9}"/>
              </a:ext>
            </a:extLst>
          </p:cNvPr>
          <p:cNvCxnSpPr>
            <a:cxnSpLocks/>
          </p:cNvCxnSpPr>
          <p:nvPr/>
        </p:nvCxnSpPr>
        <p:spPr>
          <a:xfrm>
            <a:off x="4848080" y="2569552"/>
            <a:ext cx="767054" cy="10682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F914E16-9A6E-8D41-8808-6DA63D60E87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010131" y="1447800"/>
            <a:ext cx="1988705" cy="10445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EC20C6B6-6711-DC4D-9E49-2962A2AF152C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8079658" y="2687516"/>
            <a:ext cx="0" cy="2489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9DDB1261-61CB-C647-A5BC-5E0F5CEFA09B}"/>
              </a:ext>
            </a:extLst>
          </p:cNvPr>
          <p:cNvCxnSpPr>
            <a:cxnSpLocks/>
          </p:cNvCxnSpPr>
          <p:nvPr/>
        </p:nvCxnSpPr>
        <p:spPr>
          <a:xfrm>
            <a:off x="8089510" y="2569552"/>
            <a:ext cx="485956" cy="2606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ABEAA87-F543-C346-ACF3-32859BBBBDEB}"/>
              </a:ext>
            </a:extLst>
          </p:cNvPr>
          <p:cNvSpPr txBox="1"/>
          <p:nvPr/>
        </p:nvSpPr>
        <p:spPr>
          <a:xfrm>
            <a:off x="6999429" y="16814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単一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BD79E82-B4B1-1741-8750-2C5527F903FE}"/>
              </a:ext>
            </a:extLst>
          </p:cNvPr>
          <p:cNvSpPr txBox="1"/>
          <p:nvPr/>
        </p:nvSpPr>
        <p:spPr>
          <a:xfrm>
            <a:off x="4233155" y="16814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非劣解集合</a:t>
            </a:r>
            <a:endParaRPr kumimoji="1" lang="ja-JP" altLang="en-US" b="1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FE353A0-AC85-8940-B981-F1974FB27955}"/>
              </a:ext>
            </a:extLst>
          </p:cNvPr>
          <p:cNvSpPr txBox="1"/>
          <p:nvPr/>
        </p:nvSpPr>
        <p:spPr>
          <a:xfrm>
            <a:off x="5191007" y="2796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全島統合</a:t>
            </a:r>
            <a:endParaRPr kumimoji="1" lang="ja-JP" altLang="en-US" b="1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A6AAC29-A13A-0A46-8174-F823388E2960}"/>
              </a:ext>
            </a:extLst>
          </p:cNvPr>
          <p:cNvSpPr txBox="1"/>
          <p:nvPr/>
        </p:nvSpPr>
        <p:spPr>
          <a:xfrm>
            <a:off x="3208501" y="27904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島内多数決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ED1BA99-B4F5-6443-AC0B-16D061DE28FF}"/>
              </a:ext>
            </a:extLst>
          </p:cNvPr>
          <p:cNvSpPr txBox="1"/>
          <p:nvPr/>
        </p:nvSpPr>
        <p:spPr>
          <a:xfrm>
            <a:off x="3378007" y="5176525"/>
            <a:ext cx="461665" cy="9852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b="1"/>
              <a:t>単純重み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0DC55BE-34A1-7049-A660-B52B94223BAA}"/>
              </a:ext>
            </a:extLst>
          </p:cNvPr>
          <p:cNvSpPr txBox="1"/>
          <p:nvPr/>
        </p:nvSpPr>
        <p:spPr>
          <a:xfrm>
            <a:off x="3845181" y="5134842"/>
            <a:ext cx="461665" cy="162640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/>
              <a:t>サブデータ重み</a:t>
            </a:r>
            <a:endParaRPr kumimoji="1" lang="ja-JP" altLang="en-US" b="1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394A8A9-68DE-4F47-9703-208D144C3CDE}"/>
              </a:ext>
            </a:extLst>
          </p:cNvPr>
          <p:cNvSpPr txBox="1"/>
          <p:nvPr/>
        </p:nvSpPr>
        <p:spPr>
          <a:xfrm>
            <a:off x="4309594" y="5176525"/>
            <a:ext cx="461665" cy="14276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/>
              <a:t>全データ重み</a:t>
            </a:r>
            <a:endParaRPr kumimoji="1" lang="ja-JP" altLang="en-US" b="1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5AA64B3-1DBF-2243-A02B-A70940712BDA}"/>
              </a:ext>
            </a:extLst>
          </p:cNvPr>
          <p:cNvSpPr txBox="1"/>
          <p:nvPr/>
        </p:nvSpPr>
        <p:spPr>
          <a:xfrm>
            <a:off x="4932271" y="5222221"/>
            <a:ext cx="461665" cy="9852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b="1"/>
              <a:t>単純重み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1CFAAF4A-5E32-4446-9C2A-5CF417AF7058}"/>
              </a:ext>
            </a:extLst>
          </p:cNvPr>
          <p:cNvSpPr txBox="1"/>
          <p:nvPr/>
        </p:nvSpPr>
        <p:spPr>
          <a:xfrm>
            <a:off x="5399445" y="5180538"/>
            <a:ext cx="461665" cy="162640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/>
              <a:t>サブデータ重み</a:t>
            </a:r>
            <a:endParaRPr kumimoji="1" lang="ja-JP" altLang="en-US" b="1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FC229D8-F55C-DA48-BA63-0B0FECD1AA63}"/>
              </a:ext>
            </a:extLst>
          </p:cNvPr>
          <p:cNvSpPr txBox="1"/>
          <p:nvPr/>
        </p:nvSpPr>
        <p:spPr>
          <a:xfrm>
            <a:off x="5863858" y="5222221"/>
            <a:ext cx="461665" cy="14276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/>
              <a:t>全データ重み</a:t>
            </a:r>
            <a:endParaRPr kumimoji="1" lang="ja-JP" altLang="en-US" b="1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8C8BE77-A164-8C4E-8930-FBA5F165947D}"/>
              </a:ext>
            </a:extLst>
          </p:cNvPr>
          <p:cNvSpPr txBox="1"/>
          <p:nvPr/>
        </p:nvSpPr>
        <p:spPr>
          <a:xfrm>
            <a:off x="7399177" y="5176681"/>
            <a:ext cx="461665" cy="9852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b="1"/>
              <a:t>単純重み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84B97E3-C910-B743-9A2A-FFFE887A6563}"/>
              </a:ext>
            </a:extLst>
          </p:cNvPr>
          <p:cNvSpPr txBox="1"/>
          <p:nvPr/>
        </p:nvSpPr>
        <p:spPr>
          <a:xfrm>
            <a:off x="7866351" y="5134998"/>
            <a:ext cx="461665" cy="162640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/>
              <a:t>サブデータ重み</a:t>
            </a:r>
            <a:endParaRPr kumimoji="1" lang="ja-JP" altLang="en-US" b="1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6D7A9764-39C7-034A-89C2-F97AD2B8E37F}"/>
              </a:ext>
            </a:extLst>
          </p:cNvPr>
          <p:cNvSpPr txBox="1"/>
          <p:nvPr/>
        </p:nvSpPr>
        <p:spPr>
          <a:xfrm>
            <a:off x="8330764" y="5176681"/>
            <a:ext cx="461665" cy="14276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/>
              <a:t>全データ重み</a:t>
            </a:r>
            <a:endParaRPr kumimoji="1" lang="ja-JP" altLang="en-US" b="1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77385614-15A0-C94F-8EC0-8F879B337B56}"/>
              </a:ext>
            </a:extLst>
          </p:cNvPr>
          <p:cNvSpPr txBox="1"/>
          <p:nvPr/>
        </p:nvSpPr>
        <p:spPr>
          <a:xfrm>
            <a:off x="993442" y="1486422"/>
            <a:ext cx="1800493" cy="36933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弱識別器の</a:t>
            </a:r>
            <a:r>
              <a:rPr lang="ja-JP" altLang="en-US" b="1" dirty="0"/>
              <a:t>構成</a:t>
            </a:r>
            <a:endParaRPr kumimoji="1" lang="ja-JP" altLang="en-US" b="1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14958462-D058-324C-AC1E-E853BEEA807F}"/>
              </a:ext>
            </a:extLst>
          </p:cNvPr>
          <p:cNvSpPr txBox="1"/>
          <p:nvPr/>
        </p:nvSpPr>
        <p:spPr>
          <a:xfrm>
            <a:off x="990600" y="2439734"/>
            <a:ext cx="1800492" cy="64633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b="1"/>
              <a:t>非劣解集合の</a:t>
            </a:r>
            <a:endParaRPr lang="en-US" altLang="ja-JP" b="1"/>
          </a:p>
          <a:p>
            <a:pPr algn="ctr"/>
            <a:r>
              <a:rPr kumimoji="1" lang="ja-JP" altLang="en-US" b="1"/>
              <a:t>多数決方法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EFFCA07E-6D98-A644-853F-94A1FB2CE10C}"/>
              </a:ext>
            </a:extLst>
          </p:cNvPr>
          <p:cNvSpPr txBox="1"/>
          <p:nvPr/>
        </p:nvSpPr>
        <p:spPr>
          <a:xfrm>
            <a:off x="994555" y="5398070"/>
            <a:ext cx="1796537" cy="64633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b="1"/>
              <a:t>多数決重みの</a:t>
            </a:r>
            <a:endParaRPr lang="en-US" altLang="ja-JP" b="1"/>
          </a:p>
          <a:p>
            <a:pPr algn="ctr"/>
            <a:r>
              <a:rPr lang="ja-JP" altLang="en-US" b="1"/>
              <a:t>計算方法</a:t>
            </a:r>
            <a:endParaRPr kumimoji="1" lang="ja-JP" altLang="en-US" b="1"/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85A6FBBA-E475-464F-93A4-1EC917FFA38D}"/>
              </a:ext>
            </a:extLst>
          </p:cNvPr>
          <p:cNvSpPr/>
          <p:nvPr/>
        </p:nvSpPr>
        <p:spPr>
          <a:xfrm>
            <a:off x="867390" y="3606750"/>
            <a:ext cx="438882" cy="438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454870B6-1B59-AD4B-BBEC-C9BAEE6DFF4A}"/>
              </a:ext>
            </a:extLst>
          </p:cNvPr>
          <p:cNvSpPr/>
          <p:nvPr/>
        </p:nvSpPr>
        <p:spPr>
          <a:xfrm>
            <a:off x="1467760" y="3606018"/>
            <a:ext cx="438882" cy="438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78C4682F-FE91-114B-86E3-44ADDD4B88C3}"/>
              </a:ext>
            </a:extLst>
          </p:cNvPr>
          <p:cNvSpPr/>
          <p:nvPr/>
        </p:nvSpPr>
        <p:spPr>
          <a:xfrm>
            <a:off x="2063161" y="3606018"/>
            <a:ext cx="438882" cy="438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F9BF882-0BA8-304C-9A6F-95A7006A6693}"/>
              </a:ext>
            </a:extLst>
          </p:cNvPr>
          <p:cNvSpPr txBox="1"/>
          <p:nvPr/>
        </p:nvSpPr>
        <p:spPr>
          <a:xfrm>
            <a:off x="624941" y="32766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</a:t>
            </a:r>
            <a:r>
              <a:rPr kumimoji="1" lang="ja-JP" altLang="en-US"/>
              <a:t>島内多数決</a:t>
            </a:r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B90F3C98-2AAB-9245-B607-819A9A4DEA5D}"/>
              </a:ext>
            </a:extLst>
          </p:cNvPr>
          <p:cNvSpPr/>
          <p:nvPr/>
        </p:nvSpPr>
        <p:spPr>
          <a:xfrm>
            <a:off x="956962" y="3694396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>
            <a:extLst>
              <a:ext uri="{FF2B5EF4-FFF2-40B4-BE49-F238E27FC236}">
                <a16:creationId xmlns:a16="http://schemas.microsoft.com/office/drawing/2014/main" id="{E59295EE-73C5-114F-BADE-1D46A3FEC03E}"/>
              </a:ext>
            </a:extLst>
          </p:cNvPr>
          <p:cNvSpPr/>
          <p:nvPr/>
        </p:nvSpPr>
        <p:spPr>
          <a:xfrm>
            <a:off x="1133393" y="3740090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25DEDADD-52DF-414E-9287-A33493B53642}"/>
              </a:ext>
            </a:extLst>
          </p:cNvPr>
          <p:cNvSpPr/>
          <p:nvPr/>
        </p:nvSpPr>
        <p:spPr>
          <a:xfrm>
            <a:off x="994476" y="3869282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>
            <a:extLst>
              <a:ext uri="{FF2B5EF4-FFF2-40B4-BE49-F238E27FC236}">
                <a16:creationId xmlns:a16="http://schemas.microsoft.com/office/drawing/2014/main" id="{BC70062D-3C75-2446-AAAE-D2C52A20E86F}"/>
              </a:ext>
            </a:extLst>
          </p:cNvPr>
          <p:cNvSpPr/>
          <p:nvPr/>
        </p:nvSpPr>
        <p:spPr>
          <a:xfrm>
            <a:off x="1535909" y="3711159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>
            <a:extLst>
              <a:ext uri="{FF2B5EF4-FFF2-40B4-BE49-F238E27FC236}">
                <a16:creationId xmlns:a16="http://schemas.microsoft.com/office/drawing/2014/main" id="{97421D64-4288-C04E-AEE6-DD0D139796F7}"/>
              </a:ext>
            </a:extLst>
          </p:cNvPr>
          <p:cNvSpPr/>
          <p:nvPr/>
        </p:nvSpPr>
        <p:spPr>
          <a:xfrm>
            <a:off x="1723198" y="3721028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>
            <a:extLst>
              <a:ext uri="{FF2B5EF4-FFF2-40B4-BE49-F238E27FC236}">
                <a16:creationId xmlns:a16="http://schemas.microsoft.com/office/drawing/2014/main" id="{AC6A65B5-28BC-4D4D-8507-8DF2B17EE223}"/>
              </a:ext>
            </a:extLst>
          </p:cNvPr>
          <p:cNvSpPr/>
          <p:nvPr/>
        </p:nvSpPr>
        <p:spPr>
          <a:xfrm>
            <a:off x="1621081" y="3875831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34CFCA2B-7EBF-404B-BFB9-6CBEFCABE790}"/>
              </a:ext>
            </a:extLst>
          </p:cNvPr>
          <p:cNvSpPr/>
          <p:nvPr/>
        </p:nvSpPr>
        <p:spPr>
          <a:xfrm>
            <a:off x="2132738" y="3709426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>
            <a:extLst>
              <a:ext uri="{FF2B5EF4-FFF2-40B4-BE49-F238E27FC236}">
                <a16:creationId xmlns:a16="http://schemas.microsoft.com/office/drawing/2014/main" id="{5927A8CE-DE45-5843-ADCD-973E5D686D3F}"/>
              </a:ext>
            </a:extLst>
          </p:cNvPr>
          <p:cNvSpPr/>
          <p:nvPr/>
        </p:nvSpPr>
        <p:spPr>
          <a:xfrm>
            <a:off x="2322776" y="3716421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>
            <a:extLst>
              <a:ext uri="{FF2B5EF4-FFF2-40B4-BE49-F238E27FC236}">
                <a16:creationId xmlns:a16="http://schemas.microsoft.com/office/drawing/2014/main" id="{3F1ABF4E-A421-0040-98A6-7CBE584E98C4}"/>
              </a:ext>
            </a:extLst>
          </p:cNvPr>
          <p:cNvSpPr/>
          <p:nvPr/>
        </p:nvSpPr>
        <p:spPr>
          <a:xfrm>
            <a:off x="2202224" y="3875831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2FC80054-C885-2B4C-A440-EE8CBFF9D91A}"/>
              </a:ext>
            </a:extLst>
          </p:cNvPr>
          <p:cNvSpPr txBox="1"/>
          <p:nvPr/>
        </p:nvSpPr>
        <p:spPr>
          <a:xfrm>
            <a:off x="910252" y="43084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A</a:t>
            </a:r>
            <a:endParaRPr kumimoji="1" lang="ja-JP" altLang="en-US" b="1"/>
          </a:p>
        </p:txBody>
      </p:sp>
      <p:sp>
        <p:nvSpPr>
          <p:cNvPr id="111" name="下矢印 110">
            <a:extLst>
              <a:ext uri="{FF2B5EF4-FFF2-40B4-BE49-F238E27FC236}">
                <a16:creationId xmlns:a16="http://schemas.microsoft.com/office/drawing/2014/main" id="{B223A659-6CA5-9846-9B78-BC893AFB96E3}"/>
              </a:ext>
            </a:extLst>
          </p:cNvPr>
          <p:cNvSpPr/>
          <p:nvPr/>
        </p:nvSpPr>
        <p:spPr>
          <a:xfrm>
            <a:off x="967417" y="4086352"/>
            <a:ext cx="238827" cy="220066"/>
          </a:xfrm>
          <a:prstGeom prst="downArrow">
            <a:avLst>
              <a:gd name="adj1" fmla="val 37941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下矢印 111">
            <a:extLst>
              <a:ext uri="{FF2B5EF4-FFF2-40B4-BE49-F238E27FC236}">
                <a16:creationId xmlns:a16="http://schemas.microsoft.com/office/drawing/2014/main" id="{3E8C75B6-4EF9-2449-939C-28BE9BBD70FE}"/>
              </a:ext>
            </a:extLst>
          </p:cNvPr>
          <p:cNvSpPr/>
          <p:nvPr/>
        </p:nvSpPr>
        <p:spPr>
          <a:xfrm>
            <a:off x="1559774" y="4086518"/>
            <a:ext cx="238827" cy="220066"/>
          </a:xfrm>
          <a:prstGeom prst="downArrow">
            <a:avLst>
              <a:gd name="adj1" fmla="val 37941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下矢印 112">
            <a:extLst>
              <a:ext uri="{FF2B5EF4-FFF2-40B4-BE49-F238E27FC236}">
                <a16:creationId xmlns:a16="http://schemas.microsoft.com/office/drawing/2014/main" id="{A0A2D607-FDBF-754E-AD59-4D62CCC8EC63}"/>
              </a:ext>
            </a:extLst>
          </p:cNvPr>
          <p:cNvSpPr/>
          <p:nvPr/>
        </p:nvSpPr>
        <p:spPr>
          <a:xfrm>
            <a:off x="2163188" y="4086352"/>
            <a:ext cx="238827" cy="220066"/>
          </a:xfrm>
          <a:prstGeom prst="downArrow">
            <a:avLst>
              <a:gd name="adj1" fmla="val 37941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1D521594-FF9D-A345-9EEE-9971061824F0}"/>
              </a:ext>
            </a:extLst>
          </p:cNvPr>
          <p:cNvSpPr txBox="1"/>
          <p:nvPr/>
        </p:nvSpPr>
        <p:spPr>
          <a:xfrm>
            <a:off x="1507627" y="430641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B</a:t>
            </a:r>
            <a:endParaRPr kumimoji="1" lang="ja-JP" altLang="en-US" b="1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4E724A79-B994-4541-A72F-5EFA2DF1770E}"/>
              </a:ext>
            </a:extLst>
          </p:cNvPr>
          <p:cNvSpPr txBox="1"/>
          <p:nvPr/>
        </p:nvSpPr>
        <p:spPr>
          <a:xfrm>
            <a:off x="2106246" y="431096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A</a:t>
            </a:r>
            <a:endParaRPr kumimoji="1" lang="ja-JP" altLang="en-US" b="1"/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4257EA04-40BD-1A4E-8C97-FD77BB923B65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1085941" y="4677801"/>
            <a:ext cx="525316" cy="239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658AA108-EDD2-CA43-8C01-2E4B6949B600}"/>
              </a:ext>
            </a:extLst>
          </p:cNvPr>
          <p:cNvCxnSpPr>
            <a:cxnSpLocks/>
            <a:stCxn id="115" idx="2"/>
            <a:endCxn id="128" idx="0"/>
          </p:cNvCxnSpPr>
          <p:nvPr/>
        </p:nvCxnSpPr>
        <p:spPr>
          <a:xfrm>
            <a:off x="1683316" y="4675750"/>
            <a:ext cx="8322" cy="212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1DF3AB13-4972-F048-BEE9-2132F5ACE6ED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55376" y="4680297"/>
            <a:ext cx="526559" cy="236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CE4DBE69-D219-4C4F-98EB-DE806D5B5686}"/>
              </a:ext>
            </a:extLst>
          </p:cNvPr>
          <p:cNvSpPr txBox="1"/>
          <p:nvPr/>
        </p:nvSpPr>
        <p:spPr>
          <a:xfrm>
            <a:off x="1515949" y="48884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A</a:t>
            </a:r>
            <a:endParaRPr kumimoji="1" lang="ja-JP" altLang="en-US" b="1"/>
          </a:p>
        </p:txBody>
      </p: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34E6366D-9540-CB49-86D3-4AC200F85CF6}"/>
              </a:ext>
            </a:extLst>
          </p:cNvPr>
          <p:cNvCxnSpPr>
            <a:cxnSpLocks/>
            <a:stCxn id="100" idx="3"/>
          </p:cNvCxnSpPr>
          <p:nvPr/>
        </p:nvCxnSpPr>
        <p:spPr>
          <a:xfrm flipV="1">
            <a:off x="2194601" y="3116722"/>
            <a:ext cx="1340149" cy="344544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1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角丸四角形 66">
            <a:extLst>
              <a:ext uri="{FF2B5EF4-FFF2-40B4-BE49-F238E27FC236}">
                <a16:creationId xmlns:a16="http://schemas.microsoft.com/office/drawing/2014/main" id="{66FEEF55-8AC3-7041-9755-3CA78C57813F}"/>
              </a:ext>
            </a:extLst>
          </p:cNvPr>
          <p:cNvSpPr/>
          <p:nvPr/>
        </p:nvSpPr>
        <p:spPr>
          <a:xfrm>
            <a:off x="3114532" y="4493421"/>
            <a:ext cx="5877068" cy="2293476"/>
          </a:xfrm>
          <a:prstGeom prst="roundRect">
            <a:avLst/>
          </a:prstGeom>
          <a:solidFill>
            <a:srgbClr val="CECEEF">
              <a:alpha val="27059"/>
            </a:srgb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角丸四角形 63">
            <a:extLst>
              <a:ext uri="{FF2B5EF4-FFF2-40B4-BE49-F238E27FC236}">
                <a16:creationId xmlns:a16="http://schemas.microsoft.com/office/drawing/2014/main" id="{100F01EB-74C8-5B4F-95F7-0A32E8AFBCA5}"/>
              </a:ext>
            </a:extLst>
          </p:cNvPr>
          <p:cNvSpPr/>
          <p:nvPr/>
        </p:nvSpPr>
        <p:spPr>
          <a:xfrm>
            <a:off x="3114531" y="2354323"/>
            <a:ext cx="3276600" cy="823181"/>
          </a:xfrm>
          <a:prstGeom prst="roundRect">
            <a:avLst/>
          </a:prstGeom>
          <a:solidFill>
            <a:srgbClr val="FFFAA5"/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>
            <a:extLst>
              <a:ext uri="{FF2B5EF4-FFF2-40B4-BE49-F238E27FC236}">
                <a16:creationId xmlns:a16="http://schemas.microsoft.com/office/drawing/2014/main" id="{AD9312CE-4B69-B346-B5B9-035B4B6B6C9A}"/>
              </a:ext>
            </a:extLst>
          </p:cNvPr>
          <p:cNvSpPr/>
          <p:nvPr/>
        </p:nvSpPr>
        <p:spPr>
          <a:xfrm>
            <a:off x="3114531" y="1259498"/>
            <a:ext cx="4648201" cy="823181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BA2704E-1644-8441-8A42-675258E4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kumimoji="1" lang="en-US" altLang="ja-JP">
                <a:latin typeface="+mn-lt"/>
              </a:rPr>
              <a:t>1</a:t>
            </a:r>
            <a:r>
              <a:rPr kumimoji="1" lang="ja-JP" altLang="en-US"/>
              <a:t>試行で得られる各種識別器</a:t>
            </a: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5025063C-7151-2941-BF44-024F5303C211}"/>
              </a:ext>
            </a:extLst>
          </p:cNvPr>
          <p:cNvSpPr/>
          <p:nvPr/>
        </p:nvSpPr>
        <p:spPr>
          <a:xfrm>
            <a:off x="5895832" y="13335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FDB07E2-C689-DD47-97B9-225035A2F0ED}"/>
              </a:ext>
            </a:extLst>
          </p:cNvPr>
          <p:cNvSpPr/>
          <p:nvPr/>
        </p:nvSpPr>
        <p:spPr>
          <a:xfrm>
            <a:off x="7965358" y="245891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75E650B0-C009-5549-A512-BC58A8998CFC}"/>
              </a:ext>
            </a:extLst>
          </p:cNvPr>
          <p:cNvSpPr/>
          <p:nvPr/>
        </p:nvSpPr>
        <p:spPr>
          <a:xfrm>
            <a:off x="4733781" y="2461114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627741E-86B5-FF4B-A743-D819C59E1C22}"/>
              </a:ext>
            </a:extLst>
          </p:cNvPr>
          <p:cNvCxnSpPr>
            <a:cxnSpLocks/>
          </p:cNvCxnSpPr>
          <p:nvPr/>
        </p:nvCxnSpPr>
        <p:spPr>
          <a:xfrm flipH="1">
            <a:off x="4848081" y="1449998"/>
            <a:ext cx="1162050" cy="11254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B36323E-C5F8-634A-96DD-B1D5507B57BB}"/>
              </a:ext>
            </a:extLst>
          </p:cNvPr>
          <p:cNvCxnSpPr>
            <a:cxnSpLocks/>
          </p:cNvCxnSpPr>
          <p:nvPr/>
        </p:nvCxnSpPr>
        <p:spPr>
          <a:xfrm flipH="1">
            <a:off x="4081028" y="2575414"/>
            <a:ext cx="767054" cy="10682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円/楕円 30">
            <a:extLst>
              <a:ext uri="{FF2B5EF4-FFF2-40B4-BE49-F238E27FC236}">
                <a16:creationId xmlns:a16="http://schemas.microsoft.com/office/drawing/2014/main" id="{44925848-31C0-2441-8019-4F528B4E8845}"/>
              </a:ext>
            </a:extLst>
          </p:cNvPr>
          <p:cNvSpPr/>
          <p:nvPr/>
        </p:nvSpPr>
        <p:spPr>
          <a:xfrm>
            <a:off x="5526742" y="3523518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CBF75B37-179E-DD4D-B0C1-DAC4970E3D2B}"/>
              </a:ext>
            </a:extLst>
          </p:cNvPr>
          <p:cNvSpPr/>
          <p:nvPr/>
        </p:nvSpPr>
        <p:spPr>
          <a:xfrm>
            <a:off x="3964159" y="3523518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102D138-796D-3F48-839C-C7C3BDBE624A}"/>
              </a:ext>
            </a:extLst>
          </p:cNvPr>
          <p:cNvCxnSpPr>
            <a:cxnSpLocks/>
          </p:cNvCxnSpPr>
          <p:nvPr/>
        </p:nvCxnSpPr>
        <p:spPr>
          <a:xfrm flipH="1">
            <a:off x="3618689" y="3637818"/>
            <a:ext cx="457324" cy="15437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265E581-E724-B145-BE24-D3E7DC8FCC8B}"/>
              </a:ext>
            </a:extLst>
          </p:cNvPr>
          <p:cNvCxnSpPr>
            <a:cxnSpLocks/>
          </p:cNvCxnSpPr>
          <p:nvPr/>
        </p:nvCxnSpPr>
        <p:spPr>
          <a:xfrm>
            <a:off x="4076012" y="3637818"/>
            <a:ext cx="455820" cy="15387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1109B9A-515B-6740-B3CA-3F2BF200F061}"/>
              </a:ext>
            </a:extLst>
          </p:cNvPr>
          <p:cNvCxnSpPr>
            <a:cxnSpLocks/>
          </p:cNvCxnSpPr>
          <p:nvPr/>
        </p:nvCxnSpPr>
        <p:spPr>
          <a:xfrm flipH="1">
            <a:off x="5187393" y="3645144"/>
            <a:ext cx="453650" cy="1531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D1C1D43-C09C-6440-9A0C-58F2940EC381}"/>
              </a:ext>
            </a:extLst>
          </p:cNvPr>
          <p:cNvCxnSpPr>
            <a:cxnSpLocks/>
          </p:cNvCxnSpPr>
          <p:nvPr/>
        </p:nvCxnSpPr>
        <p:spPr>
          <a:xfrm>
            <a:off x="5641042" y="3645144"/>
            <a:ext cx="453649" cy="1531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2AE164-9B3E-2F46-B158-D79F09E2AEAD}"/>
              </a:ext>
            </a:extLst>
          </p:cNvPr>
          <p:cNvCxnSpPr>
            <a:cxnSpLocks/>
          </p:cNvCxnSpPr>
          <p:nvPr/>
        </p:nvCxnSpPr>
        <p:spPr>
          <a:xfrm flipH="1">
            <a:off x="7593704" y="2569552"/>
            <a:ext cx="485957" cy="2606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06C4A43-3093-EF44-93AD-5CF2C1DC5482}"/>
              </a:ext>
            </a:extLst>
          </p:cNvPr>
          <p:cNvCxnSpPr>
            <a:cxnSpLocks/>
          </p:cNvCxnSpPr>
          <p:nvPr/>
        </p:nvCxnSpPr>
        <p:spPr>
          <a:xfrm>
            <a:off x="5641042" y="3645144"/>
            <a:ext cx="0" cy="1531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9930F4BE-49A7-8745-9C0C-0FBC43584B5C}"/>
              </a:ext>
            </a:extLst>
          </p:cNvPr>
          <p:cNvCxnSpPr>
            <a:cxnSpLocks/>
          </p:cNvCxnSpPr>
          <p:nvPr/>
        </p:nvCxnSpPr>
        <p:spPr>
          <a:xfrm>
            <a:off x="4076012" y="3658332"/>
            <a:ext cx="0" cy="15232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D4A0772-F426-8043-940A-43A681A42CF9}"/>
              </a:ext>
            </a:extLst>
          </p:cNvPr>
          <p:cNvCxnSpPr>
            <a:cxnSpLocks/>
          </p:cNvCxnSpPr>
          <p:nvPr/>
        </p:nvCxnSpPr>
        <p:spPr>
          <a:xfrm>
            <a:off x="4848080" y="2569552"/>
            <a:ext cx="767054" cy="10682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F914E16-9A6E-8D41-8808-6DA63D60E87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010131" y="1447800"/>
            <a:ext cx="1988705" cy="10445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EC20C6B6-6711-DC4D-9E49-2962A2AF152C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8079658" y="2687516"/>
            <a:ext cx="0" cy="2489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9DDB1261-61CB-C647-A5BC-5E0F5CEFA09B}"/>
              </a:ext>
            </a:extLst>
          </p:cNvPr>
          <p:cNvCxnSpPr>
            <a:cxnSpLocks/>
          </p:cNvCxnSpPr>
          <p:nvPr/>
        </p:nvCxnSpPr>
        <p:spPr>
          <a:xfrm>
            <a:off x="8089510" y="2569552"/>
            <a:ext cx="485956" cy="2606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ABEAA87-F543-C346-ACF3-32859BBBBDEB}"/>
              </a:ext>
            </a:extLst>
          </p:cNvPr>
          <p:cNvSpPr txBox="1"/>
          <p:nvPr/>
        </p:nvSpPr>
        <p:spPr>
          <a:xfrm>
            <a:off x="6999429" y="16814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単一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BD79E82-B4B1-1741-8750-2C5527F903FE}"/>
              </a:ext>
            </a:extLst>
          </p:cNvPr>
          <p:cNvSpPr txBox="1"/>
          <p:nvPr/>
        </p:nvSpPr>
        <p:spPr>
          <a:xfrm>
            <a:off x="4233155" y="16814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非劣解集合</a:t>
            </a:r>
            <a:endParaRPr kumimoji="1" lang="ja-JP" altLang="en-US" b="1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FE353A0-AC85-8940-B981-F1974FB27955}"/>
              </a:ext>
            </a:extLst>
          </p:cNvPr>
          <p:cNvSpPr txBox="1"/>
          <p:nvPr/>
        </p:nvSpPr>
        <p:spPr>
          <a:xfrm>
            <a:off x="5191007" y="2796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全島統合</a:t>
            </a:r>
            <a:endParaRPr kumimoji="1" lang="ja-JP" altLang="en-US" b="1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A6AAC29-A13A-0A46-8174-F823388E2960}"/>
              </a:ext>
            </a:extLst>
          </p:cNvPr>
          <p:cNvSpPr txBox="1"/>
          <p:nvPr/>
        </p:nvSpPr>
        <p:spPr>
          <a:xfrm>
            <a:off x="3208501" y="27904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島内多数決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ED1BA99-B4F5-6443-AC0B-16D061DE28FF}"/>
              </a:ext>
            </a:extLst>
          </p:cNvPr>
          <p:cNvSpPr txBox="1"/>
          <p:nvPr/>
        </p:nvSpPr>
        <p:spPr>
          <a:xfrm>
            <a:off x="3378007" y="5176525"/>
            <a:ext cx="461665" cy="9852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b="1"/>
              <a:t>単純重み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0DC55BE-34A1-7049-A660-B52B94223BAA}"/>
              </a:ext>
            </a:extLst>
          </p:cNvPr>
          <p:cNvSpPr txBox="1"/>
          <p:nvPr/>
        </p:nvSpPr>
        <p:spPr>
          <a:xfrm>
            <a:off x="3845181" y="5134842"/>
            <a:ext cx="461665" cy="162640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/>
              <a:t>サブデータ重み</a:t>
            </a:r>
            <a:endParaRPr kumimoji="1" lang="ja-JP" altLang="en-US" b="1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394A8A9-68DE-4F47-9703-208D144C3CDE}"/>
              </a:ext>
            </a:extLst>
          </p:cNvPr>
          <p:cNvSpPr txBox="1"/>
          <p:nvPr/>
        </p:nvSpPr>
        <p:spPr>
          <a:xfrm>
            <a:off x="4309594" y="5176525"/>
            <a:ext cx="461665" cy="14276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/>
              <a:t>全データ重み</a:t>
            </a:r>
            <a:endParaRPr kumimoji="1" lang="ja-JP" altLang="en-US" b="1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5AA64B3-1DBF-2243-A02B-A70940712BDA}"/>
              </a:ext>
            </a:extLst>
          </p:cNvPr>
          <p:cNvSpPr txBox="1"/>
          <p:nvPr/>
        </p:nvSpPr>
        <p:spPr>
          <a:xfrm>
            <a:off x="4932271" y="5222221"/>
            <a:ext cx="461665" cy="9852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b="1"/>
              <a:t>単純重み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1CFAAF4A-5E32-4446-9C2A-5CF417AF7058}"/>
              </a:ext>
            </a:extLst>
          </p:cNvPr>
          <p:cNvSpPr txBox="1"/>
          <p:nvPr/>
        </p:nvSpPr>
        <p:spPr>
          <a:xfrm>
            <a:off x="5399445" y="5180538"/>
            <a:ext cx="461665" cy="162640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/>
              <a:t>サブデータ重み</a:t>
            </a:r>
            <a:endParaRPr kumimoji="1" lang="ja-JP" altLang="en-US" b="1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FC229D8-F55C-DA48-BA63-0B0FECD1AA63}"/>
              </a:ext>
            </a:extLst>
          </p:cNvPr>
          <p:cNvSpPr txBox="1"/>
          <p:nvPr/>
        </p:nvSpPr>
        <p:spPr>
          <a:xfrm>
            <a:off x="5863858" y="5222221"/>
            <a:ext cx="461665" cy="14276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/>
              <a:t>全データ重み</a:t>
            </a:r>
            <a:endParaRPr kumimoji="1" lang="ja-JP" altLang="en-US" b="1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8C8BE77-A164-8C4E-8930-FBA5F165947D}"/>
              </a:ext>
            </a:extLst>
          </p:cNvPr>
          <p:cNvSpPr txBox="1"/>
          <p:nvPr/>
        </p:nvSpPr>
        <p:spPr>
          <a:xfrm>
            <a:off x="7399177" y="5176681"/>
            <a:ext cx="461665" cy="9852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b="1"/>
              <a:t>単純重み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84B97E3-C910-B743-9A2A-FFFE887A6563}"/>
              </a:ext>
            </a:extLst>
          </p:cNvPr>
          <p:cNvSpPr txBox="1"/>
          <p:nvPr/>
        </p:nvSpPr>
        <p:spPr>
          <a:xfrm>
            <a:off x="7866351" y="5134998"/>
            <a:ext cx="461665" cy="162640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/>
              <a:t>サブデータ重み</a:t>
            </a:r>
            <a:endParaRPr kumimoji="1" lang="ja-JP" altLang="en-US" b="1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6D7A9764-39C7-034A-89C2-F97AD2B8E37F}"/>
              </a:ext>
            </a:extLst>
          </p:cNvPr>
          <p:cNvSpPr txBox="1"/>
          <p:nvPr/>
        </p:nvSpPr>
        <p:spPr>
          <a:xfrm>
            <a:off x="8330764" y="5176681"/>
            <a:ext cx="461665" cy="14276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b="1"/>
              <a:t>全データ重み</a:t>
            </a:r>
            <a:endParaRPr kumimoji="1" lang="ja-JP" altLang="en-US" b="1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77385614-15A0-C94F-8EC0-8F879B337B56}"/>
              </a:ext>
            </a:extLst>
          </p:cNvPr>
          <p:cNvSpPr txBox="1"/>
          <p:nvPr/>
        </p:nvSpPr>
        <p:spPr>
          <a:xfrm>
            <a:off x="993442" y="1486422"/>
            <a:ext cx="1800493" cy="36933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弱識別器の</a:t>
            </a:r>
            <a:r>
              <a:rPr lang="ja-JP" altLang="en-US" b="1"/>
              <a:t>構成</a:t>
            </a:r>
            <a:endParaRPr kumimoji="1" lang="ja-JP" altLang="en-US" b="1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14958462-D058-324C-AC1E-E853BEEA807F}"/>
              </a:ext>
            </a:extLst>
          </p:cNvPr>
          <p:cNvSpPr txBox="1"/>
          <p:nvPr/>
        </p:nvSpPr>
        <p:spPr>
          <a:xfrm>
            <a:off x="990600" y="2439734"/>
            <a:ext cx="1800492" cy="64633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b="1"/>
              <a:t>非劣解集合の</a:t>
            </a:r>
            <a:endParaRPr lang="en-US" altLang="ja-JP" b="1"/>
          </a:p>
          <a:p>
            <a:pPr algn="ctr"/>
            <a:r>
              <a:rPr kumimoji="1" lang="ja-JP" altLang="en-US" b="1"/>
              <a:t>多数決方法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8ED38CA-4E56-3541-8C9B-92A5B3A49E32}"/>
              </a:ext>
            </a:extLst>
          </p:cNvPr>
          <p:cNvSpPr txBox="1"/>
          <p:nvPr/>
        </p:nvSpPr>
        <p:spPr>
          <a:xfrm>
            <a:off x="154787" y="3406997"/>
            <a:ext cx="2836457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/>
              <a:t>単一弱識別器の選択方法</a:t>
            </a:r>
            <a:endParaRPr lang="en-US" altLang="ja-JP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/>
              <a:t>全データに対して最良</a:t>
            </a:r>
            <a:endParaRPr lang="en-US" altLang="ja-JP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/>
              <a:t>サブデータに対して最良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FB43E04-3D37-5F4B-BD6D-2D9DD0F9668F}"/>
              </a:ext>
            </a:extLst>
          </p:cNvPr>
          <p:cNvSpPr txBox="1"/>
          <p:nvPr/>
        </p:nvSpPr>
        <p:spPr>
          <a:xfrm>
            <a:off x="154786" y="4419600"/>
            <a:ext cx="2836457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/>
              <a:t>並列分割数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578121A-599C-4A47-9A6D-D27D25ED6628}"/>
              </a:ext>
            </a:extLst>
          </p:cNvPr>
          <p:cNvSpPr txBox="1"/>
          <p:nvPr/>
        </p:nvSpPr>
        <p:spPr>
          <a:xfrm>
            <a:off x="148758" y="4876800"/>
            <a:ext cx="2836457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/>
              <a:t>過剰適合の有無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B3EE053-E4B1-BE48-9EBD-74494D7BD247}"/>
              </a:ext>
            </a:extLst>
          </p:cNvPr>
          <p:cNvSpPr txBox="1"/>
          <p:nvPr/>
        </p:nvSpPr>
        <p:spPr>
          <a:xfrm>
            <a:off x="994555" y="5398070"/>
            <a:ext cx="1796537" cy="64633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b="1"/>
              <a:t>多数決重みの</a:t>
            </a:r>
            <a:endParaRPr lang="en-US" altLang="ja-JP" b="1"/>
          </a:p>
          <a:p>
            <a:pPr algn="ctr"/>
            <a:r>
              <a:rPr lang="ja-JP" altLang="en-US" b="1"/>
              <a:t>計算方法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34912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C6E67-8F0E-B04F-BBE7-336663ED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実験の実施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65383B-EC3F-5444-B0B7-2BC1AB06F20F}"/>
              </a:ext>
            </a:extLst>
          </p:cNvPr>
          <p:cNvSpPr txBox="1">
            <a:spLocks/>
          </p:cNvSpPr>
          <p:nvPr/>
        </p:nvSpPr>
        <p:spPr>
          <a:xfrm>
            <a:off x="384958" y="1859477"/>
            <a:ext cx="8378042" cy="476992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800"/>
              <a:t>使用するデータセット：</a:t>
            </a:r>
            <a:r>
              <a:rPr lang="en-US" altLang="ja-JP" sz="2800"/>
              <a:t>satimage, phoneme</a:t>
            </a:r>
          </a:p>
          <a:p>
            <a:r>
              <a:rPr lang="ja-JP" altLang="en-US" sz="2800"/>
              <a:t>個体群サイズ：</a:t>
            </a:r>
            <a:r>
              <a:rPr lang="en-US" altLang="ja-JP" sz="2800"/>
              <a:t>300</a:t>
            </a:r>
          </a:p>
          <a:p>
            <a:r>
              <a:rPr lang="ja-JP" altLang="en-US" sz="2800"/>
              <a:t>世代数：</a:t>
            </a:r>
            <a:r>
              <a:rPr lang="en-US" altLang="ja-JP" sz="2800"/>
              <a:t>50,000</a:t>
            </a:r>
          </a:p>
          <a:p>
            <a:r>
              <a:rPr lang="en-US" altLang="ja-JP" sz="2800"/>
              <a:t>EMO</a:t>
            </a:r>
            <a:r>
              <a:rPr lang="ja-JP" altLang="en-US" sz="2800"/>
              <a:t>アルゴリズム：</a:t>
            </a:r>
            <a:r>
              <a:rPr lang="en-US" altLang="ja-JP" sz="2800"/>
              <a:t>NSGA-II</a:t>
            </a:r>
          </a:p>
          <a:p>
            <a:r>
              <a:rPr lang="ja-JP" altLang="en-US" sz="2800"/>
              <a:t>並列分割数：</a:t>
            </a:r>
            <a:r>
              <a:rPr lang="en-US" altLang="ja-JP" sz="2800"/>
              <a:t>2, 3, 4, 5</a:t>
            </a:r>
          </a:p>
          <a:p>
            <a:r>
              <a:rPr lang="ja-JP" altLang="en-US" sz="2800"/>
              <a:t>過剰適合</a:t>
            </a:r>
            <a:r>
              <a:rPr lang="en-US" altLang="ja-JP" sz="2800"/>
              <a:t> </a:t>
            </a:r>
            <a:r>
              <a:rPr lang="ja-JP" altLang="en-US" sz="2800"/>
              <a:t>あり</a:t>
            </a:r>
            <a:r>
              <a:rPr lang="en-US" altLang="ja-JP" sz="2800"/>
              <a:t>, </a:t>
            </a:r>
            <a:r>
              <a:rPr lang="ja-JP" altLang="en-US" sz="2800"/>
              <a:t>なし</a:t>
            </a:r>
            <a:endParaRPr lang="en-US" altLang="ja-JP" sz="2800"/>
          </a:p>
          <a:p>
            <a:r>
              <a:rPr lang="en-US" altLang="ja-JP" sz="2800"/>
              <a:t>3 x 10-fold Cross-Validation</a:t>
            </a:r>
          </a:p>
          <a:p>
            <a:endParaRPr lang="en-US" altLang="ja-JP" sz="2800"/>
          </a:p>
          <a:p>
            <a:endParaRPr lang="en-US" altLang="ja-JP" sz="2800"/>
          </a:p>
          <a:p>
            <a:endParaRPr lang="en-US" altLang="ja-JP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EAF4A7-4983-6D43-A8A6-87AAE5E359E9}"/>
              </a:ext>
            </a:extLst>
          </p:cNvPr>
          <p:cNvSpPr txBox="1"/>
          <p:nvPr/>
        </p:nvSpPr>
        <p:spPr>
          <a:xfrm>
            <a:off x="381000" y="1314839"/>
            <a:ext cx="1676400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/>
              <a:t>実験設定</a:t>
            </a:r>
            <a:endParaRPr kumimoji="1" lang="ja-JP" altLang="en-US" sz="280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7B6EA56-2D13-AA49-91B4-9A28700BC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122881"/>
              </p:ext>
            </p:extLst>
          </p:nvPr>
        </p:nvGraphicFramePr>
        <p:xfrm>
          <a:off x="689757" y="1859477"/>
          <a:ext cx="8225643" cy="31089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175426108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093669718"/>
                    </a:ext>
                  </a:extLst>
                </a:gridCol>
                <a:gridCol w="4568043">
                  <a:extLst>
                    <a:ext uri="{9D8B030D-6E8A-4147-A177-3AD203B41FA5}">
                      <a16:colId xmlns:a16="http://schemas.microsoft.com/office/drawing/2014/main" val="96977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世代数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/>
                        <a:t>50,000</a:t>
                      </a:r>
                      <a:endParaRPr kumimoji="1" lang="ja-JP" altLang="en-US" sz="2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941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個体群サイズ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/>
                        <a:t>300</a:t>
                      </a:r>
                      <a:endParaRPr kumimoji="1" lang="ja-JP" altLang="en-US" sz="2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016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/>
                        <a:t>EMO</a:t>
                      </a:r>
                      <a:r>
                        <a:rPr kumimoji="1" lang="ja-JP" altLang="en-US" sz="2800"/>
                        <a:t>アルゴリズム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/>
                        <a:t>NSGA-II</a:t>
                      </a:r>
                      <a:endParaRPr kumimoji="1" lang="ja-JP" altLang="en-US" sz="2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277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並列（島）分割数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/>
                        <a:t>2, 3, 4, 5</a:t>
                      </a:r>
                      <a:endParaRPr kumimoji="1" lang="ja-JP" altLang="en-US" sz="2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442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過剰適合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あり</a:t>
                      </a:r>
                      <a:r>
                        <a:rPr kumimoji="1" lang="en-US" altLang="ja-JP" sz="2800"/>
                        <a:t>, </a:t>
                      </a:r>
                      <a:r>
                        <a:rPr kumimoji="1" lang="ja-JP" altLang="en-US" sz="2800"/>
                        <a:t>なし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850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移住操作・交換操作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/>
                        <a:t>50 </a:t>
                      </a:r>
                      <a:r>
                        <a:rPr kumimoji="1" lang="ja-JP" altLang="en-US" sz="2800"/>
                        <a:t>世代間隔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764204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0BD3F0B-082F-5140-B6D5-F30909173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194024"/>
              </p:ext>
            </p:extLst>
          </p:nvPr>
        </p:nvGraphicFramePr>
        <p:xfrm>
          <a:off x="1104900" y="5543161"/>
          <a:ext cx="7010400" cy="1188720"/>
        </p:xfrm>
        <a:graphic>
          <a:graphicData uri="http://schemas.openxmlformats.org/drawingml/2006/table">
            <a:tbl>
              <a:tblPr firstRow="1">
                <a:tableStyleId>{EB344D84-9AFB-497E-A393-DC336BA19D2E}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45428344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224444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435553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58512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tx1"/>
                          </a:solidFill>
                        </a:rPr>
                        <a:t>データセット名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tx1"/>
                          </a:solidFill>
                        </a:rPr>
                        <a:t>属性数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tx1"/>
                          </a:solidFill>
                        </a:rPr>
                        <a:t>パターン数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tx1"/>
                          </a:solidFill>
                        </a:rPr>
                        <a:t>クラス数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323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Phoneme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5404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382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Satimage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36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6435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84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23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0901D6-943B-E742-9C6E-92E972FA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現段階で得ている結果一部</a:t>
            </a:r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90C856C0-42B9-C943-8CA8-D9EE131E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53365"/>
              </p:ext>
            </p:extLst>
          </p:nvPr>
        </p:nvGraphicFramePr>
        <p:xfrm>
          <a:off x="193433" y="1524000"/>
          <a:ext cx="8833334" cy="4862749"/>
        </p:xfrm>
        <a:graphic>
          <a:graphicData uri="http://schemas.openxmlformats.org/drawingml/2006/table">
            <a:tbl>
              <a:tblPr firstRow="1" bandCol="1">
                <a:tableStyleId>{16D9F66E-5EB9-4882-86FB-DCBF35E3C3E4}</a:tableStyleId>
              </a:tblPr>
              <a:tblGrid>
                <a:gridCol w="988614">
                  <a:extLst>
                    <a:ext uri="{9D8B030D-6E8A-4147-A177-3AD203B41FA5}">
                      <a16:colId xmlns:a16="http://schemas.microsoft.com/office/drawing/2014/main" val="1519893624"/>
                    </a:ext>
                  </a:extLst>
                </a:gridCol>
                <a:gridCol w="774413">
                  <a:extLst>
                    <a:ext uri="{9D8B030D-6E8A-4147-A177-3AD203B41FA5}">
                      <a16:colId xmlns:a16="http://schemas.microsoft.com/office/drawing/2014/main" val="2337627718"/>
                    </a:ext>
                  </a:extLst>
                </a:gridCol>
                <a:gridCol w="881513">
                  <a:extLst>
                    <a:ext uri="{9D8B030D-6E8A-4147-A177-3AD203B41FA5}">
                      <a16:colId xmlns:a16="http://schemas.microsoft.com/office/drawing/2014/main" val="3462607007"/>
                    </a:ext>
                  </a:extLst>
                </a:gridCol>
                <a:gridCol w="881513">
                  <a:extLst>
                    <a:ext uri="{9D8B030D-6E8A-4147-A177-3AD203B41FA5}">
                      <a16:colId xmlns:a16="http://schemas.microsoft.com/office/drawing/2014/main" val="2310982201"/>
                    </a:ext>
                  </a:extLst>
                </a:gridCol>
                <a:gridCol w="899716">
                  <a:extLst>
                    <a:ext uri="{9D8B030D-6E8A-4147-A177-3AD203B41FA5}">
                      <a16:colId xmlns:a16="http://schemas.microsoft.com/office/drawing/2014/main" val="1414043117"/>
                    </a:ext>
                  </a:extLst>
                </a:gridCol>
                <a:gridCol w="881513">
                  <a:extLst>
                    <a:ext uri="{9D8B030D-6E8A-4147-A177-3AD203B41FA5}">
                      <a16:colId xmlns:a16="http://schemas.microsoft.com/office/drawing/2014/main" val="3490844078"/>
                    </a:ext>
                  </a:extLst>
                </a:gridCol>
                <a:gridCol w="881513">
                  <a:extLst>
                    <a:ext uri="{9D8B030D-6E8A-4147-A177-3AD203B41FA5}">
                      <a16:colId xmlns:a16="http://schemas.microsoft.com/office/drawing/2014/main" val="645293817"/>
                    </a:ext>
                  </a:extLst>
                </a:gridCol>
                <a:gridCol w="881513">
                  <a:extLst>
                    <a:ext uri="{9D8B030D-6E8A-4147-A177-3AD203B41FA5}">
                      <a16:colId xmlns:a16="http://schemas.microsoft.com/office/drawing/2014/main" val="2610888835"/>
                    </a:ext>
                  </a:extLst>
                </a:gridCol>
                <a:gridCol w="881513">
                  <a:extLst>
                    <a:ext uri="{9D8B030D-6E8A-4147-A177-3AD203B41FA5}">
                      <a16:colId xmlns:a16="http://schemas.microsoft.com/office/drawing/2014/main" val="2706295515"/>
                    </a:ext>
                  </a:extLst>
                </a:gridCol>
                <a:gridCol w="881513">
                  <a:extLst>
                    <a:ext uri="{9D8B030D-6E8A-4147-A177-3AD203B41FA5}">
                      <a16:colId xmlns:a16="http://schemas.microsoft.com/office/drawing/2014/main" val="1301455998"/>
                    </a:ext>
                  </a:extLst>
                </a:gridCol>
              </a:tblGrid>
              <a:tr h="370125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単一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識別器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単一弱識別器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非劣解集合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弱識別器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964302"/>
                  </a:ext>
                </a:extLst>
              </a:tr>
              <a:tr h="37012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全島統合</a:t>
                      </a:r>
                    </a:p>
                  </a:txBody>
                  <a:tcPr>
                    <a:solidFill>
                      <a:srgbClr val="FFF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島内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91211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単純</a:t>
                      </a:r>
                      <a:endParaRPr kumimoji="1" lang="en-US" altLang="ja-JP" b="1" dirty="0" smtClean="0"/>
                    </a:p>
                    <a:p>
                      <a:pPr algn="ctr"/>
                      <a:r>
                        <a:rPr kumimoji="1" lang="ja-JP" altLang="en-US" b="1" dirty="0" smtClean="0"/>
                        <a:t>重み</a:t>
                      </a:r>
                      <a:endParaRPr kumimoji="1" lang="ja-JP" altLang="en-US" b="1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EF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サブデータ</a:t>
                      </a:r>
                      <a:endParaRPr kumimoji="1" lang="en-US" altLang="ja-JP" b="1" dirty="0" smtClean="0"/>
                    </a:p>
                    <a:p>
                      <a:pPr algn="ctr"/>
                      <a:r>
                        <a:rPr kumimoji="1" lang="ja-JP" altLang="en-US" b="1" dirty="0" smtClean="0"/>
                        <a:t>重み</a:t>
                      </a:r>
                      <a:endParaRPr kumimoji="1" lang="ja-JP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全</a:t>
                      </a:r>
                      <a:endParaRPr kumimoji="1" lang="en-US" altLang="ja-JP" b="1" dirty="0" smtClean="0"/>
                    </a:p>
                    <a:p>
                      <a:pPr algn="ctr"/>
                      <a:r>
                        <a:rPr kumimoji="1" lang="ja-JP" altLang="en-US" b="1" dirty="0" smtClean="0"/>
                        <a:t>データ</a:t>
                      </a:r>
                      <a:endParaRPr kumimoji="1" lang="en-US" altLang="ja-JP" b="1" dirty="0" smtClean="0"/>
                    </a:p>
                    <a:p>
                      <a:pPr algn="ctr"/>
                      <a:r>
                        <a:rPr kumimoji="1" lang="ja-JP" altLang="en-US" b="1" dirty="0" smtClean="0"/>
                        <a:t>重み</a:t>
                      </a:r>
                      <a:endParaRPr kumimoji="1" lang="ja-JP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EF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単純</a:t>
                      </a:r>
                      <a:endParaRPr kumimoji="1" lang="en-US" altLang="ja-JP" b="1" dirty="0" smtClean="0"/>
                    </a:p>
                    <a:p>
                      <a:pPr algn="ctr"/>
                      <a:r>
                        <a:rPr kumimoji="1" lang="ja-JP" altLang="en-US" b="1" dirty="0" smtClean="0"/>
                        <a:t>重み</a:t>
                      </a:r>
                      <a:endParaRPr kumimoji="1" lang="ja-JP" altLang="en-US" b="1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サブデータ</a:t>
                      </a:r>
                      <a:endParaRPr kumimoji="1" lang="en-US" altLang="ja-JP" b="1" dirty="0" smtClean="0"/>
                    </a:p>
                    <a:p>
                      <a:pPr algn="ctr"/>
                      <a:r>
                        <a:rPr kumimoji="1" lang="ja-JP" altLang="en-US" b="1" dirty="0" smtClean="0"/>
                        <a:t>重み</a:t>
                      </a:r>
                      <a:endParaRPr kumimoji="1" lang="ja-JP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EF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全</a:t>
                      </a:r>
                      <a:endParaRPr kumimoji="1" lang="en-US" altLang="ja-JP" b="1" dirty="0" smtClean="0"/>
                    </a:p>
                    <a:p>
                      <a:pPr algn="ctr"/>
                      <a:r>
                        <a:rPr kumimoji="1" lang="ja-JP" altLang="en-US" b="1" dirty="0" smtClean="0"/>
                        <a:t>データ</a:t>
                      </a:r>
                      <a:endParaRPr kumimoji="1" lang="en-US" altLang="ja-JP" b="1" dirty="0" smtClean="0"/>
                    </a:p>
                    <a:p>
                      <a:pPr algn="ctr"/>
                      <a:r>
                        <a:rPr kumimoji="1" lang="ja-JP" altLang="en-US" b="1" dirty="0" smtClean="0"/>
                        <a:t>重み</a:t>
                      </a:r>
                      <a:endParaRPr kumimoji="1" lang="ja-JP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単純</a:t>
                      </a:r>
                      <a:endParaRPr kumimoji="1" lang="en-US" altLang="ja-JP" b="1" dirty="0" smtClean="0"/>
                    </a:p>
                    <a:p>
                      <a:pPr algn="ctr"/>
                      <a:r>
                        <a:rPr kumimoji="1" lang="ja-JP" altLang="en-US" b="1" dirty="0" smtClean="0"/>
                        <a:t>重み</a:t>
                      </a:r>
                      <a:endParaRPr kumimoji="1" lang="ja-JP" altLang="en-US" b="1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EF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サブデータ</a:t>
                      </a:r>
                      <a:endParaRPr kumimoji="1" lang="en-US" altLang="ja-JP" b="1" dirty="0" smtClean="0"/>
                    </a:p>
                    <a:p>
                      <a:pPr algn="ctr"/>
                      <a:r>
                        <a:rPr kumimoji="1" lang="ja-JP" altLang="en-US" b="1" dirty="0" smtClean="0"/>
                        <a:t>重み</a:t>
                      </a:r>
                      <a:endParaRPr kumimoji="1" lang="ja-JP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全</a:t>
                      </a:r>
                      <a:endParaRPr kumimoji="1" lang="en-US" altLang="ja-JP" b="1" dirty="0" smtClean="0"/>
                    </a:p>
                    <a:p>
                      <a:pPr algn="ctr"/>
                      <a:r>
                        <a:rPr kumimoji="1" lang="ja-JP" altLang="en-US" b="1" dirty="0" smtClean="0"/>
                        <a:t>データ</a:t>
                      </a:r>
                      <a:endParaRPr kumimoji="1" lang="en-US" altLang="ja-JP" b="1" dirty="0" smtClean="0"/>
                    </a:p>
                    <a:p>
                      <a:pPr algn="ctr"/>
                      <a:r>
                        <a:rPr kumimoji="1" lang="ja-JP" altLang="en-US" b="1" dirty="0" smtClean="0"/>
                        <a:t>重み</a:t>
                      </a:r>
                      <a:endParaRPr kumimoji="1" lang="ja-JP" altLang="en-US" b="1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EF">
                        <a:alpha val="2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930595"/>
                  </a:ext>
                </a:extLst>
              </a:tr>
              <a:tr h="309600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　評価用データ識別率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全データ最良単一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島数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5, 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過剰適合あり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satimage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3x10CV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FDDE4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7246655"/>
                  </a:ext>
                </a:extLst>
              </a:tr>
              <a:tr h="52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84.82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85.94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sng" strike="noStrike" dirty="0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86.04</a:t>
                      </a:r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84.72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85.04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85.01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27.46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27.39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27.40 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71372932"/>
                  </a:ext>
                </a:extLst>
              </a:tr>
              <a:tr h="2382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9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654105"/>
                  </a:ext>
                </a:extLst>
              </a:tr>
              <a:tr h="308714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　評価用データ識別率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全データ最良単一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島数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5, </a:t>
                      </a:r>
                      <a:r>
                        <a:rPr lang="ja-JP" altLang="en-US" sz="1800" b="0" i="0" u="none" strike="noStrike" dirty="0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過剰適合なし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satimage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3x10CV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FDDE4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0253135"/>
                  </a:ext>
                </a:extLst>
              </a:tr>
              <a:tr h="52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sng" strike="noStrike" dirty="0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86.23</a:t>
                      </a:r>
                      <a:r>
                        <a:rPr lang="en-US" altLang="ja-JP" sz="1800" b="1" i="0" u="none" strike="noStrike" dirty="0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86.16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86.15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81.30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84.18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84.21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26.25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26.12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26.11 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93162719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9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067692"/>
                  </a:ext>
                </a:extLst>
              </a:tr>
              <a:tr h="309600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　評価用データ識別率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全データ最良単一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800" b="0" i="0" u="none" strike="noStrike" dirty="0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島数</a:t>
                      </a:r>
                      <a:r>
                        <a:rPr lang="en-US" altLang="ja-JP" sz="1800" b="0" i="0" u="none" strike="noStrike" dirty="0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過剰適合あり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satimage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en-US" altLang="ja-JP" sz="1800" b="0" i="0" u="none" strike="noStrike" dirty="0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1x10CV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FDDE4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5863402"/>
                  </a:ext>
                </a:extLst>
              </a:tr>
              <a:tr h="52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86.56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85.97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86.42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sng" strike="noStrike" dirty="0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86.57</a:t>
                      </a:r>
                      <a:r>
                        <a:rPr lang="en-US" altLang="ja-JP" sz="1800" b="1" i="0" u="none" strike="noStrike" dirty="0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86.09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86.22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24.10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24.07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24.04 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1628980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9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30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改良できる点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9F3E71-B973-C84C-AD02-E69CC912B50B}"/>
              </a:ext>
            </a:extLst>
          </p:cNvPr>
          <p:cNvSpPr txBox="1">
            <a:spLocks/>
          </p:cNvSpPr>
          <p:nvPr/>
        </p:nvSpPr>
        <p:spPr>
          <a:xfrm>
            <a:off x="384958" y="1859478"/>
            <a:ext cx="8682842" cy="339832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2800" kern="0" dirty="0" smtClean="0"/>
              <a:t>同票</a:t>
            </a:r>
            <a:r>
              <a:rPr lang="en-US" altLang="ja-JP" sz="2800" kern="0" dirty="0" smtClean="0"/>
              <a:t>1</a:t>
            </a:r>
            <a:r>
              <a:rPr lang="ja-JP" altLang="en-US" sz="2800" kern="0" dirty="0" smtClean="0"/>
              <a:t>位の場合，そのうちランダムに識別結果とする．</a:t>
            </a:r>
            <a:endParaRPr lang="en-US" altLang="ja-JP" sz="2800" kern="0" dirty="0" smtClean="0"/>
          </a:p>
          <a:p>
            <a:pPr marL="0" indent="0">
              <a:buNone/>
            </a:pPr>
            <a:r>
              <a:rPr lang="ja-JP" altLang="en-US" sz="2800" kern="0" dirty="0" smtClean="0"/>
              <a:t>同票</a:t>
            </a:r>
            <a:r>
              <a:rPr lang="en-US" altLang="ja-JP" sz="2800" kern="0" dirty="0" smtClean="0"/>
              <a:t>1</a:t>
            </a:r>
            <a:r>
              <a:rPr lang="ja-JP" altLang="en-US" sz="2800" kern="0" dirty="0" smtClean="0"/>
              <a:t>位が起こる回数が多いほど，識別結果の</a:t>
            </a:r>
            <a:r>
              <a:rPr lang="en-US" altLang="ja-JP" sz="2800" kern="0" dirty="0" smtClean="0"/>
              <a:t/>
            </a:r>
            <a:br>
              <a:rPr lang="en-US" altLang="ja-JP" sz="2800" kern="0" dirty="0" smtClean="0"/>
            </a:br>
            <a:r>
              <a:rPr lang="ja-JP" altLang="en-US" sz="2800" kern="0" dirty="0" smtClean="0"/>
              <a:t>ランダム依存性が高くなることが予測される．</a:t>
            </a:r>
            <a:endParaRPr lang="en-US" altLang="ja-JP" sz="2800" kern="0" dirty="0" smtClean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097132-DD18-454A-9FF6-5987FE4EBE1B}"/>
              </a:ext>
            </a:extLst>
          </p:cNvPr>
          <p:cNvSpPr txBox="1"/>
          <p:nvPr/>
        </p:nvSpPr>
        <p:spPr>
          <a:xfrm>
            <a:off x="381000" y="1314839"/>
            <a:ext cx="5867400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多数決方法の課題</a:t>
            </a:r>
            <a:endParaRPr kumimoji="1" lang="ja-JP" altLang="en-US" sz="2800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BDD95F6-0BDE-3D47-A774-B5C16F9BE91E}"/>
              </a:ext>
            </a:extLst>
          </p:cNvPr>
          <p:cNvSpPr txBox="1">
            <a:spLocks/>
          </p:cNvSpPr>
          <p:nvPr/>
        </p:nvSpPr>
        <p:spPr>
          <a:xfrm>
            <a:off x="384958" y="4154736"/>
            <a:ext cx="8682842" cy="23222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800" kern="0" dirty="0" smtClean="0"/>
              <a:t>同票</a:t>
            </a:r>
            <a:r>
              <a:rPr lang="en-US" altLang="ja-JP" sz="2800" kern="0" dirty="0" smtClean="0"/>
              <a:t>1</a:t>
            </a:r>
            <a:r>
              <a:rPr lang="ja-JP" altLang="en-US" sz="2800" kern="0" dirty="0" smtClean="0"/>
              <a:t>位が発生する回数の調査</a:t>
            </a:r>
            <a:endParaRPr lang="en-US" altLang="ja-JP" sz="2800" kern="0" dirty="0" smtClean="0"/>
          </a:p>
          <a:p>
            <a:r>
              <a:rPr lang="ja-JP" altLang="en-US" sz="2800" kern="0" dirty="0" smtClean="0"/>
              <a:t>同票</a:t>
            </a:r>
            <a:r>
              <a:rPr lang="en-US" altLang="ja-JP" sz="2800" kern="0" dirty="0" smtClean="0"/>
              <a:t>1</a:t>
            </a:r>
            <a:r>
              <a:rPr lang="ja-JP" altLang="en-US" sz="2800" kern="0" dirty="0" smtClean="0"/>
              <a:t>位が発生しないような弱識別器個数の考察</a:t>
            </a:r>
            <a:endParaRPr lang="en-US" altLang="ja-JP" sz="2800" kern="0" dirty="0" smtClean="0"/>
          </a:p>
          <a:p>
            <a:r>
              <a:rPr lang="ja-JP" altLang="en-US" sz="2800" kern="0" dirty="0" smtClean="0"/>
              <a:t>重み付け多数決に用いる重みの</a:t>
            </a:r>
            <a:r>
              <a:rPr lang="ja-JP" altLang="en-US" sz="2800" kern="0" dirty="0" smtClean="0"/>
              <a:t>計算方法の</a:t>
            </a:r>
            <a:r>
              <a:rPr lang="ja-JP" altLang="en-US" sz="2800" kern="0" dirty="0" smtClean="0"/>
              <a:t>再考</a:t>
            </a:r>
            <a:endParaRPr lang="en-US" altLang="ja-JP" sz="2800" kern="0" dirty="0"/>
          </a:p>
          <a:p>
            <a:endParaRPr lang="en-US" altLang="ja-JP" sz="2800" kern="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A2B24A-5F59-544B-8D76-756BA47A7E45}"/>
              </a:ext>
            </a:extLst>
          </p:cNvPr>
          <p:cNvSpPr txBox="1"/>
          <p:nvPr/>
        </p:nvSpPr>
        <p:spPr>
          <a:xfrm>
            <a:off x="381000" y="3610097"/>
            <a:ext cx="7848600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多数決方法の改善案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420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6946CE-9F12-204B-8F5C-905116DA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非劣解集合</a:t>
            </a:r>
            <a:r>
              <a:rPr kumimoji="1" lang="en-US" altLang="ja-JP"/>
              <a:t> </a:t>
            </a:r>
            <a:r>
              <a:rPr kumimoji="1" lang="ja-JP" altLang="en-US"/>
              <a:t>弱識別器</a:t>
            </a:r>
          </a:p>
        </p:txBody>
      </p:sp>
      <p:pic>
        <p:nvPicPr>
          <p:cNvPr id="4" name="図 3" descr="地図 が含まれている画像&#10;&#10;&#10;&#10;自動的に生成された説明">
            <a:extLst>
              <a:ext uri="{FF2B5EF4-FFF2-40B4-BE49-F238E27FC236}">
                <a16:creationId xmlns:a16="http://schemas.microsoft.com/office/drawing/2014/main" id="{4177BABE-FCF9-3C44-A958-F8265485F9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200" y="1066800"/>
            <a:ext cx="5040000" cy="5040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E4F9B2-B99A-FD4D-B18C-225C649360F5}"/>
              </a:ext>
            </a:extLst>
          </p:cNvPr>
          <p:cNvSpPr txBox="1"/>
          <p:nvPr/>
        </p:nvSpPr>
        <p:spPr>
          <a:xfrm>
            <a:off x="76200" y="1200090"/>
            <a:ext cx="2367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/>
              <a:t>島数</a:t>
            </a:r>
            <a:r>
              <a:rPr kumimoji="1" lang="en-US" altLang="ja-JP" sz="2000"/>
              <a:t>5, satimage</a:t>
            </a:r>
            <a:endParaRPr kumimoji="1" lang="ja-JP" altLang="en-US" sz="2000"/>
          </a:p>
        </p:txBody>
      </p:sp>
      <p:pic>
        <p:nvPicPr>
          <p:cNvPr id="7" name="図 6" descr="地図, テキスト が含まれている画像&#10;&#10;&#10;&#10;自動的に生成された説明">
            <a:extLst>
              <a:ext uri="{FF2B5EF4-FFF2-40B4-BE49-F238E27FC236}">
                <a16:creationId xmlns:a16="http://schemas.microsoft.com/office/drawing/2014/main" id="{E6B773ED-7684-6C4F-8C75-4C495CF909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066800"/>
            <a:ext cx="5040000" cy="5040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286047-8CB1-2E4A-9194-AA1EF681BEA5}"/>
              </a:ext>
            </a:extLst>
          </p:cNvPr>
          <p:cNvSpPr txBox="1"/>
          <p:nvPr/>
        </p:nvSpPr>
        <p:spPr>
          <a:xfrm>
            <a:off x="1608037" y="573746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過剰適合あり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F79A82-68CC-AD43-AF59-6A66190FF08F}"/>
              </a:ext>
            </a:extLst>
          </p:cNvPr>
          <p:cNvSpPr txBox="1"/>
          <p:nvPr/>
        </p:nvSpPr>
        <p:spPr>
          <a:xfrm>
            <a:off x="6038437" y="57374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過剰適合なし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3E2FB28-8682-D948-B8DF-ADD5198A76A6}"/>
              </a:ext>
            </a:extLst>
          </p:cNvPr>
          <p:cNvSpPr txBox="1"/>
          <p:nvPr/>
        </p:nvSpPr>
        <p:spPr>
          <a:xfrm>
            <a:off x="697885" y="6106800"/>
            <a:ext cx="7824429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過剰適合ありの方が</a:t>
            </a:r>
            <a:r>
              <a:rPr lang="en-US" altLang="ja-JP"/>
              <a:t>2</a:t>
            </a:r>
            <a:r>
              <a:rPr lang="ja-JP" altLang="en-US"/>
              <a:t>目的空間において広く分布した非劣解が得られる．</a:t>
            </a:r>
            <a:endParaRPr lang="en-US" altLang="ja-JP"/>
          </a:p>
          <a:p>
            <a:r>
              <a:rPr lang="ja-JP" altLang="en-US"/>
              <a:t>過剰適合なしの方が識別率が高い個体を得ているが，重複した個体も多い．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742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3757</TotalTime>
  <Words>512</Words>
  <Application>Microsoft Office PowerPoint</Application>
  <PresentationFormat>画面に合わせる (4:3)</PresentationFormat>
  <Paragraphs>211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ＭＳ Ｐゴシック</vt:lpstr>
      <vt:lpstr>ＭＳ Ｐ明朝</vt:lpstr>
      <vt:lpstr>游ゴシック</vt:lpstr>
      <vt:lpstr>Arial</vt:lpstr>
      <vt:lpstr>Times New Roman</vt:lpstr>
      <vt:lpstr>標準デザイン</vt:lpstr>
      <vt:lpstr>デザインの設定</vt:lpstr>
      <vt:lpstr>進捗報告 第2回 2019年1月15日</vt:lpstr>
      <vt:lpstr>研究背景</vt:lpstr>
      <vt:lpstr>実験の目的</vt:lpstr>
      <vt:lpstr>1試行で得られる各種識別器</vt:lpstr>
      <vt:lpstr>1試行で得られる各種識別器</vt:lpstr>
      <vt:lpstr>実験の実施</vt:lpstr>
      <vt:lpstr>現段階で得ている結果一部</vt:lpstr>
      <vt:lpstr>改良できる点</vt:lpstr>
      <vt:lpstr>非劣解集合 弱識別器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Omozaki</dc:creator>
  <cp:lastModifiedBy>Omozaki Yuichi</cp:lastModifiedBy>
  <cp:revision>150</cp:revision>
  <cp:lastPrinted>1601-01-01T00:00:00Z</cp:lastPrinted>
  <dcterms:created xsi:type="dcterms:W3CDTF">1601-01-01T00:00:00Z</dcterms:created>
  <dcterms:modified xsi:type="dcterms:W3CDTF">2019-01-15T04:24:18Z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