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61" r:id="rId4"/>
    <p:sldId id="264" r:id="rId5"/>
    <p:sldId id="257" r:id="rId6"/>
    <p:sldId id="260" r:id="rId7"/>
    <p:sldId id="262" r:id="rId8"/>
    <p:sldId id="265" r:id="rId9"/>
    <p:sldId id="263" r:id="rId10"/>
    <p:sldId id="267" r:id="rId11"/>
    <p:sldId id="266" r:id="rId12"/>
    <p:sldId id="268" r:id="rId13"/>
    <p:sldId id="269" r:id="rId1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4162" autoAdjust="0"/>
  </p:normalViewPr>
  <p:slideViewPr>
    <p:cSldViewPr>
      <p:cViewPr>
        <p:scale>
          <a:sx n="100" d="100"/>
          <a:sy n="100" d="100"/>
        </p:scale>
        <p:origin x="1328" y="35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340481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4E27A34-D2C7-234D-83A9-A66D7108B54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D021CD55-30CD-F447-A788-B6BBD3886EC8}"/>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023BB95-5631-524B-A300-D1D93E26D193}"/>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3CD91210-3E4F-9648-A484-238025C3E67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E8539A1D-4163-354A-B4FD-AD296A7024F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B6F63639-6CDD-BD4D-963D-8CC786B6487C}"/>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4" name="テキスト ボックス 3">
            <a:extLst>
              <a:ext uri="{FF2B5EF4-FFF2-40B4-BE49-F238E27FC236}">
                <a16:creationId xmlns:a16="http://schemas.microsoft.com/office/drawing/2014/main" id="{45E86085-7C33-C74A-94D0-20F6D2C75E9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7E5B5E-8299-E442-A96D-91037D19B06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DE47F4D9-6A26-B54C-BC48-6B9908E490E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08CA9D95-6790-2243-BA64-40297AADDDB6}"/>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進捗報告</a:t>
            </a:r>
            <a:r>
              <a:rPr lang="en-US" altLang="ja-JP">
                <a:latin typeface="Arial" panose="020B0604020202020204" pitchFamily="34" charset="0"/>
              </a:rPr>
              <a:t> </a:t>
            </a:r>
            <a:r>
              <a:rPr lang="ja-JP" altLang="en-US">
                <a:latin typeface="Arial" panose="020B0604020202020204" pitchFamily="34" charset="0"/>
              </a:rPr>
              <a:t>第</a:t>
            </a:r>
            <a:r>
              <a:rPr lang="en-US" altLang="ja-JP">
                <a:latin typeface="Arial" panose="020B0604020202020204" pitchFamily="34" charset="0"/>
              </a:rPr>
              <a:t>1</a:t>
            </a:r>
            <a:r>
              <a:rPr lang="ja-JP" altLang="en-US">
                <a:latin typeface="Arial" panose="020B0604020202020204" pitchFamily="34" charset="0"/>
              </a:rPr>
              <a:t>回</a:t>
            </a:r>
            <a:br>
              <a:rPr lang="en-US" altLang="ja-JP">
                <a:latin typeface="Arial" panose="020B0604020202020204" pitchFamily="34" charset="0"/>
              </a:rPr>
            </a:br>
            <a:r>
              <a:rPr lang="en-US" altLang="ja-JP">
                <a:latin typeface="Arial" panose="020B0604020202020204" pitchFamily="34" charset="0"/>
              </a:rPr>
              <a:t>2019</a:t>
            </a:r>
            <a:r>
              <a:rPr lang="ja-JP" altLang="en-US">
                <a:latin typeface="Arial" panose="020B0604020202020204" pitchFamily="34" charset="0"/>
              </a:rPr>
              <a:t>年</a:t>
            </a:r>
            <a:r>
              <a:rPr lang="en-US" altLang="ja-JP">
                <a:latin typeface="Arial" panose="020B0604020202020204" pitchFamily="34" charset="0"/>
              </a:rPr>
              <a:t>1</a:t>
            </a:r>
            <a:r>
              <a:rPr lang="ja-JP" altLang="en-US">
                <a:latin typeface="Arial" panose="020B0604020202020204" pitchFamily="34" charset="0"/>
              </a:rPr>
              <a:t>月</a:t>
            </a:r>
            <a:r>
              <a:rPr lang="en-US" altLang="ja-JP">
                <a:latin typeface="Arial" panose="020B0604020202020204" pitchFamily="34" charset="0"/>
              </a:rPr>
              <a:t>8</a:t>
            </a:r>
            <a:r>
              <a:rPr lang="ja-JP" altLang="en-US">
                <a:latin typeface="Arial" panose="020B0604020202020204" pitchFamily="34" charset="0"/>
              </a:rPr>
              <a:t>日</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58E87-959C-1F44-B601-0A2A962D8FBD}"/>
              </a:ext>
            </a:extLst>
          </p:cNvPr>
          <p:cNvSpPr>
            <a:spLocks noGrp="1"/>
          </p:cNvSpPr>
          <p:nvPr>
            <p:ph type="title"/>
          </p:nvPr>
        </p:nvSpPr>
        <p:spPr/>
        <p:txBody>
          <a:bodyPr/>
          <a:lstStyle/>
          <a:p>
            <a:r>
              <a:rPr kumimoji="1" lang="ja-JP" altLang="en-US"/>
              <a:t>調査課題</a:t>
            </a:r>
            <a:r>
              <a:rPr kumimoji="1" lang="en-US" altLang="ja-JP">
                <a:latin typeface="+mn-lt"/>
              </a:rPr>
              <a:t>4</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D06C38CA-9E38-0F43-97F9-ABBFE222E943}"/>
              </a:ext>
            </a:extLst>
          </p:cNvPr>
          <p:cNvSpPr txBox="1">
            <a:spLocks/>
          </p:cNvSpPr>
          <p:nvPr/>
        </p:nvSpPr>
        <p:spPr>
          <a:xfrm>
            <a:off x="384958" y="1859478"/>
            <a:ext cx="8378042" cy="14933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並列分散型</a:t>
            </a:r>
            <a:r>
              <a:rPr lang="en-US" altLang="ja-JP" sz="2800"/>
              <a:t>2</a:t>
            </a:r>
            <a:r>
              <a:rPr lang="ja-JP" altLang="en-US" sz="2800"/>
              <a:t>目的（識別率，ルール数）ファジィ遺伝的機械学習で得られた各部分個体群における最終世代から</a:t>
            </a:r>
            <a:r>
              <a:rPr lang="ja-JP" altLang="en-US" sz="2800">
                <a:solidFill>
                  <a:srgbClr val="FF0000"/>
                </a:solidFill>
              </a:rPr>
              <a:t>非劣解集合</a:t>
            </a:r>
            <a:r>
              <a:rPr lang="ja-JP" altLang="en-US" sz="2800"/>
              <a:t>を弱識別器として選択</a:t>
            </a:r>
            <a:endParaRPr lang="en-US" altLang="ja-JP" sz="2800"/>
          </a:p>
        </p:txBody>
      </p:sp>
      <p:sp>
        <p:nvSpPr>
          <p:cNvPr id="4" name="テキスト ボックス 3">
            <a:extLst>
              <a:ext uri="{FF2B5EF4-FFF2-40B4-BE49-F238E27FC236}">
                <a16:creationId xmlns:a16="http://schemas.microsoft.com/office/drawing/2014/main" id="{BAD8C298-3BAB-6045-BD75-CADD7501F565}"/>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4</a:t>
            </a:r>
            <a:r>
              <a:rPr kumimoji="1" lang="ja-JP" altLang="en-US" sz="2800"/>
              <a:t>で必要な実装</a:t>
            </a:r>
          </a:p>
        </p:txBody>
      </p:sp>
      <p:sp>
        <p:nvSpPr>
          <p:cNvPr id="6" name="コンテンツ プレースホルダー 2">
            <a:extLst>
              <a:ext uri="{FF2B5EF4-FFF2-40B4-BE49-F238E27FC236}">
                <a16:creationId xmlns:a16="http://schemas.microsoft.com/office/drawing/2014/main" id="{4F91A570-693D-C24D-96B7-5491CD8135AA}"/>
              </a:ext>
            </a:extLst>
          </p:cNvPr>
          <p:cNvSpPr txBox="1">
            <a:spLocks/>
          </p:cNvSpPr>
          <p:nvPr/>
        </p:nvSpPr>
        <p:spPr>
          <a:xfrm>
            <a:off x="384958" y="4430838"/>
            <a:ext cx="8378042" cy="235096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部分個体群にかかわらず，全弱識別器で多数決をとる方法</a:t>
            </a:r>
            <a:endParaRPr lang="en-US" altLang="ja-JP" sz="2800"/>
          </a:p>
          <a:p>
            <a:pPr marL="514350" indent="-514350">
              <a:buFont typeface="+mj-ea"/>
              <a:buAutoNum type="circleNumDbPlain"/>
            </a:pPr>
            <a:r>
              <a:rPr lang="ja-JP" altLang="en-US" sz="2800"/>
              <a:t>各部分個体群の非劣解の間で多数決をとって識別結果を求めたあと，異なる部分個体群どうしで</a:t>
            </a:r>
            <a:br>
              <a:rPr lang="en-US" altLang="ja-JP" sz="2800"/>
            </a:br>
            <a:r>
              <a:rPr lang="ja-JP" altLang="en-US" sz="2800"/>
              <a:t>多数決をとる方法</a:t>
            </a:r>
            <a:endParaRPr lang="en-US" altLang="ja-JP" sz="2800"/>
          </a:p>
        </p:txBody>
      </p:sp>
      <p:sp>
        <p:nvSpPr>
          <p:cNvPr id="7" name="テキスト ボックス 6">
            <a:extLst>
              <a:ext uri="{FF2B5EF4-FFF2-40B4-BE49-F238E27FC236}">
                <a16:creationId xmlns:a16="http://schemas.microsoft.com/office/drawing/2014/main" id="{CE3C9F65-D2AF-2D4B-8915-F0037B583D28}"/>
              </a:ext>
            </a:extLst>
          </p:cNvPr>
          <p:cNvSpPr txBox="1"/>
          <p:nvPr/>
        </p:nvSpPr>
        <p:spPr>
          <a:xfrm>
            <a:off x="381000" y="3886200"/>
            <a:ext cx="7162800" cy="523220"/>
          </a:xfrm>
          <a:prstGeom prst="rect">
            <a:avLst/>
          </a:prstGeom>
          <a:noFill/>
          <a:ln w="19050">
            <a:solidFill>
              <a:schemeClr val="accent6"/>
            </a:solidFill>
          </a:ln>
        </p:spPr>
        <p:txBody>
          <a:bodyPr wrap="square" rtlCol="0">
            <a:spAutoFit/>
          </a:bodyPr>
          <a:lstStyle/>
          <a:p>
            <a:r>
              <a:rPr kumimoji="1" lang="ja-JP" altLang="en-US" sz="2800"/>
              <a:t>非劣解集合による多数決方法についての疑問</a:t>
            </a:r>
          </a:p>
        </p:txBody>
      </p:sp>
    </p:spTree>
    <p:extLst>
      <p:ext uri="{BB962C8B-B14F-4D97-AF65-F5344CB8AC3E}">
        <p14:creationId xmlns:p14="http://schemas.microsoft.com/office/powerpoint/2010/main" val="4089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26363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使用するデータセット：</a:t>
            </a:r>
            <a:r>
              <a:rPr lang="en-US" altLang="ja-JP" sz="2800"/>
              <a:t>satimage, phoneme</a:t>
            </a:r>
          </a:p>
          <a:p>
            <a:r>
              <a:rPr lang="ja-JP" altLang="en-US" sz="2800"/>
              <a:t>個体群サイズ：</a:t>
            </a:r>
            <a:r>
              <a:rPr lang="en-US" altLang="ja-JP" sz="2800"/>
              <a:t>300</a:t>
            </a:r>
          </a:p>
          <a:p>
            <a:r>
              <a:rPr lang="ja-JP" altLang="en-US" sz="2800"/>
              <a:t>世代数：</a:t>
            </a:r>
            <a:r>
              <a:rPr lang="en-US" altLang="ja-JP" sz="2800"/>
              <a:t>50,000</a:t>
            </a:r>
          </a:p>
          <a:p>
            <a:r>
              <a:rPr lang="en-US" altLang="ja-JP" sz="2800"/>
              <a:t>EMO</a:t>
            </a:r>
            <a:r>
              <a:rPr lang="ja-JP" altLang="en-US" sz="2800"/>
              <a:t>アルゴリズム：</a:t>
            </a:r>
            <a:r>
              <a:rPr lang="en-US" altLang="ja-JP" sz="2800"/>
              <a:t>NSGA-II</a:t>
            </a:r>
          </a:p>
          <a:p>
            <a:r>
              <a:rPr lang="ja-JP" altLang="en-US" sz="2800"/>
              <a:t>並列分割数：</a:t>
            </a:r>
            <a:r>
              <a:rPr lang="en-US" altLang="ja-JP" sz="2800"/>
              <a:t>1〜30</a:t>
            </a:r>
          </a:p>
          <a:p>
            <a:endParaRPr lang="en-US" altLang="ja-JP" sz="2800"/>
          </a:p>
          <a:p>
            <a:endParaRPr lang="en-US" altLang="ja-JP" sz="2800"/>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2743200" cy="523220"/>
          </a:xfrm>
          <a:prstGeom prst="rect">
            <a:avLst/>
          </a:prstGeom>
          <a:noFill/>
          <a:ln w="19050">
            <a:solidFill>
              <a:schemeClr val="accent6"/>
            </a:solidFill>
          </a:ln>
        </p:spPr>
        <p:txBody>
          <a:bodyPr wrap="square" rtlCol="0">
            <a:spAutoFit/>
          </a:bodyPr>
          <a:lstStyle/>
          <a:p>
            <a:r>
              <a:rPr lang="ja-JP" altLang="en-US" sz="2800"/>
              <a:t>実験設定の予定</a:t>
            </a:r>
            <a:endParaRPr kumimoji="1" lang="ja-JP" altLang="en-US" sz="2800"/>
          </a:p>
        </p:txBody>
      </p:sp>
      <p:sp>
        <p:nvSpPr>
          <p:cNvPr id="6" name="コンテンツ プレースホルダー 2">
            <a:extLst>
              <a:ext uri="{FF2B5EF4-FFF2-40B4-BE49-F238E27FC236}">
                <a16:creationId xmlns:a16="http://schemas.microsoft.com/office/drawing/2014/main" id="{D813C693-63D2-254D-B50B-E3AABC3096F6}"/>
              </a:ext>
            </a:extLst>
          </p:cNvPr>
          <p:cNvSpPr txBox="1">
            <a:spLocks/>
          </p:cNvSpPr>
          <p:nvPr/>
        </p:nvSpPr>
        <p:spPr>
          <a:xfrm>
            <a:off x="384958" y="5192838"/>
            <a:ext cx="8378042" cy="16457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学習用データに対する識別率</a:t>
            </a:r>
            <a:endParaRPr lang="en-US" altLang="ja-JP" sz="2800"/>
          </a:p>
          <a:p>
            <a:r>
              <a:rPr lang="ja-JP" altLang="en-US" sz="2800"/>
              <a:t>評価用データに対する識別率</a:t>
            </a:r>
            <a:endParaRPr lang="en-US" altLang="ja-JP" sz="2800"/>
          </a:p>
          <a:p>
            <a:r>
              <a:rPr lang="ja-JP" altLang="en-US" sz="2800"/>
              <a:t>弱識別器のルール集合</a:t>
            </a:r>
            <a:endParaRPr lang="en-US" altLang="ja-JP" sz="2800"/>
          </a:p>
        </p:txBody>
      </p:sp>
      <p:sp>
        <p:nvSpPr>
          <p:cNvPr id="7" name="テキスト ボックス 6">
            <a:extLst>
              <a:ext uri="{FF2B5EF4-FFF2-40B4-BE49-F238E27FC236}">
                <a16:creationId xmlns:a16="http://schemas.microsoft.com/office/drawing/2014/main" id="{5F1DA582-03EF-6F4C-9146-A8F222B95DCD}"/>
              </a:ext>
            </a:extLst>
          </p:cNvPr>
          <p:cNvSpPr txBox="1"/>
          <p:nvPr/>
        </p:nvSpPr>
        <p:spPr>
          <a:xfrm>
            <a:off x="381000" y="4648200"/>
            <a:ext cx="2743200" cy="523220"/>
          </a:xfrm>
          <a:prstGeom prst="rect">
            <a:avLst/>
          </a:prstGeom>
          <a:noFill/>
          <a:ln w="19050">
            <a:solidFill>
              <a:schemeClr val="accent6"/>
            </a:solidFill>
          </a:ln>
        </p:spPr>
        <p:txBody>
          <a:bodyPr wrap="square" rtlCol="0">
            <a:spAutoFit/>
          </a:bodyPr>
          <a:lstStyle/>
          <a:p>
            <a:r>
              <a:rPr lang="ja-JP" altLang="en-US" sz="2800"/>
              <a:t>出力内容の予定</a:t>
            </a:r>
            <a:endParaRPr kumimoji="1" lang="ja-JP" altLang="en-US" sz="2800"/>
          </a:p>
        </p:txBody>
      </p:sp>
    </p:spTree>
    <p:extLst>
      <p:ext uri="{BB962C8B-B14F-4D97-AF65-F5344CB8AC3E}">
        <p14:creationId xmlns:p14="http://schemas.microsoft.com/office/powerpoint/2010/main" val="20562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7B29810C-F827-524C-BCE8-FA89CCC2624C}"/>
              </a:ext>
            </a:extLst>
          </p:cNvPr>
          <p:cNvSpPr txBox="1"/>
          <p:nvPr/>
        </p:nvSpPr>
        <p:spPr>
          <a:xfrm>
            <a:off x="381000" y="3048000"/>
            <a:ext cx="5943600" cy="523220"/>
          </a:xfrm>
          <a:prstGeom prst="rect">
            <a:avLst/>
          </a:prstGeom>
          <a:noFill/>
          <a:ln w="19050">
            <a:solidFill>
              <a:schemeClr val="accent6"/>
            </a:solidFill>
          </a:ln>
        </p:spPr>
        <p:txBody>
          <a:bodyPr wrap="square" rtlCol="0">
            <a:spAutoFit/>
          </a:bodyPr>
          <a:lstStyle/>
          <a:p>
            <a:r>
              <a:rPr kumimoji="1" lang="ja-JP" altLang="en-US" sz="2800"/>
              <a:t>重み付け多数決のための重みの計算</a:t>
            </a:r>
          </a:p>
        </p:txBody>
      </p:sp>
      <p:sp>
        <p:nvSpPr>
          <p:cNvPr id="2" name="タイトル 1">
            <a:extLst>
              <a:ext uri="{FF2B5EF4-FFF2-40B4-BE49-F238E27FC236}">
                <a16:creationId xmlns:a16="http://schemas.microsoft.com/office/drawing/2014/main" id="{5340D088-37BD-574B-B9A3-16113C7A8B92}"/>
              </a:ext>
            </a:extLst>
          </p:cNvPr>
          <p:cNvSpPr>
            <a:spLocks noGrp="1"/>
          </p:cNvSpPr>
          <p:nvPr>
            <p:ph type="title"/>
          </p:nvPr>
        </p:nvSpPr>
        <p:spPr/>
        <p:txBody>
          <a:bodyPr/>
          <a:lstStyle/>
          <a:p>
            <a:r>
              <a:rPr kumimoji="1" lang="ja-JP" altLang="en-US"/>
              <a:t>質問まとめ</a:t>
            </a:r>
          </a:p>
        </p:txBody>
      </p:sp>
      <p:sp>
        <p:nvSpPr>
          <p:cNvPr id="5" name="コンテンツ プレースホルダー 2">
            <a:extLst>
              <a:ext uri="{FF2B5EF4-FFF2-40B4-BE49-F238E27FC236}">
                <a16:creationId xmlns:a16="http://schemas.microsoft.com/office/drawing/2014/main" id="{07F5E2C5-CC74-C641-869E-7879D2505D97}"/>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Clr>
                <a:schemeClr val="tx1"/>
              </a:buClr>
              <a:buNone/>
            </a:pP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p:txBody>
      </p:sp>
      <p:sp>
        <p:nvSpPr>
          <p:cNvPr id="6" name="テキスト ボックス 5">
            <a:extLst>
              <a:ext uri="{FF2B5EF4-FFF2-40B4-BE49-F238E27FC236}">
                <a16:creationId xmlns:a16="http://schemas.microsoft.com/office/drawing/2014/main" id="{F562FD4B-51A9-F245-8805-DDE4F942F868}"/>
              </a:ext>
            </a:extLst>
          </p:cNvPr>
          <p:cNvSpPr txBox="1"/>
          <p:nvPr/>
        </p:nvSpPr>
        <p:spPr>
          <a:xfrm>
            <a:off x="381000" y="1314839"/>
            <a:ext cx="5638800" cy="523220"/>
          </a:xfrm>
          <a:prstGeom prst="rect">
            <a:avLst/>
          </a:prstGeom>
          <a:noFill/>
          <a:ln w="19050">
            <a:solidFill>
              <a:schemeClr val="accent6"/>
            </a:solidFill>
          </a:ln>
        </p:spPr>
        <p:txBody>
          <a:bodyPr wrap="square" rtlCol="0">
            <a:spAutoFit/>
          </a:bodyPr>
          <a:lstStyle/>
          <a:p>
            <a:r>
              <a:rPr kumimoji="1" lang="ja-JP" altLang="en-US" sz="2800"/>
              <a:t>最終世代から弱識別器の選択方法</a:t>
            </a:r>
          </a:p>
        </p:txBody>
      </p:sp>
      <p:sp>
        <p:nvSpPr>
          <p:cNvPr id="8" name="コンテンツ プレースホルダー 2">
            <a:extLst>
              <a:ext uri="{FF2B5EF4-FFF2-40B4-BE49-F238E27FC236}">
                <a16:creationId xmlns:a16="http://schemas.microsoft.com/office/drawing/2014/main" id="{2F5596CE-006A-B341-AE44-F7DAF8072C61}"/>
              </a:ext>
            </a:extLst>
          </p:cNvPr>
          <p:cNvSpPr txBox="1">
            <a:spLocks/>
          </p:cNvSpPr>
          <p:nvPr/>
        </p:nvSpPr>
        <p:spPr>
          <a:xfrm>
            <a:off x="3849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solidFill>
                  <a:srgbClr val="FF0000"/>
                </a:solidFill>
              </a:rPr>
              <a:t>全学習用データに対する識別率</a:t>
            </a:r>
            <a:r>
              <a:rPr lang="ja-JP" altLang="en-US" sz="2800"/>
              <a:t>か，</a:t>
            </a:r>
            <a:r>
              <a:rPr lang="ja-JP" altLang="en-US" sz="2800">
                <a:solidFill>
                  <a:srgbClr val="FF0000"/>
                </a:solidFill>
              </a:rPr>
              <a:t>各部分学習用</a:t>
            </a:r>
            <a:br>
              <a:rPr lang="en-US" altLang="ja-JP" sz="2800">
                <a:solidFill>
                  <a:srgbClr val="FF0000"/>
                </a:solidFill>
              </a:rPr>
            </a:br>
            <a:r>
              <a:rPr lang="ja-JP" altLang="en-US" sz="2800">
                <a:solidFill>
                  <a:srgbClr val="FF0000"/>
                </a:solidFill>
              </a:rPr>
              <a:t>データに対する識別率</a:t>
            </a:r>
            <a:r>
              <a:rPr lang="ja-JP" altLang="en-US" sz="2800"/>
              <a:t>のどちらで与えればよいか？</a:t>
            </a:r>
            <a:endParaRPr lang="en-US" altLang="ja-JP" sz="2800"/>
          </a:p>
        </p:txBody>
      </p:sp>
      <p:sp>
        <p:nvSpPr>
          <p:cNvPr id="14" name="テキスト ボックス 13">
            <a:extLst>
              <a:ext uri="{FF2B5EF4-FFF2-40B4-BE49-F238E27FC236}">
                <a16:creationId xmlns:a16="http://schemas.microsoft.com/office/drawing/2014/main" id="{BADBFB27-957C-144F-A07A-F3EED8012E6E}"/>
              </a:ext>
            </a:extLst>
          </p:cNvPr>
          <p:cNvSpPr txBox="1"/>
          <p:nvPr/>
        </p:nvSpPr>
        <p:spPr>
          <a:xfrm>
            <a:off x="377042" y="4759742"/>
            <a:ext cx="5638800" cy="523220"/>
          </a:xfrm>
          <a:prstGeom prst="rect">
            <a:avLst/>
          </a:prstGeom>
          <a:noFill/>
          <a:ln w="19050">
            <a:solidFill>
              <a:schemeClr val="accent6"/>
            </a:solidFill>
          </a:ln>
        </p:spPr>
        <p:txBody>
          <a:bodyPr wrap="square" rtlCol="0">
            <a:spAutoFit/>
          </a:bodyPr>
          <a:lstStyle/>
          <a:p>
            <a:r>
              <a:rPr kumimoji="1" lang="ja-JP" altLang="en-US" sz="2800"/>
              <a:t>非劣解集合による多数決の方法</a:t>
            </a:r>
          </a:p>
        </p:txBody>
      </p:sp>
      <p:sp>
        <p:nvSpPr>
          <p:cNvPr id="15" name="コンテンツ プレースホルダー 2">
            <a:extLst>
              <a:ext uri="{FF2B5EF4-FFF2-40B4-BE49-F238E27FC236}">
                <a16:creationId xmlns:a16="http://schemas.microsoft.com/office/drawing/2014/main" id="{5233D4D6-BB12-9F4A-8F9B-20207A1848C9}"/>
              </a:ext>
            </a:extLst>
          </p:cNvPr>
          <p:cNvSpPr txBox="1">
            <a:spLocks/>
          </p:cNvSpPr>
          <p:nvPr/>
        </p:nvSpPr>
        <p:spPr>
          <a:xfrm>
            <a:off x="381000" y="5304381"/>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部分個体群によらず非劣解集合全体での多数決</a:t>
            </a:r>
            <a:endParaRPr lang="en-US" altLang="ja-JP" sz="2800"/>
          </a:p>
          <a:p>
            <a:pPr marL="514350" indent="-514350">
              <a:buFont typeface="+mj-ea"/>
              <a:buAutoNum type="circleNumDbPlain"/>
            </a:pPr>
            <a:r>
              <a:rPr lang="ja-JP" altLang="en-US" sz="2800"/>
              <a:t>各部分個体群→異なる部分個体群の代表結果</a:t>
            </a:r>
            <a:endParaRPr lang="en-US" altLang="ja-JP" sz="2800"/>
          </a:p>
        </p:txBody>
      </p:sp>
    </p:spTree>
    <p:extLst>
      <p:ext uri="{BB962C8B-B14F-4D97-AF65-F5344CB8AC3E}">
        <p14:creationId xmlns:p14="http://schemas.microsoft.com/office/powerpoint/2010/main" val="621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並列分散型ファジィ</a:t>
            </a:r>
            <a:r>
              <a:rPr kumimoji="1" lang="en-US" altLang="ja-JP"/>
              <a:t>GBML</a:t>
            </a:r>
            <a:endParaRPr kumimoji="1" lang="ja-JP" altLang="en-US"/>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75204F-B586-E44C-BD0C-60A1F102975D}"/>
              </a:ext>
            </a:extLst>
          </p:cNvPr>
          <p:cNvSpPr txBox="1"/>
          <p:nvPr/>
        </p:nvSpPr>
        <p:spPr>
          <a:xfrm>
            <a:off x="7207692" y="1516301"/>
            <a:ext cx="1765227" cy="646331"/>
          </a:xfrm>
          <a:prstGeom prst="rect">
            <a:avLst/>
          </a:prstGeom>
          <a:noFill/>
          <a:ln>
            <a:solidFill>
              <a:schemeClr val="tx1"/>
            </a:solidFill>
          </a:ln>
        </p:spPr>
        <p:txBody>
          <a:bodyPr wrap="none" rtlCol="0">
            <a:spAutoFit/>
          </a:bodyPr>
          <a:lstStyle/>
          <a:p>
            <a:r>
              <a:rPr lang="ja-JP" altLang="en-US"/>
              <a:t>並列分割</a:t>
            </a:r>
            <a:r>
              <a:rPr kumimoji="1" lang="ja-JP" altLang="en-US"/>
              <a:t>数</a:t>
            </a:r>
            <a:r>
              <a:rPr lang="ja-JP" altLang="en-US"/>
              <a:t>：</a:t>
            </a:r>
            <a:r>
              <a:rPr kumimoji="1" lang="en-US" altLang="ja-JP"/>
              <a:t>3</a:t>
            </a:r>
            <a:endParaRPr lang="en-US" altLang="ja-JP"/>
          </a:p>
          <a:p>
            <a:r>
              <a:rPr kumimoji="1" lang="ja-JP" altLang="en-US"/>
              <a:t>個体群サイズ：</a:t>
            </a:r>
            <a:r>
              <a:rPr kumimoji="1" lang="en-US" altLang="ja-JP"/>
              <a:t>9</a:t>
            </a: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D7F26AD-E493-984F-859A-0A690D4FEE15}"/>
              </a:ext>
            </a:extLst>
          </p:cNvPr>
          <p:cNvSpPr txBox="1"/>
          <p:nvPr/>
        </p:nvSpPr>
        <p:spPr>
          <a:xfrm>
            <a:off x="984965" y="1608694"/>
            <a:ext cx="1858201" cy="369332"/>
          </a:xfrm>
          <a:prstGeom prst="rect">
            <a:avLst/>
          </a:prstGeom>
          <a:noFill/>
        </p:spPr>
        <p:txBody>
          <a:bodyPr wrap="none" rtlCol="0">
            <a:spAutoFit/>
          </a:bodyPr>
          <a:lstStyle/>
          <a:p>
            <a:r>
              <a:rPr kumimoji="1" lang="ja-JP" altLang="en-US"/>
              <a:t>学習データセット</a:t>
            </a:r>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3977994"/>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4162660"/>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6045182"/>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8" name="円/楕円 37">
            <a:extLst>
              <a:ext uri="{FF2B5EF4-FFF2-40B4-BE49-F238E27FC236}">
                <a16:creationId xmlns:a16="http://schemas.microsoft.com/office/drawing/2014/main" id="{711A7C8E-C723-F344-AC6F-31C123556E78}"/>
              </a:ext>
            </a:extLst>
          </p:cNvPr>
          <p:cNvSpPr/>
          <p:nvPr/>
        </p:nvSpPr>
        <p:spPr>
          <a:xfrm>
            <a:off x="2219232"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5979093"/>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297493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4168401"/>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4576335"/>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497635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448974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2695493"/>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3571665"/>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5534063"/>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3648455"/>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112" name="正方形/長方形 111">
            <a:extLst>
              <a:ext uri="{FF2B5EF4-FFF2-40B4-BE49-F238E27FC236}">
                <a16:creationId xmlns:a16="http://schemas.microsoft.com/office/drawing/2014/main" id="{65C58A37-04CC-2B4C-AA66-1AB94EE8DDDB}"/>
              </a:ext>
            </a:extLst>
          </p:cNvPr>
          <p:cNvSpPr/>
          <p:nvPr/>
        </p:nvSpPr>
        <p:spPr>
          <a:xfrm>
            <a:off x="28194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7E463C9E-34FA-5948-83F9-98827F2B5A21}"/>
              </a:ext>
            </a:extLst>
          </p:cNvPr>
          <p:cNvSpPr/>
          <p:nvPr/>
        </p:nvSpPr>
        <p:spPr>
          <a:xfrm>
            <a:off x="3886200" y="152400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81CA34-B7B6-7740-B207-8996ED7BA71F}"/>
              </a:ext>
            </a:extLst>
          </p:cNvPr>
          <p:cNvSpPr/>
          <p:nvPr/>
        </p:nvSpPr>
        <p:spPr>
          <a:xfrm>
            <a:off x="49530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94ADC24B-52ED-2848-AFFF-8C276442CD84}"/>
              </a:ext>
            </a:extLst>
          </p:cNvPr>
          <p:cNvCxnSpPr>
            <a:stCxn id="112" idx="2"/>
            <a:endCxn id="6" idx="0"/>
          </p:cNvCxnSpPr>
          <p:nvPr/>
        </p:nvCxnSpPr>
        <p:spPr>
          <a:xfrm flipH="1">
            <a:off x="2333532"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242890AD-6F02-AC43-A52D-8C9D0D3CFCF4}"/>
              </a:ext>
            </a:extLst>
          </p:cNvPr>
          <p:cNvCxnSpPr>
            <a:cxnSpLocks/>
            <a:stCxn id="113" idx="2"/>
            <a:endCxn id="88" idx="0"/>
          </p:cNvCxnSpPr>
          <p:nvPr/>
        </p:nvCxnSpPr>
        <p:spPr>
          <a:xfrm>
            <a:off x="4419600" y="2057400"/>
            <a:ext cx="0" cy="917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191BFD4-CA54-A142-9C7E-A84B5734E7B7}"/>
              </a:ext>
            </a:extLst>
          </p:cNvPr>
          <p:cNvCxnSpPr>
            <a:cxnSpLocks/>
            <a:stCxn id="114" idx="2"/>
            <a:endCxn id="100" idx="0"/>
          </p:cNvCxnSpPr>
          <p:nvPr/>
        </p:nvCxnSpPr>
        <p:spPr>
          <a:xfrm>
            <a:off x="5486400"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6443990A-C2FA-8346-A1AC-32A2795ADB9E}"/>
              </a:ext>
            </a:extLst>
          </p:cNvPr>
          <p:cNvCxnSpPr>
            <a:stCxn id="6" idx="1"/>
            <a:endCxn id="100" idx="3"/>
          </p:cNvCxnSpPr>
          <p:nvPr/>
        </p:nvCxnSpPr>
        <p:spPr>
          <a:xfrm rot="10800000" flipH="1">
            <a:off x="1800132" y="3235889"/>
            <a:ext cx="5238936" cy="12700"/>
          </a:xfrm>
          <a:prstGeom prst="curvedConnector5">
            <a:avLst>
              <a:gd name="adj1" fmla="val -4363"/>
              <a:gd name="adj2" fmla="val 6050654"/>
              <a:gd name="adj3" fmla="val 104363"/>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58B5EAC0-5DED-E740-9179-7D7975737AC6}"/>
              </a:ext>
            </a:extLst>
          </p:cNvPr>
          <p:cNvCxnSpPr>
            <a:stCxn id="88" idx="1"/>
            <a:endCxn id="6" idx="3"/>
          </p:cNvCxnSpPr>
          <p:nvPr/>
        </p:nvCxnSpPr>
        <p:spPr>
          <a:xfrm flipH="1" flipV="1">
            <a:off x="2866932"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0733D58-03A3-1A46-8E50-D5485CB92326}"/>
              </a:ext>
            </a:extLst>
          </p:cNvPr>
          <p:cNvCxnSpPr>
            <a:cxnSpLocks/>
            <a:stCxn id="100" idx="1"/>
            <a:endCxn id="88" idx="3"/>
          </p:cNvCxnSpPr>
          <p:nvPr/>
        </p:nvCxnSpPr>
        <p:spPr>
          <a:xfrm flipH="1">
            <a:off x="4953000"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7DC12427-49A0-F442-B6C1-1CA2D80E2C6F}"/>
              </a:ext>
            </a:extLst>
          </p:cNvPr>
          <p:cNvCxnSpPr>
            <a:cxnSpLocks/>
          </p:cNvCxnSpPr>
          <p:nvPr/>
        </p:nvCxnSpPr>
        <p:spPr>
          <a:xfrm>
            <a:off x="2819400" y="4799194"/>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9DC43DC-0BB1-8E4A-862A-4F32EFD20BD6}"/>
              </a:ext>
            </a:extLst>
          </p:cNvPr>
          <p:cNvCxnSpPr>
            <a:cxnSpLocks/>
          </p:cNvCxnSpPr>
          <p:nvPr/>
        </p:nvCxnSpPr>
        <p:spPr>
          <a:xfrm>
            <a:off x="4921583" y="4820578"/>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曲線コネクタ 159">
            <a:extLst>
              <a:ext uri="{FF2B5EF4-FFF2-40B4-BE49-F238E27FC236}">
                <a16:creationId xmlns:a16="http://schemas.microsoft.com/office/drawing/2014/main" id="{6B9A627E-EA19-7146-A782-D20A2D500DB2}"/>
              </a:ext>
            </a:extLst>
          </p:cNvPr>
          <p:cNvCxnSpPr>
            <a:cxnSpLocks/>
            <a:stCxn id="101" idx="6"/>
            <a:endCxn id="10" idx="2"/>
          </p:cNvCxnSpPr>
          <p:nvPr/>
        </p:nvCxnSpPr>
        <p:spPr>
          <a:xfrm flipH="1">
            <a:off x="1685832" y="4810360"/>
            <a:ext cx="5467536" cy="12700"/>
          </a:xfrm>
          <a:prstGeom prst="curvedConnector5">
            <a:avLst>
              <a:gd name="adj1" fmla="val -4181"/>
              <a:gd name="adj2" fmla="val 4094803"/>
              <a:gd name="adj3" fmla="val 10418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5A45B25-76A6-3941-AAA3-D72A17E2ACF5}"/>
              </a:ext>
            </a:extLst>
          </p:cNvPr>
          <p:cNvSpPr txBox="1"/>
          <p:nvPr/>
        </p:nvSpPr>
        <p:spPr>
          <a:xfrm>
            <a:off x="1480374" y="6314411"/>
            <a:ext cx="2239716" cy="369332"/>
          </a:xfrm>
          <a:prstGeom prst="rect">
            <a:avLst/>
          </a:prstGeom>
          <a:noFill/>
        </p:spPr>
        <p:txBody>
          <a:bodyPr wrap="none" rtlCol="0">
            <a:spAutoFit/>
          </a:bodyPr>
          <a:lstStyle/>
          <a:p>
            <a:r>
              <a:rPr lang="ja-JP" altLang="en-US">
                <a:solidFill>
                  <a:srgbClr val="FF0000"/>
                </a:solidFill>
              </a:rPr>
              <a:t>単一の最良な識別器</a:t>
            </a:r>
            <a:endParaRPr kumimoji="1" lang="ja-JP" altLang="en-US">
              <a:solidFill>
                <a:srgbClr val="FF0000"/>
              </a:solidFill>
            </a:endParaRPr>
          </a:p>
        </p:txBody>
      </p:sp>
      <p:sp>
        <p:nvSpPr>
          <p:cNvPr id="165" name="テキスト ボックス 164">
            <a:extLst>
              <a:ext uri="{FF2B5EF4-FFF2-40B4-BE49-F238E27FC236}">
                <a16:creationId xmlns:a16="http://schemas.microsoft.com/office/drawing/2014/main" id="{0E0A821F-9969-2540-8BA9-E3F683344FB6}"/>
              </a:ext>
            </a:extLst>
          </p:cNvPr>
          <p:cNvSpPr txBox="1"/>
          <p:nvPr/>
        </p:nvSpPr>
        <p:spPr>
          <a:xfrm>
            <a:off x="6100529" y="2267834"/>
            <a:ext cx="1795684" cy="369332"/>
          </a:xfrm>
          <a:prstGeom prst="rect">
            <a:avLst/>
          </a:prstGeom>
          <a:noFill/>
        </p:spPr>
        <p:txBody>
          <a:bodyPr wrap="none" rtlCol="0">
            <a:spAutoFit/>
          </a:bodyPr>
          <a:lstStyle/>
          <a:p>
            <a:r>
              <a:rPr kumimoji="1" lang="ja-JP" altLang="en-US">
                <a:solidFill>
                  <a:srgbClr val="00B050"/>
                </a:solidFill>
              </a:rPr>
              <a:t>データセット交換</a:t>
            </a:r>
          </a:p>
        </p:txBody>
      </p:sp>
      <p:sp>
        <p:nvSpPr>
          <p:cNvPr id="166" name="テキスト ボックス 165">
            <a:extLst>
              <a:ext uri="{FF2B5EF4-FFF2-40B4-BE49-F238E27FC236}">
                <a16:creationId xmlns:a16="http://schemas.microsoft.com/office/drawing/2014/main" id="{56C63A39-88AC-F241-8775-B40B229AEDCA}"/>
              </a:ext>
            </a:extLst>
          </p:cNvPr>
          <p:cNvSpPr txBox="1"/>
          <p:nvPr/>
        </p:nvSpPr>
        <p:spPr>
          <a:xfrm>
            <a:off x="6939378" y="5113101"/>
            <a:ext cx="1800493" cy="369332"/>
          </a:xfrm>
          <a:prstGeom prst="rect">
            <a:avLst/>
          </a:prstGeom>
          <a:noFill/>
        </p:spPr>
        <p:txBody>
          <a:bodyPr wrap="none" rtlCol="0">
            <a:spAutoFit/>
          </a:bodyPr>
          <a:lstStyle/>
          <a:p>
            <a:r>
              <a:rPr kumimoji="1" lang="ja-JP" altLang="en-US">
                <a:solidFill>
                  <a:srgbClr val="00B050"/>
                </a:solidFill>
              </a:rPr>
              <a:t>個体の移住操作</a:t>
            </a:r>
          </a:p>
        </p:txBody>
      </p:sp>
    </p:spTree>
    <p:extLst>
      <p:ext uri="{BB962C8B-B14F-4D97-AF65-F5344CB8AC3E}">
        <p14:creationId xmlns:p14="http://schemas.microsoft.com/office/powerpoint/2010/main" val="1174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設計するアンサンブル識別器</a:t>
            </a:r>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2582569"/>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2767235"/>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711A7C8E-C723-F344-AC6F-31C123556E78}"/>
              </a:ext>
            </a:extLst>
          </p:cNvPr>
          <p:cNvSpPr/>
          <p:nvPr/>
        </p:nvSpPr>
        <p:spPr>
          <a:xfrm>
            <a:off x="2219232"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4583668"/>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1579505"/>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2772976"/>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318091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358092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309431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1300068"/>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2176240"/>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465549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4138638"/>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2253030"/>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126" name="テキスト ボックス 125">
            <a:extLst>
              <a:ext uri="{FF2B5EF4-FFF2-40B4-BE49-F238E27FC236}">
                <a16:creationId xmlns:a16="http://schemas.microsoft.com/office/drawing/2014/main" id="{A8654825-1796-1F4C-9CA3-338ECB9E24A5}"/>
              </a:ext>
            </a:extLst>
          </p:cNvPr>
          <p:cNvSpPr txBox="1"/>
          <p:nvPr/>
        </p:nvSpPr>
        <p:spPr>
          <a:xfrm>
            <a:off x="2768586"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7" name="テキスト ボックス 126">
            <a:extLst>
              <a:ext uri="{FF2B5EF4-FFF2-40B4-BE49-F238E27FC236}">
                <a16:creationId xmlns:a16="http://schemas.microsoft.com/office/drawing/2014/main" id="{C3C5801F-F2ED-634E-A59E-3DFBA9FA4E14}"/>
              </a:ext>
            </a:extLst>
          </p:cNvPr>
          <p:cNvSpPr txBox="1"/>
          <p:nvPr/>
        </p:nvSpPr>
        <p:spPr>
          <a:xfrm>
            <a:off x="4851709" y="4889839"/>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8" name="テキスト ボックス 127">
            <a:extLst>
              <a:ext uri="{FF2B5EF4-FFF2-40B4-BE49-F238E27FC236}">
                <a16:creationId xmlns:a16="http://schemas.microsoft.com/office/drawing/2014/main" id="{35E9C326-927A-F749-9B57-912C3CDDA1E6}"/>
              </a:ext>
            </a:extLst>
          </p:cNvPr>
          <p:cNvSpPr txBox="1"/>
          <p:nvPr/>
        </p:nvSpPr>
        <p:spPr>
          <a:xfrm>
            <a:off x="6655154"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55" name="下矢印 54">
            <a:extLst>
              <a:ext uri="{FF2B5EF4-FFF2-40B4-BE49-F238E27FC236}">
                <a16:creationId xmlns:a16="http://schemas.microsoft.com/office/drawing/2014/main" id="{087E02E6-7929-7D42-9FE0-0C9B63EA379C}"/>
              </a:ext>
            </a:extLst>
          </p:cNvPr>
          <p:cNvSpPr/>
          <p:nvPr/>
        </p:nvSpPr>
        <p:spPr>
          <a:xfrm>
            <a:off x="2456333" y="4964592"/>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a:extLst>
              <a:ext uri="{FF2B5EF4-FFF2-40B4-BE49-F238E27FC236}">
                <a16:creationId xmlns:a16="http://schemas.microsoft.com/office/drawing/2014/main" id="{AD2A9043-4155-CD45-A855-1F296BC7D888}"/>
              </a:ext>
            </a:extLst>
          </p:cNvPr>
          <p:cNvSpPr/>
          <p:nvPr/>
        </p:nvSpPr>
        <p:spPr>
          <a:xfrm>
            <a:off x="4514850" y="4964591"/>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a:extLst>
              <a:ext uri="{FF2B5EF4-FFF2-40B4-BE49-F238E27FC236}">
                <a16:creationId xmlns:a16="http://schemas.microsoft.com/office/drawing/2014/main" id="{144FC154-CD0B-4543-90F2-61C52E341DB1}"/>
              </a:ext>
            </a:extLst>
          </p:cNvPr>
          <p:cNvSpPr/>
          <p:nvPr/>
        </p:nvSpPr>
        <p:spPr>
          <a:xfrm>
            <a:off x="6333550" y="4970345"/>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0733EFF-FAEE-F74E-9740-5C6A48003089}"/>
              </a:ext>
            </a:extLst>
          </p:cNvPr>
          <p:cNvSpPr/>
          <p:nvPr/>
        </p:nvSpPr>
        <p:spPr>
          <a:xfrm>
            <a:off x="2491474"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7BA2B05-EB6A-ED47-8916-CFBEBB2C9711}"/>
              </a:ext>
            </a:extLst>
          </p:cNvPr>
          <p:cNvSpPr/>
          <p:nvPr/>
        </p:nvSpPr>
        <p:spPr>
          <a:xfrm>
            <a:off x="4577542" y="542186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D918CAD-EF53-AE45-A4A1-67B92BC3E464}"/>
              </a:ext>
            </a:extLst>
          </p:cNvPr>
          <p:cNvSpPr/>
          <p:nvPr/>
        </p:nvSpPr>
        <p:spPr>
          <a:xfrm>
            <a:off x="6380988"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326C92AB-E8F8-F94D-A9BC-689649FCD320}"/>
              </a:ext>
            </a:extLst>
          </p:cNvPr>
          <p:cNvSpPr/>
          <p:nvPr/>
        </p:nvSpPr>
        <p:spPr>
          <a:xfrm>
            <a:off x="1839945" y="5325919"/>
            <a:ext cx="5475255"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45C274D-19EF-8E45-961F-88B500DD1FC0}"/>
              </a:ext>
            </a:extLst>
          </p:cNvPr>
          <p:cNvSpPr txBox="1"/>
          <p:nvPr/>
        </p:nvSpPr>
        <p:spPr>
          <a:xfrm>
            <a:off x="249807" y="5207261"/>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3" name="テキスト ボックス 2">
            <a:extLst>
              <a:ext uri="{FF2B5EF4-FFF2-40B4-BE49-F238E27FC236}">
                <a16:creationId xmlns:a16="http://schemas.microsoft.com/office/drawing/2014/main" id="{D5726692-7DD2-0340-99F1-696E0767A806}"/>
              </a:ext>
            </a:extLst>
          </p:cNvPr>
          <p:cNvSpPr txBox="1"/>
          <p:nvPr/>
        </p:nvSpPr>
        <p:spPr>
          <a:xfrm>
            <a:off x="2042162" y="596834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4" name="テキスト ボックス 63">
            <a:extLst>
              <a:ext uri="{FF2B5EF4-FFF2-40B4-BE49-F238E27FC236}">
                <a16:creationId xmlns:a16="http://schemas.microsoft.com/office/drawing/2014/main" id="{85A21118-0BE4-5143-B24F-550244D9EB77}"/>
              </a:ext>
            </a:extLst>
          </p:cNvPr>
          <p:cNvSpPr txBox="1"/>
          <p:nvPr/>
        </p:nvSpPr>
        <p:spPr>
          <a:xfrm>
            <a:off x="4128230" y="5972170"/>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65" name="テキスト ボックス 64">
            <a:extLst>
              <a:ext uri="{FF2B5EF4-FFF2-40B4-BE49-F238E27FC236}">
                <a16:creationId xmlns:a16="http://schemas.microsoft.com/office/drawing/2014/main" id="{3A4C0D4C-5381-9E48-9327-89A68E1B18C0}"/>
              </a:ext>
            </a:extLst>
          </p:cNvPr>
          <p:cNvSpPr txBox="1"/>
          <p:nvPr/>
        </p:nvSpPr>
        <p:spPr>
          <a:xfrm>
            <a:off x="5938764" y="598072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6" name="下矢印 65">
            <a:extLst>
              <a:ext uri="{FF2B5EF4-FFF2-40B4-BE49-F238E27FC236}">
                <a16:creationId xmlns:a16="http://schemas.microsoft.com/office/drawing/2014/main" id="{2104A4EC-6C92-1341-A359-B2B90FBB3503}"/>
              </a:ext>
            </a:extLst>
          </p:cNvPr>
          <p:cNvSpPr/>
          <p:nvPr/>
        </p:nvSpPr>
        <p:spPr>
          <a:xfrm>
            <a:off x="2450292" y="5717956"/>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下矢印 66">
            <a:extLst>
              <a:ext uri="{FF2B5EF4-FFF2-40B4-BE49-F238E27FC236}">
                <a16:creationId xmlns:a16="http://schemas.microsoft.com/office/drawing/2014/main" id="{327DC001-EC0D-5D43-80F4-55C32B215875}"/>
              </a:ext>
            </a:extLst>
          </p:cNvPr>
          <p:cNvSpPr/>
          <p:nvPr/>
        </p:nvSpPr>
        <p:spPr>
          <a:xfrm>
            <a:off x="4508809" y="57179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下矢印 67">
            <a:extLst>
              <a:ext uri="{FF2B5EF4-FFF2-40B4-BE49-F238E27FC236}">
                <a16:creationId xmlns:a16="http://schemas.microsoft.com/office/drawing/2014/main" id="{BA67CB96-D1D6-E745-B221-231E64D07F1C}"/>
              </a:ext>
            </a:extLst>
          </p:cNvPr>
          <p:cNvSpPr/>
          <p:nvPr/>
        </p:nvSpPr>
        <p:spPr>
          <a:xfrm>
            <a:off x="6327509" y="5723709"/>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C273F229-2C4F-074C-AB01-A11E568B2CF3}"/>
              </a:ext>
            </a:extLst>
          </p:cNvPr>
          <p:cNvSpPr/>
          <p:nvPr/>
        </p:nvSpPr>
        <p:spPr>
          <a:xfrm>
            <a:off x="2090689" y="6444997"/>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43745EB-ECD0-6849-9F16-521105907585}"/>
              </a:ext>
            </a:extLst>
          </p:cNvPr>
          <p:cNvSpPr txBox="1"/>
          <p:nvPr/>
        </p:nvSpPr>
        <p:spPr>
          <a:xfrm>
            <a:off x="2981232" y="6410595"/>
            <a:ext cx="2638286" cy="369332"/>
          </a:xfrm>
          <a:prstGeom prst="rect">
            <a:avLst/>
          </a:prstGeom>
          <a:noFill/>
        </p:spPr>
        <p:txBody>
          <a:bodyPr wrap="none" rtlCol="0">
            <a:spAutoFit/>
          </a:bodyPr>
          <a:lstStyle/>
          <a:p>
            <a:r>
              <a:rPr kumimoji="1" lang="ja-JP" altLang="en-US"/>
              <a:t>多数決の結果</a:t>
            </a:r>
            <a:r>
              <a:rPr lang="ja-JP" altLang="en-US"/>
              <a:t>「</a:t>
            </a:r>
            <a:r>
              <a:rPr lang="en-US" altLang="ja-JP" b="1"/>
              <a:t>Class A</a:t>
            </a:r>
            <a:r>
              <a:rPr lang="ja-JP" altLang="en-US"/>
              <a:t>」</a:t>
            </a:r>
            <a:endParaRPr kumimoji="1" lang="en-US" altLang="ja-JP"/>
          </a:p>
        </p:txBody>
      </p:sp>
    </p:spTree>
    <p:extLst>
      <p:ext uri="{BB962C8B-B14F-4D97-AF65-F5344CB8AC3E}">
        <p14:creationId xmlns:p14="http://schemas.microsoft.com/office/powerpoint/2010/main" val="146139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66289-D464-FC48-AE34-3DC7EAD6093A}"/>
              </a:ext>
            </a:extLst>
          </p:cNvPr>
          <p:cNvSpPr>
            <a:spLocks noGrp="1"/>
          </p:cNvSpPr>
          <p:nvPr>
            <p:ph type="title"/>
          </p:nvPr>
        </p:nvSpPr>
        <p:spPr/>
        <p:txBody>
          <a:bodyPr/>
          <a:lstStyle/>
          <a:p>
            <a:r>
              <a:rPr kumimoji="1" lang="ja-JP" altLang="en-US"/>
              <a:t>現在の進捗状況報告</a:t>
            </a:r>
          </a:p>
        </p:txBody>
      </p:sp>
      <p:sp>
        <p:nvSpPr>
          <p:cNvPr id="3" name="コンテンツ プレースホルダー 2">
            <a:extLst>
              <a:ext uri="{FF2B5EF4-FFF2-40B4-BE49-F238E27FC236}">
                <a16:creationId xmlns:a16="http://schemas.microsoft.com/office/drawing/2014/main" id="{CD6A73E2-E25E-2445-8981-0021E4DE1459}"/>
              </a:ext>
            </a:extLst>
          </p:cNvPr>
          <p:cNvSpPr>
            <a:spLocks noGrp="1"/>
          </p:cNvSpPr>
          <p:nvPr>
            <p:ph idx="1"/>
          </p:nvPr>
        </p:nvSpPr>
        <p:spPr>
          <a:xfrm>
            <a:off x="384958" y="1859478"/>
            <a:ext cx="5105400" cy="2102922"/>
          </a:xfrm>
        </p:spPr>
        <p:txBody>
          <a:bodyPr/>
          <a:lstStyle/>
          <a:p>
            <a:r>
              <a:rPr kumimoji="1" lang="ja-JP" altLang="en-US" sz="2800"/>
              <a:t>プログラムの引継ぎ</a:t>
            </a:r>
            <a:endParaRPr kumimoji="1" lang="en-US" altLang="ja-JP" sz="2800"/>
          </a:p>
          <a:p>
            <a:r>
              <a:rPr kumimoji="1" lang="ja-JP" altLang="en-US" sz="2800"/>
              <a:t>参考論文の内容の把握</a:t>
            </a:r>
            <a:endParaRPr kumimoji="1" lang="en-US" altLang="ja-JP" sz="2800"/>
          </a:p>
          <a:p>
            <a:r>
              <a:rPr kumimoji="1" lang="ja-JP" altLang="en-US" sz="2800"/>
              <a:t>調査課題</a:t>
            </a:r>
            <a:r>
              <a:rPr kumimoji="1" lang="en-US" altLang="ja-JP" sz="2800"/>
              <a:t>1</a:t>
            </a:r>
            <a:r>
              <a:rPr kumimoji="1" lang="ja-JP" altLang="en-US" sz="2800"/>
              <a:t>の実装</a:t>
            </a:r>
            <a:endParaRPr kumimoji="1" lang="en-US" altLang="ja-JP" sz="2800"/>
          </a:p>
          <a:p>
            <a:r>
              <a:rPr lang="ja-JP" altLang="en-US" sz="2800"/>
              <a:t>調査課題</a:t>
            </a:r>
            <a:r>
              <a:rPr lang="en-US" altLang="ja-JP" sz="2800"/>
              <a:t>3</a:t>
            </a:r>
            <a:r>
              <a:rPr lang="ja-JP" altLang="en-US" sz="2800"/>
              <a:t>の実装</a:t>
            </a:r>
            <a:endParaRPr kumimoji="1" lang="en-US" altLang="ja-JP" sz="2800"/>
          </a:p>
        </p:txBody>
      </p:sp>
      <p:sp>
        <p:nvSpPr>
          <p:cNvPr id="4" name="コンテンツ プレースホルダー 2">
            <a:extLst>
              <a:ext uri="{FF2B5EF4-FFF2-40B4-BE49-F238E27FC236}">
                <a16:creationId xmlns:a16="http://schemas.microsoft.com/office/drawing/2014/main" id="{F3A22987-52DA-C24D-A42B-F533EBF925CB}"/>
              </a:ext>
            </a:extLst>
          </p:cNvPr>
          <p:cNvSpPr txBox="1">
            <a:spLocks/>
          </p:cNvSpPr>
          <p:nvPr/>
        </p:nvSpPr>
        <p:spPr bwMode="auto">
          <a:xfrm>
            <a:off x="384958" y="4696549"/>
            <a:ext cx="5105400"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kern="0"/>
              <a:t>調査課題</a:t>
            </a:r>
            <a:r>
              <a:rPr lang="en-US" altLang="ja-JP" sz="2800" kern="0"/>
              <a:t>4</a:t>
            </a:r>
            <a:r>
              <a:rPr lang="ja-JP" altLang="en-US" sz="2800" kern="0"/>
              <a:t>の実装</a:t>
            </a:r>
            <a:endParaRPr lang="en-US" altLang="ja-JP" sz="2800" kern="0"/>
          </a:p>
          <a:p>
            <a:r>
              <a:rPr lang="ja-JP" altLang="en-US" sz="2800" kern="0"/>
              <a:t>実験実施および結果の考察</a:t>
            </a:r>
            <a:endParaRPr lang="en-US" altLang="ja-JP" sz="2800" kern="0"/>
          </a:p>
          <a:p>
            <a:r>
              <a:rPr lang="ja-JP" altLang="en-US" sz="2800" kern="0"/>
              <a:t>発表レジュメの作成</a:t>
            </a:r>
            <a:endParaRPr lang="en-US" altLang="ja-JP" sz="2800" kern="0"/>
          </a:p>
          <a:p>
            <a:r>
              <a:rPr lang="ja-JP" altLang="en-US" sz="2800" kern="0"/>
              <a:t>発表スライドの作成</a:t>
            </a:r>
            <a:endParaRPr lang="en-US" altLang="ja-JP" sz="2800" kern="0"/>
          </a:p>
          <a:p>
            <a:pPr lvl="1"/>
            <a:endParaRPr lang="ja-JP" altLang="en-US" sz="2400" kern="0"/>
          </a:p>
        </p:txBody>
      </p:sp>
      <p:sp>
        <p:nvSpPr>
          <p:cNvPr id="5" name="テキスト ボックス 4">
            <a:extLst>
              <a:ext uri="{FF2B5EF4-FFF2-40B4-BE49-F238E27FC236}">
                <a16:creationId xmlns:a16="http://schemas.microsoft.com/office/drawing/2014/main" id="{71EC8077-BF44-6048-8673-F8B699AAAC99}"/>
              </a:ext>
            </a:extLst>
          </p:cNvPr>
          <p:cNvSpPr txBox="1"/>
          <p:nvPr/>
        </p:nvSpPr>
        <p:spPr>
          <a:xfrm>
            <a:off x="381000" y="1314839"/>
            <a:ext cx="3751348" cy="523220"/>
          </a:xfrm>
          <a:prstGeom prst="rect">
            <a:avLst/>
          </a:prstGeom>
          <a:noFill/>
          <a:ln w="19050">
            <a:solidFill>
              <a:schemeClr val="accent6"/>
            </a:solidFill>
          </a:ln>
        </p:spPr>
        <p:txBody>
          <a:bodyPr wrap="square" rtlCol="0">
            <a:spAutoFit/>
          </a:bodyPr>
          <a:lstStyle/>
          <a:p>
            <a:r>
              <a:rPr lang="ja-JP" altLang="en-US" sz="2800"/>
              <a:t>現在までに行なったこと</a:t>
            </a:r>
            <a:endParaRPr kumimoji="1" lang="ja-JP" altLang="en-US" sz="2800"/>
          </a:p>
        </p:txBody>
      </p:sp>
      <p:sp>
        <p:nvSpPr>
          <p:cNvPr id="6" name="テキスト ボックス 5">
            <a:extLst>
              <a:ext uri="{FF2B5EF4-FFF2-40B4-BE49-F238E27FC236}">
                <a16:creationId xmlns:a16="http://schemas.microsoft.com/office/drawing/2014/main" id="{83000F2E-6491-0E4D-89A9-700418B8BF54}"/>
              </a:ext>
            </a:extLst>
          </p:cNvPr>
          <p:cNvSpPr txBox="1"/>
          <p:nvPr/>
        </p:nvSpPr>
        <p:spPr>
          <a:xfrm>
            <a:off x="384958" y="4114800"/>
            <a:ext cx="3747390" cy="523220"/>
          </a:xfrm>
          <a:prstGeom prst="rect">
            <a:avLst/>
          </a:prstGeom>
          <a:noFill/>
          <a:ln w="19050">
            <a:solidFill>
              <a:schemeClr val="accent6"/>
            </a:solidFill>
          </a:ln>
        </p:spPr>
        <p:txBody>
          <a:bodyPr wrap="square" rtlCol="0">
            <a:spAutoFit/>
          </a:bodyPr>
          <a:lstStyle/>
          <a:p>
            <a:r>
              <a:rPr kumimoji="1" lang="ja-JP" altLang="en-US" sz="2800"/>
              <a:t>今後行うこと</a:t>
            </a:r>
          </a:p>
        </p:txBody>
      </p:sp>
    </p:spTree>
    <p:extLst>
      <p:ext uri="{BB962C8B-B14F-4D97-AF65-F5344CB8AC3E}">
        <p14:creationId xmlns:p14="http://schemas.microsoft.com/office/powerpoint/2010/main" val="123880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kumimoji="1" lang="en-US" altLang="ja-JP">
                <a:latin typeface="+mn-lt"/>
              </a:rPr>
              <a:t>1</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部分学習用データの交換と移住操作を</a:t>
            </a:r>
            <a:r>
              <a:rPr lang="ja-JP" altLang="en-US" sz="2800">
                <a:solidFill>
                  <a:srgbClr val="FF0000"/>
                </a:solidFill>
              </a:rPr>
              <a:t>行わない</a:t>
            </a:r>
            <a:br>
              <a:rPr lang="en-US" altLang="ja-JP" sz="2800"/>
            </a:br>
            <a:r>
              <a:rPr lang="ja-JP" altLang="en-US" sz="2800"/>
              <a:t>最終世代から</a:t>
            </a:r>
            <a:r>
              <a:rPr lang="ja-JP" altLang="en-US" sz="2800">
                <a:solidFill>
                  <a:srgbClr val="FF0000"/>
                </a:solidFill>
              </a:rPr>
              <a:t>弱識別器の選択</a:t>
            </a:r>
            <a:endParaRPr lang="en-US" altLang="ja-JP" sz="2800">
              <a:solidFill>
                <a:srgbClr val="FF0000"/>
              </a:solidFill>
            </a:endParaRPr>
          </a:p>
          <a:p>
            <a:r>
              <a:rPr lang="ja-JP" altLang="en-US" sz="2800"/>
              <a:t>部分学習用データの交換と移住操作を</a:t>
            </a:r>
            <a:r>
              <a:rPr lang="ja-JP" altLang="en-US" sz="2800">
                <a:solidFill>
                  <a:srgbClr val="FF0000"/>
                </a:solidFill>
              </a:rPr>
              <a:t>行った</a:t>
            </a:r>
            <a:br>
              <a:rPr lang="en-US" altLang="ja-JP" sz="2800"/>
            </a:br>
            <a:r>
              <a:rPr lang="ja-JP" altLang="en-US" sz="2800"/>
              <a:t>最終世代から弱識別器の選択</a:t>
            </a:r>
          </a:p>
          <a:p>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1</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430838"/>
            <a:ext cx="8378042" cy="231010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アンサンブル識別器を構成する弱識別器の抽出方法について</a:t>
            </a:r>
            <a:endParaRPr lang="en-US" altLang="ja-JP" sz="2800"/>
          </a:p>
          <a:p>
            <a:pPr marL="457200" lvl="1" indent="0">
              <a:buNone/>
            </a:pPr>
            <a:r>
              <a:rPr lang="ja-JP" altLang="en-US" sz="1800"/>
              <a:t>（参考論文）</a:t>
            </a:r>
            <a:endParaRPr lang="en-US" altLang="ja-JP" sz="1800"/>
          </a:p>
          <a:p>
            <a:pPr marL="457200" lvl="1" indent="0">
              <a:buNone/>
            </a:pPr>
            <a:r>
              <a:rPr lang="en-US" altLang="ja-JP" sz="1800"/>
              <a:t>H. Ishibuchi, M. Yamane, Y. Nojima, “Ensemble fuzzy rule-based classifier design by parallel distributed fuzzy GBML algorithms,” </a:t>
            </a:r>
            <a:r>
              <a:rPr lang="en-US" altLang="ja-JP" sz="1800" i="1"/>
              <a:t>Proc. of 9th International Conference on Simulated Evolution and Learning – SEAL 2012</a:t>
            </a:r>
            <a:r>
              <a:rPr lang="en-US" altLang="ja-JP" sz="1800"/>
              <a:t>, pp. 93-103, Hanoi, Vietnam, December 16-19, 2012.</a:t>
            </a:r>
          </a:p>
          <a:p>
            <a:endParaRPr lang="en-US" altLang="ja-JP" sz="2800"/>
          </a:p>
        </p:txBody>
      </p:sp>
      <p:sp>
        <p:nvSpPr>
          <p:cNvPr id="8" name="テキスト ボックス 7">
            <a:extLst>
              <a:ext uri="{FF2B5EF4-FFF2-40B4-BE49-F238E27FC236}">
                <a16:creationId xmlns:a16="http://schemas.microsoft.com/office/drawing/2014/main" id="{AE75854E-C6A7-1C4A-9EC6-9691B1708771}"/>
              </a:ext>
            </a:extLst>
          </p:cNvPr>
          <p:cNvSpPr txBox="1"/>
          <p:nvPr/>
        </p:nvSpPr>
        <p:spPr>
          <a:xfrm>
            <a:off x="381000" y="3886200"/>
            <a:ext cx="4038600" cy="523220"/>
          </a:xfrm>
          <a:prstGeom prst="rect">
            <a:avLst/>
          </a:prstGeom>
          <a:noFill/>
          <a:ln w="19050">
            <a:solidFill>
              <a:schemeClr val="accent6"/>
            </a:solidFill>
          </a:ln>
        </p:spPr>
        <p:txBody>
          <a:bodyPr wrap="square" rtlCol="0">
            <a:spAutoFit/>
          </a:bodyPr>
          <a:lstStyle/>
          <a:p>
            <a:r>
              <a:rPr lang="ja-JP" altLang="en-US" sz="2800"/>
              <a:t>現段階で生じた</a:t>
            </a:r>
            <a:r>
              <a:rPr kumimoji="1" lang="ja-JP" altLang="en-US" sz="2800"/>
              <a:t>疑問</a:t>
            </a:r>
          </a:p>
        </p:txBody>
      </p:sp>
    </p:spTree>
    <p:extLst>
      <p:ext uri="{BB962C8B-B14F-4D97-AF65-F5344CB8AC3E}">
        <p14:creationId xmlns:p14="http://schemas.microsoft.com/office/powerpoint/2010/main" val="39632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4465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　　　　　　</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br>
              <a:rPr lang="en-US" altLang="ja-JP" sz="2800">
                <a:solidFill>
                  <a:srgbClr val="FF0000"/>
                </a:solidFill>
              </a:rPr>
            </a:br>
            <a:r>
              <a:rPr lang="ja-JP" altLang="en-US" sz="2800"/>
              <a:t>に対する</a:t>
            </a:r>
            <a:r>
              <a:rPr lang="ja-JP" altLang="en-US" sz="2800">
                <a:solidFill>
                  <a:schemeClr val="accent6"/>
                </a:solidFill>
              </a:rPr>
              <a:t>識別率</a:t>
            </a:r>
            <a:r>
              <a:rPr lang="ja-JP" altLang="en-US" sz="2800"/>
              <a:t>が最大の個体を選択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F327D-AEFD-8447-B621-8724799CA1E6}"/>
                  </a:ext>
                </a:extLst>
              </p:cNvPr>
              <p:cNvSpPr txBox="1"/>
              <p:nvPr/>
            </p:nvSpPr>
            <p:spPr>
              <a:xfrm>
                <a:off x="1600200" y="2876490"/>
                <a:ext cx="52696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kumimoji="1" lang="en-US" altLang="ja-JP" sz="2000" b="0" i="1">
                              <a:latin typeface="Cambria Math" panose="02040503050406030204" pitchFamily="18" charset="0"/>
                            </a:rPr>
                          </m:ctrlPr>
                        </m:sSubPr>
                        <m:e>
                          <m:r>
                            <a:rPr kumimoji="1" lang="en-US" altLang="ja-JP" sz="2000" b="0" i="1">
                              <a:latin typeface="Cambria Math" panose="02040503050406030204" pitchFamily="18" charset="0"/>
                            </a:rPr>
                            <m:t>𝑤</m:t>
                          </m:r>
                        </m:e>
                        <m:sub>
                          <m:r>
                            <a:rPr kumimoji="1" lang="en-US" altLang="ja-JP" sz="2000" b="0" i="1">
                              <a:latin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2</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2</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r>
                        <a:rPr lang="en-US" altLang="ja-JP" sz="2000" b="0" i="1">
                          <a:latin typeface="Cambria Math" panose="02040503050406030204" pitchFamily="18" charset="0"/>
                          <a:ea typeface="Cambria Math" panose="02040503050406030204" pitchFamily="18" charset="0"/>
                        </a:rPr>
                        <m:t>𝑆</m:t>
                      </m:r>
                      <m:r>
                        <a:rPr lang="en-US" altLang="ja-JP" sz="2000" b="0" i="1">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78DF327D-AEFD-8447-B621-8724799CA1E6}"/>
                  </a:ext>
                </a:extLst>
              </p:cNvPr>
              <p:cNvSpPr txBox="1">
                <a:spLocks noRot="1" noChangeAspect="1" noMove="1" noResize="1" noEditPoints="1" noAdjustHandles="1" noChangeArrowheads="1" noChangeShapeType="1" noTextEdit="1"/>
              </p:cNvSpPr>
              <p:nvPr/>
            </p:nvSpPr>
            <p:spPr>
              <a:xfrm>
                <a:off x="1600200" y="2876490"/>
                <a:ext cx="5269648" cy="400110"/>
              </a:xfrm>
              <a:prstGeom prst="rect">
                <a:avLst/>
              </a:prstGeom>
              <a:blipFill>
                <a:blip r:embed="rId2"/>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64F999-5194-9745-BE31-E2372BF5DA82}"/>
                  </a:ext>
                </a:extLst>
              </p:cNvPr>
              <p:cNvSpPr txBox="1"/>
              <p:nvPr/>
            </p:nvSpPr>
            <p:spPr>
              <a:xfrm>
                <a:off x="6934200" y="2914471"/>
                <a:ext cx="1960473" cy="1200329"/>
              </a:xfrm>
              <a:prstGeom prst="rect">
                <a:avLst/>
              </a:prstGeom>
              <a:noFill/>
              <a:ln>
                <a:solidFill>
                  <a:schemeClr val="tx1"/>
                </a:solidFill>
              </a:ln>
            </p:spPr>
            <p:txBody>
              <a:bodyPr wrap="none" rtlCol="0">
                <a:spAutoFit/>
              </a:bodyPr>
              <a:lstStyle/>
              <a:p>
                <a14:m>
                  <m:oMath xmlns:m="http://schemas.openxmlformats.org/officeDocument/2006/math">
                    <m:r>
                      <a:rPr lang="en-US" altLang="ja-JP" b="0" i="1">
                        <a:latin typeface="Cambria Math" panose="02040503050406030204" pitchFamily="18" charset="0"/>
                        <a:ea typeface="Cambria Math" panose="02040503050406030204" pitchFamily="18" charset="0"/>
                      </a:rPr>
                      <m:t>𝑆</m:t>
                    </m:r>
                  </m:oMath>
                </a14:m>
                <a:r>
                  <a:rPr lang="ja-JP" altLang="en-US">
                    <a:latin typeface="+mn-ea"/>
                    <a:ea typeface="+mn-ea"/>
                  </a:rPr>
                  <a:t>：識別器</a:t>
                </a:r>
                <a:endParaRPr lang="en-US" altLang="ja-JP"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1</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kumimoji="1" lang="ja-JP" altLang="en-US">
                    <a:latin typeface="+mn-ea"/>
                    <a:ea typeface="+mn-ea"/>
                  </a:rPr>
                  <a:t>：識別率</a:t>
                </a:r>
                <a:endParaRPr kumimoji="1" lang="en-US" altLang="ja-JP">
                  <a:latin typeface="+mn-ea"/>
                  <a:ea typeface="+mn-ea"/>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2</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：ルール数</a:t>
                </a:r>
                <a:endParaRPr lang="ja-JP" altLang="en-US"/>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3</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：総ルール長</a:t>
                </a:r>
                <a:endParaRPr lang="ja-JP" altLang="en-US"/>
              </a:p>
            </p:txBody>
          </p:sp>
        </mc:Choice>
        <mc:Fallback xmlns="">
          <p:sp>
            <p:nvSpPr>
              <p:cNvPr id="10" name="テキスト ボックス 9">
                <a:extLst>
                  <a:ext uri="{FF2B5EF4-FFF2-40B4-BE49-F238E27FC236}">
                    <a16:creationId xmlns:a16="http://schemas.microsoft.com/office/drawing/2014/main" id="{6B64F999-5194-9745-BE31-E2372BF5DA82}"/>
                  </a:ext>
                </a:extLst>
              </p:cNvPr>
              <p:cNvSpPr txBox="1">
                <a:spLocks noRot="1" noChangeAspect="1" noMove="1" noResize="1" noEditPoints="1" noAdjustHandles="1" noChangeArrowheads="1" noChangeShapeType="1" noTextEdit="1"/>
              </p:cNvSpPr>
              <p:nvPr/>
            </p:nvSpPr>
            <p:spPr>
              <a:xfrm>
                <a:off x="6934200" y="2914471"/>
                <a:ext cx="1960473" cy="1200329"/>
              </a:xfrm>
              <a:prstGeom prst="rect">
                <a:avLst/>
              </a:prstGeom>
              <a:blipFill>
                <a:blip r:embed="rId3"/>
                <a:stretch>
                  <a:fillRect l="-641" t="-3093" r="-641" b="-4124"/>
                </a:stretch>
              </a:blipFill>
              <a:ln>
                <a:solidFill>
                  <a:schemeClr val="tx1"/>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E6D9150-7F90-464A-9531-39DE4FDE4FA8}"/>
              </a:ext>
            </a:extLst>
          </p:cNvPr>
          <p:cNvSpPr/>
          <p:nvPr/>
        </p:nvSpPr>
        <p:spPr>
          <a:xfrm>
            <a:off x="5105400" y="17278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DB2FB30-0648-1442-B5DA-8B50F786823A}"/>
              </a:ext>
            </a:extLst>
          </p:cNvPr>
          <p:cNvSpPr/>
          <p:nvPr/>
        </p:nvSpPr>
        <p:spPr>
          <a:xfrm>
            <a:off x="43434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5E7C45-28E0-3A4D-A724-EA009B35E93D}"/>
              </a:ext>
            </a:extLst>
          </p:cNvPr>
          <p:cNvSpPr/>
          <p:nvPr/>
        </p:nvSpPr>
        <p:spPr>
          <a:xfrm>
            <a:off x="54102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C9072F3-2A8E-ED42-8664-131B36F59316}"/>
              </a:ext>
            </a:extLst>
          </p:cNvPr>
          <p:cNvSpPr/>
          <p:nvPr/>
        </p:nvSpPr>
        <p:spPr>
          <a:xfrm>
            <a:off x="64770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8143380-285E-FE40-9AAE-F23FF61F7BDD}"/>
                  </a:ext>
                </a:extLst>
              </p:cNvPr>
              <p:cNvSpPr txBox="1"/>
              <p:nvPr/>
            </p:nvSpPr>
            <p:spPr>
              <a:xfrm>
                <a:off x="1600200" y="5334000"/>
                <a:ext cx="205537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oMath>
                  </m:oMathPara>
                </a14:m>
                <a:endParaRPr kumimoji="1" lang="ja-JP" altLang="en-US" sz="2000"/>
              </a:p>
            </p:txBody>
          </p:sp>
        </mc:Choice>
        <mc:Fallback xmlns="">
          <p:sp>
            <p:nvSpPr>
              <p:cNvPr id="17" name="テキスト ボックス 16">
                <a:extLst>
                  <a:ext uri="{FF2B5EF4-FFF2-40B4-BE49-F238E27FC236}">
                    <a16:creationId xmlns:a16="http://schemas.microsoft.com/office/drawing/2014/main" id="{F8143380-285E-FE40-9AAE-F23FF61F7BDD}"/>
                  </a:ext>
                </a:extLst>
              </p:cNvPr>
              <p:cNvSpPr txBox="1">
                <a:spLocks noRot="1" noChangeAspect="1" noMove="1" noResize="1" noEditPoints="1" noAdjustHandles="1" noChangeArrowheads="1" noChangeShapeType="1" noTextEdit="1"/>
              </p:cNvSpPr>
              <p:nvPr/>
            </p:nvSpPr>
            <p:spPr>
              <a:xfrm>
                <a:off x="1600200" y="5334000"/>
                <a:ext cx="2055371" cy="400110"/>
              </a:xfrm>
              <a:prstGeom prst="rect">
                <a:avLst/>
              </a:prstGeom>
              <a:blipFill>
                <a:blip r:embed="rId4"/>
                <a:stretch>
                  <a:fillRect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591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2941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p:sp>
        <p:nvSpPr>
          <p:cNvPr id="12" name="コンテンツ プレースホルダー 2">
            <a:extLst>
              <a:ext uri="{FF2B5EF4-FFF2-40B4-BE49-F238E27FC236}">
                <a16:creationId xmlns:a16="http://schemas.microsoft.com/office/drawing/2014/main" id="{C05A43C5-1CF7-7F46-A540-89503959C62E}"/>
              </a:ext>
            </a:extLst>
          </p:cNvPr>
          <p:cNvSpPr txBox="1">
            <a:spLocks/>
          </p:cNvSpPr>
          <p:nvPr/>
        </p:nvSpPr>
        <p:spPr>
          <a:xfrm>
            <a:off x="266700" y="3886200"/>
            <a:ext cx="8610600" cy="2819400"/>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Clr>
                <a:schemeClr val="tx1"/>
              </a:buClr>
            </a:pPr>
            <a:r>
              <a:rPr lang="ja-JP" altLang="en-US" sz="2800"/>
              <a:t>今回の実験では並列分散型多目的ファジィ</a:t>
            </a:r>
            <a:r>
              <a:rPr lang="en-US" altLang="ja-JP" sz="2800"/>
              <a:t>GBML</a:t>
            </a:r>
            <a:r>
              <a:rPr lang="ja-JP" altLang="en-US" sz="2800"/>
              <a:t>を</a:t>
            </a:r>
            <a:br>
              <a:rPr lang="en-US" altLang="ja-JP" sz="2800"/>
            </a:br>
            <a:r>
              <a:rPr lang="ja-JP" altLang="en-US" sz="2800"/>
              <a:t>行い部分学習用データへの過剰適合を利用することから，</a:t>
            </a: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a:p>
            <a:pPr>
              <a:buClr>
                <a:schemeClr val="tx1"/>
              </a:buClr>
            </a:pPr>
            <a:r>
              <a:rPr lang="ja-JP" altLang="en-US" sz="2800"/>
              <a:t>そうした場合，比較対象となる単一の識別器も識別率が最大の個体を選択することになるか？</a:t>
            </a:r>
            <a:endParaRPr lang="en-US" altLang="ja-JP" sz="2800"/>
          </a:p>
        </p:txBody>
      </p:sp>
    </p:spTree>
    <p:extLst>
      <p:ext uri="{BB962C8B-B14F-4D97-AF65-F5344CB8AC3E}">
        <p14:creationId xmlns:p14="http://schemas.microsoft.com/office/powerpoint/2010/main" val="17470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lang="en-US" altLang="ja-JP">
                <a:latin typeface="+mn-lt"/>
              </a:rPr>
              <a:t>3</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各弱識別器の識別率を重みとして与えた，重み付け</a:t>
            </a:r>
            <a:br>
              <a:rPr lang="en-US" altLang="ja-JP" sz="2800"/>
            </a:br>
            <a:r>
              <a:rPr lang="ja-JP" altLang="en-US" sz="2800"/>
              <a:t>多数決によるアンサンブル識別の実装</a:t>
            </a:r>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lang="en-US" altLang="ja-JP" sz="2800"/>
              <a:t>3</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913455"/>
            <a:ext cx="8378042" cy="1427303"/>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重みには，</a:t>
            </a:r>
            <a:r>
              <a:rPr lang="ja-JP" altLang="en-US" sz="2800">
                <a:solidFill>
                  <a:srgbClr val="FF0000"/>
                </a:solidFill>
              </a:rPr>
              <a:t>全学習用データに対する識別率</a:t>
            </a:r>
            <a:r>
              <a:rPr lang="ja-JP" altLang="en-US" sz="2800"/>
              <a:t>か，</a:t>
            </a:r>
            <a:br>
              <a:rPr lang="en-US" altLang="ja-JP" sz="2800"/>
            </a:br>
            <a:r>
              <a:rPr lang="ja-JP" altLang="en-US" sz="2800">
                <a:solidFill>
                  <a:srgbClr val="FF0000"/>
                </a:solidFill>
              </a:rPr>
              <a:t>各部分学習用データに対する識別率</a:t>
            </a:r>
            <a:r>
              <a:rPr lang="ja-JP" altLang="en-US" sz="2800"/>
              <a:t>のどちらで与えればよいか？</a:t>
            </a:r>
            <a:endParaRPr lang="en-US" altLang="ja-JP" sz="2800"/>
          </a:p>
        </p:txBody>
      </p:sp>
      <p:sp>
        <p:nvSpPr>
          <p:cNvPr id="9" name="円/楕円 8">
            <a:extLst>
              <a:ext uri="{FF2B5EF4-FFF2-40B4-BE49-F238E27FC236}">
                <a16:creationId xmlns:a16="http://schemas.microsoft.com/office/drawing/2014/main" id="{EFC39CC3-5361-6947-8960-884EDDE68D65}"/>
              </a:ext>
            </a:extLst>
          </p:cNvPr>
          <p:cNvSpPr/>
          <p:nvPr/>
        </p:nvSpPr>
        <p:spPr>
          <a:xfrm>
            <a:off x="2851267"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0AE34B3-9BCF-7E49-9E9B-1C75998AF1EB}"/>
              </a:ext>
            </a:extLst>
          </p:cNvPr>
          <p:cNvSpPr/>
          <p:nvPr/>
        </p:nvSpPr>
        <p:spPr>
          <a:xfrm>
            <a:off x="4937335" y="314796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197944EF-A424-414C-9CEB-7844699083BC}"/>
              </a:ext>
            </a:extLst>
          </p:cNvPr>
          <p:cNvSpPr/>
          <p:nvPr/>
        </p:nvSpPr>
        <p:spPr>
          <a:xfrm>
            <a:off x="6740781"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82974795-CE45-EF43-A849-6FF684FA73EE}"/>
              </a:ext>
            </a:extLst>
          </p:cNvPr>
          <p:cNvSpPr/>
          <p:nvPr/>
        </p:nvSpPr>
        <p:spPr>
          <a:xfrm>
            <a:off x="2199738" y="3052018"/>
            <a:ext cx="6029862"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2A38C51-F156-FB4F-BCAD-D831ECFD0517}"/>
              </a:ext>
            </a:extLst>
          </p:cNvPr>
          <p:cNvSpPr txBox="1"/>
          <p:nvPr/>
        </p:nvSpPr>
        <p:spPr>
          <a:xfrm>
            <a:off x="609600" y="2972829"/>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14" name="テキスト ボックス 13">
            <a:extLst>
              <a:ext uri="{FF2B5EF4-FFF2-40B4-BE49-F238E27FC236}">
                <a16:creationId xmlns:a16="http://schemas.microsoft.com/office/drawing/2014/main" id="{48C37F36-CD05-8941-A691-17625B66FBDE}"/>
              </a:ext>
            </a:extLst>
          </p:cNvPr>
          <p:cNvSpPr txBox="1"/>
          <p:nvPr/>
        </p:nvSpPr>
        <p:spPr>
          <a:xfrm>
            <a:off x="2401955" y="369444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5" name="テキスト ボックス 14">
            <a:extLst>
              <a:ext uri="{FF2B5EF4-FFF2-40B4-BE49-F238E27FC236}">
                <a16:creationId xmlns:a16="http://schemas.microsoft.com/office/drawing/2014/main" id="{16F8D446-4B8C-FC45-BF8B-5743EF0DD3AE}"/>
              </a:ext>
            </a:extLst>
          </p:cNvPr>
          <p:cNvSpPr txBox="1"/>
          <p:nvPr/>
        </p:nvSpPr>
        <p:spPr>
          <a:xfrm>
            <a:off x="4488023" y="3698269"/>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16" name="テキスト ボックス 15">
            <a:extLst>
              <a:ext uri="{FF2B5EF4-FFF2-40B4-BE49-F238E27FC236}">
                <a16:creationId xmlns:a16="http://schemas.microsoft.com/office/drawing/2014/main" id="{90B46AFC-6A51-0242-89A6-6D88C6CF0985}"/>
              </a:ext>
            </a:extLst>
          </p:cNvPr>
          <p:cNvSpPr txBox="1"/>
          <p:nvPr/>
        </p:nvSpPr>
        <p:spPr>
          <a:xfrm>
            <a:off x="6298557" y="370682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7" name="下矢印 16">
            <a:extLst>
              <a:ext uri="{FF2B5EF4-FFF2-40B4-BE49-F238E27FC236}">
                <a16:creationId xmlns:a16="http://schemas.microsoft.com/office/drawing/2014/main" id="{9F7E6F6C-044A-E44E-8F70-22694BE1B1C1}"/>
              </a:ext>
            </a:extLst>
          </p:cNvPr>
          <p:cNvSpPr/>
          <p:nvPr/>
        </p:nvSpPr>
        <p:spPr>
          <a:xfrm>
            <a:off x="2810085" y="34440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B7149166-190F-1943-BFD5-4D6140AA2D49}"/>
              </a:ext>
            </a:extLst>
          </p:cNvPr>
          <p:cNvSpPr/>
          <p:nvPr/>
        </p:nvSpPr>
        <p:spPr>
          <a:xfrm>
            <a:off x="4868602" y="3444054"/>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A69762C-2E69-094B-9854-C7BFCAE89BE4}"/>
              </a:ext>
            </a:extLst>
          </p:cNvPr>
          <p:cNvSpPr/>
          <p:nvPr/>
        </p:nvSpPr>
        <p:spPr>
          <a:xfrm>
            <a:off x="6687302" y="3449808"/>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02E3EA93-942C-B44F-87EB-5EE443944D45}"/>
              </a:ext>
            </a:extLst>
          </p:cNvPr>
          <p:cNvSpPr/>
          <p:nvPr/>
        </p:nvSpPr>
        <p:spPr>
          <a:xfrm>
            <a:off x="443213" y="4126690"/>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41C8295-EB0F-F64F-B924-39AEFCDA9168}"/>
              </a:ext>
            </a:extLst>
          </p:cNvPr>
          <p:cNvSpPr txBox="1"/>
          <p:nvPr/>
        </p:nvSpPr>
        <p:spPr>
          <a:xfrm>
            <a:off x="1333756" y="4092288"/>
            <a:ext cx="7069692" cy="369332"/>
          </a:xfrm>
          <a:prstGeom prst="rect">
            <a:avLst/>
          </a:prstGeom>
          <a:noFill/>
        </p:spPr>
        <p:txBody>
          <a:bodyPr wrap="none" rtlCol="0">
            <a:spAutoFit/>
          </a:bodyPr>
          <a:lstStyle/>
          <a:p>
            <a:r>
              <a:rPr kumimoji="1" lang="en-US" altLang="ja-JP"/>
              <a:t>Class A = 0.4, Class B = 0.5 </a:t>
            </a:r>
            <a:r>
              <a:rPr lang="ja-JP" altLang="en-US"/>
              <a:t>より，重み付け多数決の結果</a:t>
            </a:r>
            <a:r>
              <a:rPr lang="en-US" altLang="ja-JP"/>
              <a:t> </a:t>
            </a:r>
            <a:r>
              <a:rPr lang="ja-JP" altLang="en-US"/>
              <a:t>「</a:t>
            </a:r>
            <a:r>
              <a:rPr lang="en-US" altLang="ja-JP" b="1"/>
              <a:t>Class B</a:t>
            </a:r>
            <a:r>
              <a:rPr lang="ja-JP" altLang="en-US"/>
              <a:t>」</a:t>
            </a:r>
            <a:endParaRPr kumimoji="1" lang="en-US" altLang="ja-JP"/>
          </a:p>
        </p:txBody>
      </p:sp>
      <p:sp>
        <p:nvSpPr>
          <p:cNvPr id="5" name="テキスト ボックス 4">
            <a:extLst>
              <a:ext uri="{FF2B5EF4-FFF2-40B4-BE49-F238E27FC236}">
                <a16:creationId xmlns:a16="http://schemas.microsoft.com/office/drawing/2014/main" id="{C0A5A019-1B73-B044-AA72-D14F88CFF489}"/>
              </a:ext>
            </a:extLst>
          </p:cNvPr>
          <p:cNvSpPr txBox="1"/>
          <p:nvPr/>
        </p:nvSpPr>
        <p:spPr>
          <a:xfrm>
            <a:off x="3082699" y="3074722"/>
            <a:ext cx="1031051" cy="369332"/>
          </a:xfrm>
          <a:prstGeom prst="rect">
            <a:avLst/>
          </a:prstGeom>
          <a:noFill/>
        </p:spPr>
        <p:txBody>
          <a:bodyPr wrap="none" rtlCol="0">
            <a:spAutoFit/>
          </a:bodyPr>
          <a:lstStyle/>
          <a:p>
            <a:r>
              <a:rPr kumimoji="1" lang="ja-JP" altLang="en-US"/>
              <a:t>重み</a:t>
            </a:r>
            <a:r>
              <a:rPr kumimoji="1" lang="en-US" altLang="ja-JP"/>
              <a:t>:0.1</a:t>
            </a:r>
            <a:endParaRPr kumimoji="1" lang="ja-JP" altLang="en-US"/>
          </a:p>
        </p:txBody>
      </p:sp>
      <p:sp>
        <p:nvSpPr>
          <p:cNvPr id="22" name="テキスト ボックス 21">
            <a:extLst>
              <a:ext uri="{FF2B5EF4-FFF2-40B4-BE49-F238E27FC236}">
                <a16:creationId xmlns:a16="http://schemas.microsoft.com/office/drawing/2014/main" id="{2DBCA651-4757-A348-952F-C7FC80894C47}"/>
              </a:ext>
            </a:extLst>
          </p:cNvPr>
          <p:cNvSpPr txBox="1"/>
          <p:nvPr/>
        </p:nvSpPr>
        <p:spPr>
          <a:xfrm>
            <a:off x="5173070" y="3077601"/>
            <a:ext cx="1031051" cy="369332"/>
          </a:xfrm>
          <a:prstGeom prst="rect">
            <a:avLst/>
          </a:prstGeom>
          <a:noFill/>
        </p:spPr>
        <p:txBody>
          <a:bodyPr wrap="none" rtlCol="0">
            <a:spAutoFit/>
          </a:bodyPr>
          <a:lstStyle/>
          <a:p>
            <a:r>
              <a:rPr kumimoji="1" lang="ja-JP" altLang="en-US"/>
              <a:t>重み</a:t>
            </a:r>
            <a:r>
              <a:rPr kumimoji="1" lang="en-US" altLang="ja-JP"/>
              <a:t>:0.5</a:t>
            </a:r>
            <a:endParaRPr kumimoji="1" lang="ja-JP" altLang="en-US"/>
          </a:p>
        </p:txBody>
      </p:sp>
      <p:sp>
        <p:nvSpPr>
          <p:cNvPr id="23" name="テキスト ボックス 22">
            <a:extLst>
              <a:ext uri="{FF2B5EF4-FFF2-40B4-BE49-F238E27FC236}">
                <a16:creationId xmlns:a16="http://schemas.microsoft.com/office/drawing/2014/main" id="{6C7CBA04-FF51-CB42-8133-0F69BCC7AD02}"/>
              </a:ext>
            </a:extLst>
          </p:cNvPr>
          <p:cNvSpPr txBox="1"/>
          <p:nvPr/>
        </p:nvSpPr>
        <p:spPr>
          <a:xfrm>
            <a:off x="6990515" y="3077601"/>
            <a:ext cx="1031051" cy="369332"/>
          </a:xfrm>
          <a:prstGeom prst="rect">
            <a:avLst/>
          </a:prstGeom>
          <a:noFill/>
        </p:spPr>
        <p:txBody>
          <a:bodyPr wrap="none" rtlCol="0">
            <a:spAutoFit/>
          </a:bodyPr>
          <a:lstStyle/>
          <a:p>
            <a:r>
              <a:rPr kumimoji="1" lang="ja-JP" altLang="en-US"/>
              <a:t>重み</a:t>
            </a:r>
            <a:r>
              <a:rPr kumimoji="1" lang="en-US" altLang="ja-JP"/>
              <a:t>:0.3</a:t>
            </a:r>
            <a:endParaRPr kumimoji="1" lang="ja-JP" altLang="en-US"/>
          </a:p>
        </p:txBody>
      </p:sp>
    </p:spTree>
    <p:extLst>
      <p:ext uri="{BB962C8B-B14F-4D97-AF65-F5344CB8AC3E}">
        <p14:creationId xmlns:p14="http://schemas.microsoft.com/office/powerpoint/2010/main" val="424314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8E496-CC71-974D-826B-87B7FDD60A27}"/>
              </a:ext>
            </a:extLst>
          </p:cNvPr>
          <p:cNvSpPr>
            <a:spLocks noGrp="1"/>
          </p:cNvSpPr>
          <p:nvPr>
            <p:ph type="title"/>
          </p:nvPr>
        </p:nvSpPr>
        <p:spPr/>
        <p:txBody>
          <a:bodyPr/>
          <a:lstStyle/>
          <a:p>
            <a:r>
              <a:rPr lang="ja-JP" altLang="en-US">
                <a:solidFill>
                  <a:schemeClr val="bg1"/>
                </a:solidFill>
              </a:rPr>
              <a:t>今後</a:t>
            </a:r>
            <a:r>
              <a:rPr kumimoji="1" lang="ja-JP" altLang="en-US">
                <a:solidFill>
                  <a:schemeClr val="bg1"/>
                </a:solidFill>
              </a:rPr>
              <a:t>行うこと</a:t>
            </a:r>
          </a:p>
        </p:txBody>
      </p:sp>
      <p:sp>
        <p:nvSpPr>
          <p:cNvPr id="3" name="テキスト プレースホルダー 2">
            <a:extLst>
              <a:ext uri="{FF2B5EF4-FFF2-40B4-BE49-F238E27FC236}">
                <a16:creationId xmlns:a16="http://schemas.microsoft.com/office/drawing/2014/main" id="{4A35F78F-CFBC-E34F-87EE-2B7B10F2E06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75305707"/>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2914</TotalTime>
  <Words>573</Words>
  <Application>Microsoft Macintosh PowerPoint</Application>
  <PresentationFormat>画面に合わせる (4:3)</PresentationFormat>
  <Paragraphs>109</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12</vt:i4>
      </vt:variant>
    </vt:vector>
  </HeadingPairs>
  <TitlesOfParts>
    <vt:vector size="18" baseType="lpstr">
      <vt:lpstr>ＭＳ Ｐゴシック</vt:lpstr>
      <vt:lpstr>Arial</vt:lpstr>
      <vt:lpstr>Cambria Math</vt:lpstr>
      <vt:lpstr>Times New Roman</vt:lpstr>
      <vt:lpstr>標準デザイン</vt:lpstr>
      <vt:lpstr>デザインの設定</vt:lpstr>
      <vt:lpstr>進捗報告 第1回 2019年1月8日</vt:lpstr>
      <vt:lpstr>並列分散型ファジィGBML</vt:lpstr>
      <vt:lpstr>設計するアンサンブル識別器</vt:lpstr>
      <vt:lpstr>現在の進捗状況報告</vt:lpstr>
      <vt:lpstr>調査課題1の実装</vt:lpstr>
      <vt:lpstr>弱識別器抽出に関する疑問</vt:lpstr>
      <vt:lpstr>弱識別器抽出に関する疑問</vt:lpstr>
      <vt:lpstr>調査課題3の実装</vt:lpstr>
      <vt:lpstr>今後行うこと</vt:lpstr>
      <vt:lpstr>調査課題4の実装</vt:lpstr>
      <vt:lpstr>実験の実施</vt:lpstr>
      <vt:lpstr>質問まとめ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110</cp:revision>
  <cp:lastPrinted>1601-01-01T00:00:00Z</cp:lastPrinted>
  <dcterms:created xsi:type="dcterms:W3CDTF">1601-01-01T00:00:00Z</dcterms:created>
  <dcterms:modified xsi:type="dcterms:W3CDTF">2019-01-08T03:00:04Z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