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compatMode="1" saveSubsetFonts="1">
  <p:sldMasterIdLst>
    <p:sldMasterId id="2147483648" r:id="rId1"/>
    <p:sldMasterId id="2147483650" r:id="rId2"/>
  </p:sldMasterIdLst>
  <p:notesMasterIdLst>
    <p:notesMasterId r:id="rId8"/>
  </p:notesMasterIdLst>
  <p:handoutMasterIdLst>
    <p:handoutMasterId r:id="rId9"/>
  </p:handoutMasterIdLst>
  <p:sldIdLst>
    <p:sldId id="256" r:id="rId3"/>
    <p:sldId id="262" r:id="rId4"/>
    <p:sldId id="266" r:id="rId5"/>
    <p:sldId id="267" r:id="rId6"/>
    <p:sldId id="271" r:id="rId7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162" autoAdjust="0"/>
  </p:normalViewPr>
  <p:slideViewPr>
    <p:cSldViewPr>
      <p:cViewPr varScale="1">
        <p:scale>
          <a:sx n="109" d="100"/>
          <a:sy n="109" d="100"/>
        </p:scale>
        <p:origin x="1032" y="17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300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4E810EA7-7153-1D4F-A257-256C3354374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66F7802-1C48-FF47-B1A3-F944627B8B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FA86B7F7-33B0-6645-A87C-EB05C9720CBD}" type="datetimeFigureOut">
              <a:rPr lang="ja-JP" altLang="en-US"/>
              <a:pPr>
                <a:defRPr/>
              </a:pPr>
              <a:t>2019/1/7</a:t>
            </a:fld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DDABCFD-79B2-B842-B2DF-851D514A76D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EB7B44A-FF9D-8946-836C-96FE9A06FC2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002DB51F-6795-F646-88BC-A3D98791A60C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74704762-29C4-C543-96C2-B79D5F0BA0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3C44BEE0-D628-AE45-9350-72156847DD8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A7D29D86-EACA-804F-B280-48E2326A15C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44C04905-AAF8-2948-931D-E0A60D8EB2C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393DAFFF-D8E2-CD46-9706-D6A24181DBB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E2EBFB65-3C8B-3448-AD0A-8E22E818FF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6AF993FB-784A-624D-9487-CA229CBFB36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>
            <a:extLst>
              <a:ext uri="{FF2B5EF4-FFF2-40B4-BE49-F238E27FC236}">
                <a16:creationId xmlns:a16="http://schemas.microsoft.com/office/drawing/2014/main" id="{E1DE312D-E44E-3E40-AC03-8C69B00F4F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0B0240D-683F-E645-802C-943F5CBD61DB}" type="slidenum">
              <a:rPr lang="en-US" altLang="ja-JP" smtClean="0">
                <a:ea typeface="ＭＳ Ｐゴシック" panose="020B0600070205080204" pitchFamily="34" charset="-128"/>
              </a:rPr>
              <a:pPr>
                <a:spcBef>
                  <a:spcPct val="0"/>
                </a:spcBef>
              </a:pPr>
              <a:t>1</a:t>
            </a:fld>
            <a:endParaRPr lang="en-US" altLang="ja-JP">
              <a:ea typeface="ＭＳ Ｐゴシック" panose="020B0600070205080204" pitchFamily="34" charset="-128"/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043A7AE5-AB31-2F45-BF83-AE0D293D79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20BDBFDA-6A4D-204B-92F7-253C1A11F6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ja-JP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8E99077B-ED04-964F-80EA-BF189D7D97C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411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lang="ja-JP" alt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67200"/>
            <a:ext cx="6400800" cy="1371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377C68-52A1-E347-8E62-016C771EB3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latin typeface="Arial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6AEE0C-BF47-0847-98DF-E4EA0CB4A1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Arial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89D977-704B-A845-BF76-C5E44C4ABD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F21EF457-A44D-294F-9786-8AF2D9091FB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26157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258272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77050" y="0"/>
            <a:ext cx="2266950" cy="6553200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76200" y="0"/>
            <a:ext cx="6648450" cy="6553200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960459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493880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322433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757920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999356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8702115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3506115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35004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646811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1734EA6-45E4-4C44-8ED8-33160640D4B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848600" y="390525"/>
            <a:ext cx="1447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ja-JP" sz="2800" b="1">
                <a:solidFill>
                  <a:srgbClr val="FFC000"/>
                </a:solidFill>
                <a:latin typeface="ＭＳ Ｐゴシック" panose="020B0600070205080204" pitchFamily="34" charset="-128"/>
              </a:rPr>
              <a:t>(</a:t>
            </a:r>
            <a:fld id="{680EC303-4C44-BF4A-AA4F-4EFC6EA4BD42}" type="slidenum">
              <a:rPr lang="en-US" altLang="ja-JP" sz="2800" b="1" smtClean="0">
                <a:solidFill>
                  <a:srgbClr val="FFC000"/>
                </a:solidFill>
                <a:latin typeface="ＭＳ Ｐゴシック" panose="020B0600070205080204" pitchFamily="34" charset="-128"/>
              </a:rPr>
              <a:pPr eaLnBrk="1" hangingPunct="1">
                <a:defRPr/>
              </a:pPr>
              <a:t>‹#›</a:t>
            </a:fld>
            <a:r>
              <a:rPr lang="en-US" altLang="ja-JP" sz="2800" b="1">
                <a:solidFill>
                  <a:srgbClr val="FFC000"/>
                </a:solidFill>
                <a:latin typeface="ＭＳ Ｐゴシック" panose="020B0600070205080204" pitchFamily="34" charset="-128"/>
              </a:rPr>
              <a:t>/x)</a:t>
            </a:r>
            <a:endParaRPr lang="ja-JP" altLang="en-US" sz="2800" b="1">
              <a:solidFill>
                <a:srgbClr val="FFC000"/>
              </a:solidFill>
              <a:latin typeface="ＭＳ Ｐゴシック" panose="020B0600070205080204" pitchFamily="34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063443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3758289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9185788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291335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19801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6200" y="0"/>
            <a:ext cx="9067800" cy="1143000"/>
          </a:xfrm>
        </p:spPr>
        <p:txBody>
          <a:bodyPr/>
          <a:lstStyle/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672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2672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726473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76200" y="0"/>
            <a:ext cx="9067800" cy="1143000"/>
          </a:xfrm>
        </p:spPr>
        <p:txBody>
          <a:bodyPr/>
          <a:lstStyle/>
          <a:p>
            <a:r>
              <a:rPr lang="ja-JP" altLang="en-US" dirty="0"/>
              <a:t>マスタ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68418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002880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2337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303799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652780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>
            <a:extLst>
              <a:ext uri="{FF2B5EF4-FFF2-40B4-BE49-F238E27FC236}">
                <a16:creationId xmlns:a16="http://schemas.microsoft.com/office/drawing/2014/main" id="{FE52D979-C57D-8940-A6CF-83B86111EFE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1143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lang="ja-JP" altLang="en-US"/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B28094F7-B29B-9842-B2C5-1FA7D0E716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200" y="0"/>
            <a:ext cx="9067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35A10704-BB70-0D41-A249-30850B8DF1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86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hf hdr="0" ftr="0" dt="0"/>
  <p:txStyles>
    <p:titleStyle>
      <a:lvl1pPr algn="just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+mj-lt"/>
          <a:ea typeface="+mj-ea"/>
          <a:cs typeface="+mj-cs"/>
        </a:defRPr>
      </a:lvl1pPr>
      <a:lvl2pPr algn="just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2pPr>
      <a:lvl3pPr algn="just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3pPr>
      <a:lvl4pPr algn="just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4pPr>
      <a:lvl5pPr algn="just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5pPr>
      <a:lvl6pPr marL="457200" algn="just" rtl="0" fontAlgn="base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6pPr>
      <a:lvl7pPr marL="914400" algn="just" rtl="0" fontAlgn="base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7pPr>
      <a:lvl8pPr marL="1371600" algn="just" rtl="0" fontAlgn="base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8pPr>
      <a:lvl9pPr marL="1828800" algn="just" rtl="0" fontAlgn="base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7">
            <a:extLst>
              <a:ext uri="{FF2B5EF4-FFF2-40B4-BE49-F238E27FC236}">
                <a16:creationId xmlns:a16="http://schemas.microsoft.com/office/drawing/2014/main" id="{B794D833-842C-8840-9A87-B1C18A6DBA3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lang="ja-JP" altLang="en-US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17422BAE-C33D-5946-AA19-2F582FD37B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57837C8A-0792-DF40-B0E7-BE70C7D3A5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5">
            <a:extLst>
              <a:ext uri="{FF2B5EF4-FFF2-40B4-BE49-F238E27FC236}">
                <a16:creationId xmlns:a16="http://schemas.microsoft.com/office/drawing/2014/main" id="{8131BCAC-0A6A-FC4A-86DA-CC0779BE6C2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685800"/>
            <a:ext cx="9144000" cy="3124200"/>
          </a:xfrm>
        </p:spPr>
        <p:txBody>
          <a:bodyPr/>
          <a:lstStyle/>
          <a:p>
            <a:pPr algn="ctr" eaLnBrk="1" hangingPunct="1"/>
            <a:r>
              <a:rPr lang="en-US" altLang="ja-JP">
                <a:latin typeface="Arial" panose="020B0604020202020204" pitchFamily="34" charset="0"/>
              </a:rPr>
              <a:t>title</a:t>
            </a:r>
          </a:p>
        </p:txBody>
      </p:sp>
      <p:sp>
        <p:nvSpPr>
          <p:cNvPr id="7170" name="Rectangle 6">
            <a:extLst>
              <a:ext uri="{FF2B5EF4-FFF2-40B4-BE49-F238E27FC236}">
                <a16:creationId xmlns:a16="http://schemas.microsoft.com/office/drawing/2014/main" id="{EBF5C9FD-3D78-7F45-A1C5-C4908DCE45B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" y="4495800"/>
            <a:ext cx="8839200" cy="1981200"/>
          </a:xfrm>
        </p:spPr>
        <p:txBody>
          <a:bodyPr anchor="ctr"/>
          <a:lstStyle/>
          <a:p>
            <a:pPr eaLnBrk="1" hangingPunct="1">
              <a:lnSpc>
                <a:spcPct val="90000"/>
              </a:lnSpc>
            </a:pPr>
            <a:r>
              <a:rPr lang="ja-JP" altLang="en-US" sz="3600" b="1"/>
              <a:t>姓</a:t>
            </a:r>
            <a:r>
              <a:rPr lang="en-US" altLang="ja-JP" sz="3600" b="1"/>
              <a:t> </a:t>
            </a:r>
            <a:r>
              <a:rPr lang="ja-JP" altLang="en-US" sz="3600" b="1"/>
              <a:t>名</a:t>
            </a:r>
            <a:endParaRPr lang="en-US" altLang="ja-JP" sz="3600" b="1"/>
          </a:p>
          <a:p>
            <a:pPr eaLnBrk="1" hangingPunct="1">
              <a:lnSpc>
                <a:spcPct val="90000"/>
              </a:lnSpc>
            </a:pPr>
            <a:r>
              <a:rPr lang="ja-JP" altLang="en-US" b="1"/>
              <a:t>大阪府立大学</a:t>
            </a:r>
            <a:endParaRPr lang="en-US" altLang="ja-JP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ファジィ（</a:t>
            </a:r>
            <a:r>
              <a:rPr lang="en-US" altLang="ja-JP"/>
              <a:t>Fuzzy</a:t>
            </a:r>
            <a:r>
              <a:rPr lang="ja-JP" altLang="en-US"/>
              <a:t>）</a:t>
            </a:r>
          </a:p>
        </p:txBody>
      </p:sp>
      <p:sp>
        <p:nvSpPr>
          <p:cNvPr id="3" name="スマイル 2"/>
          <p:cNvSpPr/>
          <p:nvPr/>
        </p:nvSpPr>
        <p:spPr>
          <a:xfrm>
            <a:off x="644525" y="2325633"/>
            <a:ext cx="1184275" cy="8382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4" name="テキスト ボックス 7"/>
          <p:cNvSpPr txBox="1">
            <a:spLocks noChangeArrowheads="1"/>
          </p:cNvSpPr>
          <p:nvPr/>
        </p:nvSpPr>
        <p:spPr bwMode="auto">
          <a:xfrm>
            <a:off x="304800" y="1371600"/>
            <a:ext cx="1066800" cy="368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ja-JP" altLang="en-US" dirty="0"/>
              <a:t>クリスプ</a:t>
            </a:r>
            <a:endParaRPr lang="en-US" altLang="ja-JP" dirty="0"/>
          </a:p>
        </p:txBody>
      </p:sp>
      <p:sp>
        <p:nvSpPr>
          <p:cNvPr id="5" name="テキスト ボックス 7"/>
          <p:cNvSpPr txBox="1">
            <a:spLocks noChangeArrowheads="1"/>
          </p:cNvSpPr>
          <p:nvPr/>
        </p:nvSpPr>
        <p:spPr bwMode="auto">
          <a:xfrm>
            <a:off x="644525" y="1848616"/>
            <a:ext cx="1447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ja-JP" altLang="en-US" dirty="0"/>
              <a:t>「暑い」</a:t>
            </a:r>
            <a:endParaRPr lang="en-US" altLang="ja-JP" dirty="0"/>
          </a:p>
        </p:txBody>
      </p:sp>
      <p:cxnSp>
        <p:nvCxnSpPr>
          <p:cNvPr id="6" name="直線矢印コネクタ 5"/>
          <p:cNvCxnSpPr/>
          <p:nvPr/>
        </p:nvCxnSpPr>
        <p:spPr>
          <a:xfrm flipV="1">
            <a:off x="5715000" y="3429000"/>
            <a:ext cx="0" cy="160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>
            <a:off x="5715000" y="5029200"/>
            <a:ext cx="1981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円弧 11"/>
          <p:cNvSpPr/>
          <p:nvPr/>
        </p:nvSpPr>
        <p:spPr>
          <a:xfrm flipH="1">
            <a:off x="6934200" y="4233918"/>
            <a:ext cx="1371600" cy="838200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円弧 13"/>
          <p:cNvSpPr/>
          <p:nvPr/>
        </p:nvSpPr>
        <p:spPr>
          <a:xfrm flipV="1">
            <a:off x="5562600" y="4191000"/>
            <a:ext cx="1371600" cy="838200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5" name="直線矢印コネクタ 14"/>
          <p:cNvCxnSpPr/>
          <p:nvPr/>
        </p:nvCxnSpPr>
        <p:spPr>
          <a:xfrm flipV="1">
            <a:off x="457200" y="3661979"/>
            <a:ext cx="0" cy="160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>
            <a:off x="457200" y="5262179"/>
            <a:ext cx="1981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>
            <a:off x="1219200" y="4191000"/>
            <a:ext cx="1143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楕円 17"/>
          <p:cNvSpPr/>
          <p:nvPr/>
        </p:nvSpPr>
        <p:spPr>
          <a:xfrm>
            <a:off x="1219200" y="4114800"/>
            <a:ext cx="152400" cy="152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/>
          <p:cNvSpPr/>
          <p:nvPr/>
        </p:nvSpPr>
        <p:spPr>
          <a:xfrm>
            <a:off x="1210770" y="5218167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7"/>
          <p:cNvSpPr txBox="1">
            <a:spLocks noChangeArrowheads="1"/>
          </p:cNvSpPr>
          <p:nvPr/>
        </p:nvSpPr>
        <p:spPr bwMode="auto">
          <a:xfrm>
            <a:off x="1474076" y="4579883"/>
            <a:ext cx="1447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ja-JP" altLang="en-US" dirty="0"/>
              <a:t>暑い</a:t>
            </a:r>
            <a:endParaRPr lang="en-US" altLang="ja-JP" dirty="0"/>
          </a:p>
        </p:txBody>
      </p:sp>
      <p:sp>
        <p:nvSpPr>
          <p:cNvPr id="22" name="テキスト ボックス 7"/>
          <p:cNvSpPr txBox="1">
            <a:spLocks noChangeArrowheads="1"/>
          </p:cNvSpPr>
          <p:nvPr/>
        </p:nvSpPr>
        <p:spPr bwMode="auto">
          <a:xfrm>
            <a:off x="7112876" y="4508720"/>
            <a:ext cx="1447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ja-JP" altLang="en-US" dirty="0"/>
              <a:t>暑い</a:t>
            </a:r>
            <a:endParaRPr lang="en-US" altLang="ja-JP" dirty="0"/>
          </a:p>
        </p:txBody>
      </p:sp>
      <p:sp>
        <p:nvSpPr>
          <p:cNvPr id="23" name="スマイル 22"/>
          <p:cNvSpPr/>
          <p:nvPr/>
        </p:nvSpPr>
        <p:spPr>
          <a:xfrm>
            <a:off x="6237890" y="2315561"/>
            <a:ext cx="1184275" cy="8382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24" name="テキスト ボックス 7"/>
          <p:cNvSpPr txBox="1">
            <a:spLocks noChangeArrowheads="1"/>
          </p:cNvSpPr>
          <p:nvPr/>
        </p:nvSpPr>
        <p:spPr bwMode="auto">
          <a:xfrm>
            <a:off x="5974364" y="1795081"/>
            <a:ext cx="22552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ja-JP" altLang="en-US" dirty="0"/>
              <a:t>「暑い」　：　</a:t>
            </a:r>
            <a:r>
              <a:rPr lang="en-US" altLang="ja-JP" dirty="0"/>
              <a:t>80</a:t>
            </a:r>
            <a:r>
              <a:rPr lang="ja-JP" altLang="en-US" dirty="0"/>
              <a:t>％</a:t>
            </a:r>
            <a:endParaRPr lang="en-US" altLang="ja-JP" dirty="0"/>
          </a:p>
        </p:txBody>
      </p:sp>
      <p:sp>
        <p:nvSpPr>
          <p:cNvPr id="25" name="テキスト ボックス 7"/>
          <p:cNvSpPr txBox="1">
            <a:spLocks noChangeArrowheads="1"/>
          </p:cNvSpPr>
          <p:nvPr/>
        </p:nvSpPr>
        <p:spPr bwMode="auto">
          <a:xfrm>
            <a:off x="3429000" y="4187714"/>
            <a:ext cx="1447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ja-JP" altLang="en-US" dirty="0"/>
              <a:t>気温：</a:t>
            </a:r>
            <a:r>
              <a:rPr lang="en-US" altLang="ja-JP" dirty="0"/>
              <a:t>26</a:t>
            </a:r>
            <a:r>
              <a:rPr lang="ja-JP" altLang="en-US" dirty="0"/>
              <a:t>℃</a:t>
            </a:r>
            <a:endParaRPr lang="en-US" altLang="ja-JP" dirty="0"/>
          </a:p>
        </p:txBody>
      </p:sp>
      <p:sp>
        <p:nvSpPr>
          <p:cNvPr id="26" name="テキスト ボックス 7"/>
          <p:cNvSpPr txBox="1">
            <a:spLocks noChangeArrowheads="1"/>
          </p:cNvSpPr>
          <p:nvPr/>
        </p:nvSpPr>
        <p:spPr bwMode="auto">
          <a:xfrm>
            <a:off x="4610100" y="1366563"/>
            <a:ext cx="1066800" cy="368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ja-JP" altLang="en-US" dirty="0"/>
              <a:t>ファジィ</a:t>
            </a:r>
            <a:endParaRPr lang="en-US" altLang="ja-JP" dirty="0"/>
          </a:p>
        </p:txBody>
      </p:sp>
      <p:sp>
        <p:nvSpPr>
          <p:cNvPr id="27" name="テキスト ボックス 7"/>
          <p:cNvSpPr txBox="1">
            <a:spLocks noChangeArrowheads="1"/>
          </p:cNvSpPr>
          <p:nvPr/>
        </p:nvSpPr>
        <p:spPr bwMode="auto">
          <a:xfrm>
            <a:off x="2590800" y="5824482"/>
            <a:ext cx="350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ja-JP" altLang="en-US" dirty="0"/>
              <a:t>「暑い」に関する</a:t>
            </a:r>
            <a:r>
              <a:rPr lang="ja-JP" altLang="en-US" dirty="0">
                <a:solidFill>
                  <a:srgbClr val="FF0000"/>
                </a:solidFill>
              </a:rPr>
              <a:t>メンバシップ関数</a:t>
            </a:r>
            <a:endParaRPr lang="en-US" altLang="ja-JP" dirty="0">
              <a:solidFill>
                <a:srgbClr val="FF0000"/>
              </a:solidFill>
            </a:endParaRPr>
          </a:p>
        </p:txBody>
      </p:sp>
      <p:cxnSp>
        <p:nvCxnSpPr>
          <p:cNvPr id="28" name="直線矢印コネクタ 27"/>
          <p:cNvCxnSpPr/>
          <p:nvPr/>
        </p:nvCxnSpPr>
        <p:spPr>
          <a:xfrm flipV="1">
            <a:off x="5715000" y="4877020"/>
            <a:ext cx="1386981" cy="866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 flipH="1" flipV="1">
            <a:off x="2590800" y="4919999"/>
            <a:ext cx="2286000" cy="90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551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ファジィ集合</a:t>
            </a:r>
          </a:p>
        </p:txBody>
      </p:sp>
      <p:sp>
        <p:nvSpPr>
          <p:cNvPr id="12" name="テキスト ボックス 7"/>
          <p:cNvSpPr txBox="1">
            <a:spLocks noChangeArrowheads="1"/>
          </p:cNvSpPr>
          <p:nvPr/>
        </p:nvSpPr>
        <p:spPr bwMode="auto">
          <a:xfrm>
            <a:off x="533400" y="1469767"/>
            <a:ext cx="52990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ja-JP" altLang="en-US" dirty="0">
                <a:solidFill>
                  <a:srgbClr val="FF0000"/>
                </a:solidFill>
              </a:rPr>
              <a:t>複数のメンバシップ関数</a:t>
            </a:r>
            <a:r>
              <a:rPr lang="ja-JP" altLang="en-US" dirty="0"/>
              <a:t>を使った事実の読み取り</a:t>
            </a:r>
            <a:endParaRPr lang="en-US" altLang="ja-JP" dirty="0"/>
          </a:p>
        </p:txBody>
      </p:sp>
      <p:grpSp>
        <p:nvGrpSpPr>
          <p:cNvPr id="21" name="グループ化 20"/>
          <p:cNvGrpSpPr/>
          <p:nvPr/>
        </p:nvGrpSpPr>
        <p:grpSpPr>
          <a:xfrm>
            <a:off x="508256" y="4343400"/>
            <a:ext cx="4005007" cy="1905000"/>
            <a:chOff x="736856" y="3276600"/>
            <a:chExt cx="4005007" cy="1905000"/>
          </a:xfrm>
        </p:grpSpPr>
        <p:grpSp>
          <p:nvGrpSpPr>
            <p:cNvPr id="3" name="グループ化 54"/>
            <p:cNvGrpSpPr>
              <a:grpSpLocks/>
            </p:cNvGrpSpPr>
            <p:nvPr/>
          </p:nvGrpSpPr>
          <p:grpSpPr bwMode="auto">
            <a:xfrm>
              <a:off x="736856" y="3276600"/>
              <a:ext cx="4005007" cy="1905000"/>
              <a:chOff x="108819" y="2286000"/>
              <a:chExt cx="4005322" cy="1905000"/>
            </a:xfrm>
          </p:grpSpPr>
          <p:grpSp>
            <p:nvGrpSpPr>
              <p:cNvPr id="4" name="グループ化 55"/>
              <p:cNvGrpSpPr>
                <a:grpSpLocks/>
              </p:cNvGrpSpPr>
              <p:nvPr/>
            </p:nvGrpSpPr>
            <p:grpSpPr bwMode="auto">
              <a:xfrm>
                <a:off x="686458" y="2286000"/>
                <a:ext cx="3427683" cy="1905000"/>
                <a:chOff x="1125265" y="2667000"/>
                <a:chExt cx="3427683" cy="1905000"/>
              </a:xfrm>
            </p:grpSpPr>
            <p:sp>
              <p:nvSpPr>
                <p:cNvPr id="9" name="二等辺三角形 8"/>
                <p:cNvSpPr/>
                <p:nvPr/>
              </p:nvSpPr>
              <p:spPr>
                <a:xfrm>
                  <a:off x="1125265" y="2667000"/>
                  <a:ext cx="3427683" cy="1905000"/>
                </a:xfrm>
                <a:prstGeom prst="triangl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ja-JP" altLang="en-US"/>
                </a:p>
              </p:txBody>
            </p:sp>
            <p:sp>
              <p:nvSpPr>
                <p:cNvPr id="10" name="二等辺三角形 9"/>
                <p:cNvSpPr/>
                <p:nvPr/>
              </p:nvSpPr>
              <p:spPr>
                <a:xfrm>
                  <a:off x="1144317" y="2667000"/>
                  <a:ext cx="1694789" cy="1905000"/>
                </a:xfrm>
                <a:prstGeom prst="triangle">
                  <a:avLst>
                    <a:gd name="adj" fmla="val 0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ja-JP" altLang="en-US"/>
                </a:p>
              </p:txBody>
            </p:sp>
          </p:grpSp>
          <p:sp>
            <p:nvSpPr>
              <p:cNvPr id="5" name="テキスト ボックス 56"/>
              <p:cNvSpPr txBox="1">
                <a:spLocks noChangeArrowheads="1"/>
              </p:cNvSpPr>
              <p:nvPr/>
            </p:nvSpPr>
            <p:spPr bwMode="auto">
              <a:xfrm>
                <a:off x="3477665" y="3053834"/>
                <a:ext cx="63350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r>
                  <a:rPr lang="ja-JP" altLang="en-US"/>
                  <a:t>暑い</a:t>
                </a:r>
              </a:p>
            </p:txBody>
          </p:sp>
          <p:sp>
            <p:nvSpPr>
              <p:cNvPr id="6" name="テキスト ボックス 57"/>
              <p:cNvSpPr txBox="1">
                <a:spLocks noChangeArrowheads="1"/>
              </p:cNvSpPr>
              <p:nvPr/>
            </p:nvSpPr>
            <p:spPr bwMode="auto">
              <a:xfrm>
                <a:off x="1952428" y="2894709"/>
                <a:ext cx="8098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r>
                  <a:rPr lang="ja-JP" altLang="en-US" dirty="0"/>
                  <a:t>涼しい</a:t>
                </a:r>
              </a:p>
            </p:txBody>
          </p:sp>
          <p:sp>
            <p:nvSpPr>
              <p:cNvPr id="7" name="テキスト ボックス 58"/>
              <p:cNvSpPr txBox="1">
                <a:spLocks noChangeArrowheads="1"/>
              </p:cNvSpPr>
              <p:nvPr/>
            </p:nvSpPr>
            <p:spPr bwMode="auto">
              <a:xfrm>
                <a:off x="667407" y="3027402"/>
                <a:ext cx="63350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r>
                  <a:rPr lang="ja-JP" altLang="en-US" dirty="0"/>
                  <a:t>寒い</a:t>
                </a:r>
              </a:p>
            </p:txBody>
          </p:sp>
          <p:sp>
            <p:nvSpPr>
              <p:cNvPr id="35" name="テキスト ボックス 58"/>
              <p:cNvSpPr txBox="1">
                <a:spLocks noChangeArrowheads="1"/>
              </p:cNvSpPr>
              <p:nvPr/>
            </p:nvSpPr>
            <p:spPr bwMode="auto">
              <a:xfrm>
                <a:off x="108819" y="2402327"/>
                <a:ext cx="50530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r>
                  <a:rPr lang="en-US" altLang="ja-JP" dirty="0"/>
                  <a:t>0.9</a:t>
                </a:r>
                <a:endParaRPr lang="ja-JP" altLang="en-US" dirty="0"/>
              </a:p>
            </p:txBody>
          </p:sp>
          <p:sp>
            <p:nvSpPr>
              <p:cNvPr id="36" name="テキスト ボックス 58"/>
              <p:cNvSpPr txBox="1">
                <a:spLocks noChangeArrowheads="1"/>
              </p:cNvSpPr>
              <p:nvPr/>
            </p:nvSpPr>
            <p:spPr bwMode="auto">
              <a:xfrm>
                <a:off x="108819" y="3288268"/>
                <a:ext cx="50530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r>
                  <a:rPr lang="en-US" altLang="ja-JP" dirty="0"/>
                  <a:t>0.1</a:t>
                </a:r>
                <a:endParaRPr lang="ja-JP" altLang="en-US" dirty="0"/>
              </a:p>
            </p:txBody>
          </p:sp>
        </p:grpSp>
        <p:cxnSp>
          <p:nvCxnSpPr>
            <p:cNvPr id="14" name="直線コネクタ 13"/>
            <p:cNvCxnSpPr>
              <a:stCxn id="9" idx="3"/>
            </p:cNvCxnSpPr>
            <p:nvPr/>
          </p:nvCxnSpPr>
          <p:spPr>
            <a:xfrm flipV="1">
              <a:off x="3028157" y="3352800"/>
              <a:ext cx="629443" cy="1828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flipH="1">
              <a:off x="3657600" y="3352800"/>
              <a:ext cx="1055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>
              <a:stCxn id="9" idx="4"/>
            </p:cNvCxnSpPr>
            <p:nvPr/>
          </p:nvCxnSpPr>
          <p:spPr>
            <a:xfrm flipH="1" flipV="1">
              <a:off x="4738895" y="3352800"/>
              <a:ext cx="2968" cy="1828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テキスト ボックス 7"/>
          <p:cNvSpPr txBox="1">
            <a:spLocks noChangeArrowheads="1"/>
          </p:cNvSpPr>
          <p:nvPr/>
        </p:nvSpPr>
        <p:spPr bwMode="auto">
          <a:xfrm>
            <a:off x="252457" y="2026850"/>
            <a:ext cx="1447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ja-JP" altLang="en-US" dirty="0"/>
              <a:t>気温：</a:t>
            </a:r>
            <a:r>
              <a:rPr lang="en-US" altLang="ja-JP" dirty="0"/>
              <a:t>26</a:t>
            </a:r>
            <a:r>
              <a:rPr lang="ja-JP" altLang="en-US" dirty="0"/>
              <a:t>℃</a:t>
            </a:r>
            <a:endParaRPr lang="en-US" altLang="ja-JP" dirty="0"/>
          </a:p>
        </p:txBody>
      </p:sp>
      <p:cxnSp>
        <p:nvCxnSpPr>
          <p:cNvPr id="24" name="直線コネクタ 23"/>
          <p:cNvCxnSpPr/>
          <p:nvPr/>
        </p:nvCxnSpPr>
        <p:spPr>
          <a:xfrm>
            <a:off x="3048000" y="4343400"/>
            <a:ext cx="0" cy="1981201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7"/>
          <p:cNvSpPr txBox="1">
            <a:spLocks noChangeArrowheads="1"/>
          </p:cNvSpPr>
          <p:nvPr/>
        </p:nvSpPr>
        <p:spPr bwMode="auto">
          <a:xfrm>
            <a:off x="2865246" y="6264017"/>
            <a:ext cx="1447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dirty="0"/>
              <a:t>26</a:t>
            </a:r>
          </a:p>
        </p:txBody>
      </p:sp>
      <p:sp>
        <p:nvSpPr>
          <p:cNvPr id="26" name="テキスト ボックス 7"/>
          <p:cNvSpPr txBox="1">
            <a:spLocks noChangeArrowheads="1"/>
          </p:cNvSpPr>
          <p:nvPr/>
        </p:nvSpPr>
        <p:spPr bwMode="auto">
          <a:xfrm>
            <a:off x="4495800" y="6090452"/>
            <a:ext cx="1447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ja-JP" altLang="en-US" dirty="0"/>
              <a:t>℃</a:t>
            </a:r>
            <a:endParaRPr lang="en-US" altLang="ja-JP" dirty="0"/>
          </a:p>
        </p:txBody>
      </p:sp>
      <p:sp>
        <p:nvSpPr>
          <p:cNvPr id="27" name="楕円 26"/>
          <p:cNvSpPr/>
          <p:nvPr/>
        </p:nvSpPr>
        <p:spPr>
          <a:xfrm>
            <a:off x="2972388" y="4568193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/>
          <p:cNvSpPr/>
          <p:nvPr/>
        </p:nvSpPr>
        <p:spPr>
          <a:xfrm>
            <a:off x="2972388" y="5454134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スマイル 28"/>
          <p:cNvSpPr/>
          <p:nvPr/>
        </p:nvSpPr>
        <p:spPr>
          <a:xfrm>
            <a:off x="1104900" y="2882150"/>
            <a:ext cx="1371600" cy="11430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30" name="テキスト ボックス 4"/>
          <p:cNvSpPr txBox="1">
            <a:spLocks noChangeArrowheads="1"/>
          </p:cNvSpPr>
          <p:nvPr/>
        </p:nvSpPr>
        <p:spPr bwMode="auto">
          <a:xfrm>
            <a:off x="2972388" y="2916051"/>
            <a:ext cx="1447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ja-JP" altLang="en-US" dirty="0"/>
              <a:t>暑い：</a:t>
            </a:r>
            <a:r>
              <a:rPr lang="en-US" altLang="ja-JP" dirty="0"/>
              <a:t>90</a:t>
            </a:r>
            <a:r>
              <a:rPr lang="ja-JP" altLang="en-US" dirty="0"/>
              <a:t>％</a:t>
            </a:r>
            <a:endParaRPr lang="en-US" altLang="ja-JP" dirty="0"/>
          </a:p>
          <a:p>
            <a:r>
              <a:rPr lang="ja-JP" altLang="en-US" dirty="0"/>
              <a:t>涼しい：</a:t>
            </a:r>
            <a:r>
              <a:rPr lang="en-US" altLang="ja-JP" dirty="0"/>
              <a:t>10</a:t>
            </a:r>
            <a:r>
              <a:rPr lang="ja-JP" altLang="en-US" dirty="0"/>
              <a:t>％</a:t>
            </a:r>
            <a:endParaRPr lang="en-US" altLang="ja-JP" dirty="0"/>
          </a:p>
          <a:p>
            <a:r>
              <a:rPr lang="ja-JP" altLang="en-US" dirty="0"/>
              <a:t>寒い：</a:t>
            </a:r>
            <a:r>
              <a:rPr lang="en-US" altLang="ja-JP" dirty="0"/>
              <a:t>0</a:t>
            </a:r>
            <a:r>
              <a:rPr lang="ja-JP" altLang="en-US" dirty="0"/>
              <a:t>％</a:t>
            </a:r>
            <a:endParaRPr lang="en-US" altLang="ja-JP" dirty="0"/>
          </a:p>
        </p:txBody>
      </p:sp>
      <p:cxnSp>
        <p:nvCxnSpPr>
          <p:cNvPr id="31" name="直線コネクタ 30"/>
          <p:cNvCxnSpPr/>
          <p:nvPr/>
        </p:nvCxnSpPr>
        <p:spPr>
          <a:xfrm>
            <a:off x="1066802" y="5530334"/>
            <a:ext cx="1964707" cy="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1083293" y="4644393"/>
            <a:ext cx="1964707" cy="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7"/>
          <p:cNvSpPr txBox="1">
            <a:spLocks noChangeArrowheads="1"/>
          </p:cNvSpPr>
          <p:nvPr/>
        </p:nvSpPr>
        <p:spPr bwMode="auto">
          <a:xfrm>
            <a:off x="5594558" y="4436814"/>
            <a:ext cx="322878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ja-JP" altLang="en-US" dirty="0"/>
              <a:t>「暑い」「涼しい」「寒い」</a:t>
            </a:r>
            <a:endParaRPr lang="en-US" altLang="ja-JP" dirty="0"/>
          </a:p>
          <a:p>
            <a:r>
              <a:rPr lang="ja-JP" altLang="en-US" dirty="0"/>
              <a:t>それぞれ</a:t>
            </a:r>
            <a:r>
              <a:rPr lang="ja-JP" altLang="en-US" dirty="0">
                <a:solidFill>
                  <a:srgbClr val="FF0000"/>
                </a:solidFill>
              </a:rPr>
              <a:t>ファジィ集合</a:t>
            </a:r>
            <a:endParaRPr lang="en-US" altLang="ja-JP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298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三角型メンバシップ関数</a:t>
            </a:r>
            <a:endParaRPr kumimoji="1" lang="ja-JP" altLang="en-US" dirty="0"/>
          </a:p>
        </p:txBody>
      </p:sp>
      <p:grpSp>
        <p:nvGrpSpPr>
          <p:cNvPr id="3" name="グループ化 54"/>
          <p:cNvGrpSpPr>
            <a:grpSpLocks/>
          </p:cNvGrpSpPr>
          <p:nvPr/>
        </p:nvGrpSpPr>
        <p:grpSpPr bwMode="auto">
          <a:xfrm>
            <a:off x="780286" y="3429000"/>
            <a:ext cx="3491897" cy="1905000"/>
            <a:chOff x="667407" y="2286000"/>
            <a:chExt cx="3492172" cy="1905000"/>
          </a:xfrm>
        </p:grpSpPr>
        <p:grpSp>
          <p:nvGrpSpPr>
            <p:cNvPr id="4" name="グループ化 55"/>
            <p:cNvGrpSpPr>
              <a:grpSpLocks/>
            </p:cNvGrpSpPr>
            <p:nvPr/>
          </p:nvGrpSpPr>
          <p:grpSpPr bwMode="auto">
            <a:xfrm>
              <a:off x="685800" y="2286000"/>
              <a:ext cx="3447393" cy="1905000"/>
              <a:chOff x="1124607" y="2667000"/>
              <a:chExt cx="3447393" cy="1905000"/>
            </a:xfrm>
          </p:grpSpPr>
          <p:sp>
            <p:nvSpPr>
              <p:cNvPr id="8" name="正方形/長方形 7"/>
              <p:cNvSpPr/>
              <p:nvPr/>
            </p:nvSpPr>
            <p:spPr>
              <a:xfrm>
                <a:off x="1144317" y="2667000"/>
                <a:ext cx="3427683" cy="1905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/>
              </a:p>
            </p:txBody>
          </p:sp>
          <p:sp>
            <p:nvSpPr>
              <p:cNvPr id="9" name="二等辺三角形 8"/>
              <p:cNvSpPr/>
              <p:nvPr/>
            </p:nvSpPr>
            <p:spPr>
              <a:xfrm>
                <a:off x="1125265" y="2667000"/>
                <a:ext cx="3427683" cy="1905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/>
              </a:p>
            </p:txBody>
          </p:sp>
          <p:sp>
            <p:nvSpPr>
              <p:cNvPr id="10" name="二等辺三角形 9"/>
              <p:cNvSpPr/>
              <p:nvPr/>
            </p:nvSpPr>
            <p:spPr>
              <a:xfrm>
                <a:off x="1144317" y="2667000"/>
                <a:ext cx="1674945" cy="1905000"/>
              </a:xfrm>
              <a:prstGeom prst="triangle">
                <a:avLst>
                  <a:gd name="adj" fmla="val 0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/>
              </a:p>
            </p:txBody>
          </p:sp>
          <p:sp>
            <p:nvSpPr>
              <p:cNvPr id="11" name="二等辺三角形 10"/>
              <p:cNvSpPr/>
              <p:nvPr/>
            </p:nvSpPr>
            <p:spPr>
              <a:xfrm flipH="1">
                <a:off x="2819262" y="2667000"/>
                <a:ext cx="1752738" cy="1905000"/>
              </a:xfrm>
              <a:prstGeom prst="triangle">
                <a:avLst>
                  <a:gd name="adj" fmla="val 0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/>
              </a:p>
            </p:txBody>
          </p:sp>
        </p:grpSp>
        <p:sp>
          <p:nvSpPr>
            <p:cNvPr id="5" name="テキスト ボックス 56"/>
            <p:cNvSpPr txBox="1">
              <a:spLocks noChangeArrowheads="1"/>
            </p:cNvSpPr>
            <p:nvPr/>
          </p:nvSpPr>
          <p:spPr bwMode="auto">
            <a:xfrm>
              <a:off x="3461897" y="3053834"/>
              <a:ext cx="6976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r>
                <a:rPr lang="en-US" altLang="ja-JP" dirty="0"/>
                <a:t>large</a:t>
              </a:r>
              <a:endParaRPr lang="ja-JP" altLang="en-US" dirty="0"/>
            </a:p>
          </p:txBody>
        </p:sp>
        <p:sp>
          <p:nvSpPr>
            <p:cNvPr id="6" name="テキスト ボックス 57"/>
            <p:cNvSpPr txBox="1">
              <a:spLocks noChangeArrowheads="1"/>
            </p:cNvSpPr>
            <p:nvPr/>
          </p:nvSpPr>
          <p:spPr bwMode="auto">
            <a:xfrm>
              <a:off x="1923577" y="3053834"/>
              <a:ext cx="10054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r>
                <a:rPr lang="en-US" altLang="ja-JP" dirty="0"/>
                <a:t>medium</a:t>
              </a:r>
              <a:endParaRPr lang="ja-JP" altLang="en-US" dirty="0"/>
            </a:p>
          </p:txBody>
        </p:sp>
        <p:sp>
          <p:nvSpPr>
            <p:cNvPr id="7" name="テキスト ボックス 58"/>
            <p:cNvSpPr txBox="1">
              <a:spLocks noChangeArrowheads="1"/>
            </p:cNvSpPr>
            <p:nvPr/>
          </p:nvSpPr>
          <p:spPr bwMode="auto">
            <a:xfrm>
              <a:off x="667407" y="3027402"/>
              <a:ext cx="72333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r>
                <a:rPr lang="en-US" altLang="ja-JP" dirty="0"/>
                <a:t>small</a:t>
              </a:r>
              <a:endParaRPr lang="ja-JP" altLang="en-US" dirty="0"/>
            </a:p>
          </p:txBody>
        </p:sp>
      </p:grpSp>
      <p:sp>
        <p:nvSpPr>
          <p:cNvPr id="12" name="テキスト ボックス 7"/>
          <p:cNvSpPr txBox="1">
            <a:spLocks noChangeArrowheads="1"/>
          </p:cNvSpPr>
          <p:nvPr/>
        </p:nvSpPr>
        <p:spPr bwMode="auto">
          <a:xfrm>
            <a:off x="644524" y="1848616"/>
            <a:ext cx="720407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ja-JP" altLang="en-US" dirty="0"/>
              <a:t>今回の課題では、三角型メンバシップ関数と</a:t>
            </a:r>
            <a:r>
              <a:rPr lang="en-US" altLang="ja-JP" dirty="0"/>
              <a:t>don’t care</a:t>
            </a:r>
            <a:r>
              <a:rPr lang="ja-JP" altLang="en-US" dirty="0"/>
              <a:t>をファジィ集合として用いる</a:t>
            </a:r>
            <a:endParaRPr lang="en-US" altLang="ja-JP" dirty="0"/>
          </a:p>
        </p:txBody>
      </p:sp>
      <p:sp>
        <p:nvSpPr>
          <p:cNvPr id="13" name="テキスト ボックス 58"/>
          <p:cNvSpPr txBox="1">
            <a:spLocks noChangeArrowheads="1"/>
          </p:cNvSpPr>
          <p:nvPr/>
        </p:nvSpPr>
        <p:spPr bwMode="auto">
          <a:xfrm>
            <a:off x="313118" y="3245703"/>
            <a:ext cx="5052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dirty="0"/>
              <a:t>1.0</a:t>
            </a:r>
            <a:endParaRPr lang="ja-JP" altLang="en-US" dirty="0"/>
          </a:p>
        </p:txBody>
      </p:sp>
      <p:sp>
        <p:nvSpPr>
          <p:cNvPr id="14" name="テキスト ボックス 58"/>
          <p:cNvSpPr txBox="1">
            <a:spLocks noChangeArrowheads="1"/>
          </p:cNvSpPr>
          <p:nvPr/>
        </p:nvSpPr>
        <p:spPr bwMode="auto">
          <a:xfrm>
            <a:off x="365009" y="5149334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dirty="0"/>
              <a:t>0</a:t>
            </a:r>
            <a:endParaRPr lang="ja-JP" altLang="en-US" dirty="0"/>
          </a:p>
        </p:txBody>
      </p:sp>
      <p:sp>
        <p:nvSpPr>
          <p:cNvPr id="15" name="テキスト ボックス 58"/>
          <p:cNvSpPr txBox="1">
            <a:spLocks noChangeArrowheads="1"/>
          </p:cNvSpPr>
          <p:nvPr/>
        </p:nvSpPr>
        <p:spPr bwMode="auto">
          <a:xfrm>
            <a:off x="2093511" y="5686675"/>
            <a:ext cx="8771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ja-JP" altLang="en-US" dirty="0"/>
              <a:t>属性値</a:t>
            </a:r>
          </a:p>
        </p:txBody>
      </p:sp>
      <p:sp>
        <p:nvSpPr>
          <p:cNvPr id="16" name="テキスト ボックス 58"/>
          <p:cNvSpPr txBox="1">
            <a:spLocks noChangeArrowheads="1"/>
          </p:cNvSpPr>
          <p:nvPr/>
        </p:nvSpPr>
        <p:spPr bwMode="auto">
          <a:xfrm>
            <a:off x="3974116" y="5348585"/>
            <a:ext cx="5052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dirty="0"/>
              <a:t>1.0</a:t>
            </a:r>
            <a:endParaRPr lang="ja-JP" altLang="en-US" dirty="0"/>
          </a:p>
        </p:txBody>
      </p:sp>
      <p:sp>
        <p:nvSpPr>
          <p:cNvPr id="17" name="テキスト ボックス 58"/>
          <p:cNvSpPr txBox="1">
            <a:spLocks noChangeArrowheads="1"/>
          </p:cNvSpPr>
          <p:nvPr/>
        </p:nvSpPr>
        <p:spPr bwMode="auto">
          <a:xfrm>
            <a:off x="-838200" y="4201065"/>
            <a:ext cx="15921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ja-JP" altLang="en-US" dirty="0"/>
              <a:t>メンバシップ値</a:t>
            </a: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5463771" y="3443585"/>
            <a:ext cx="3427414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9" name="テキスト ボックス 58"/>
          <p:cNvSpPr txBox="1">
            <a:spLocks noChangeArrowheads="1"/>
          </p:cNvSpPr>
          <p:nvPr/>
        </p:nvSpPr>
        <p:spPr bwMode="auto">
          <a:xfrm>
            <a:off x="5026533" y="3245703"/>
            <a:ext cx="5052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dirty="0"/>
              <a:t>1.0</a:t>
            </a:r>
            <a:endParaRPr lang="ja-JP" altLang="en-US" dirty="0"/>
          </a:p>
        </p:txBody>
      </p:sp>
      <p:sp>
        <p:nvSpPr>
          <p:cNvPr id="20" name="テキスト ボックス 58"/>
          <p:cNvSpPr txBox="1">
            <a:spLocks noChangeArrowheads="1"/>
          </p:cNvSpPr>
          <p:nvPr/>
        </p:nvSpPr>
        <p:spPr bwMode="auto">
          <a:xfrm>
            <a:off x="5078424" y="5149334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dirty="0"/>
              <a:t>0</a:t>
            </a:r>
            <a:endParaRPr lang="ja-JP" altLang="en-US" dirty="0"/>
          </a:p>
        </p:txBody>
      </p:sp>
      <p:sp>
        <p:nvSpPr>
          <p:cNvPr id="21" name="テキスト ボックス 58"/>
          <p:cNvSpPr txBox="1">
            <a:spLocks noChangeArrowheads="1"/>
          </p:cNvSpPr>
          <p:nvPr/>
        </p:nvSpPr>
        <p:spPr bwMode="auto">
          <a:xfrm>
            <a:off x="6806926" y="5686675"/>
            <a:ext cx="8771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ja-JP" altLang="en-US" dirty="0"/>
              <a:t>属性値</a:t>
            </a:r>
          </a:p>
        </p:txBody>
      </p:sp>
      <p:sp>
        <p:nvSpPr>
          <p:cNvPr id="22" name="テキスト ボックス 58"/>
          <p:cNvSpPr txBox="1">
            <a:spLocks noChangeArrowheads="1"/>
          </p:cNvSpPr>
          <p:nvPr/>
        </p:nvSpPr>
        <p:spPr bwMode="auto">
          <a:xfrm>
            <a:off x="8687531" y="5348585"/>
            <a:ext cx="5052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dirty="0"/>
              <a:t>1.0</a:t>
            </a:r>
            <a:endParaRPr lang="ja-JP" altLang="en-US" dirty="0"/>
          </a:p>
        </p:txBody>
      </p:sp>
      <p:sp>
        <p:nvSpPr>
          <p:cNvPr id="23" name="テキスト ボックス 58"/>
          <p:cNvSpPr txBox="1">
            <a:spLocks noChangeArrowheads="1"/>
          </p:cNvSpPr>
          <p:nvPr/>
        </p:nvSpPr>
        <p:spPr bwMode="auto">
          <a:xfrm>
            <a:off x="3875215" y="4201065"/>
            <a:ext cx="15921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ja-JP" altLang="en-US" dirty="0"/>
              <a:t>メンバシップ値</a:t>
            </a:r>
          </a:p>
        </p:txBody>
      </p:sp>
      <p:sp>
        <p:nvSpPr>
          <p:cNvPr id="24" name="テキスト ボックス 57"/>
          <p:cNvSpPr txBox="1">
            <a:spLocks noChangeArrowheads="1"/>
          </p:cNvSpPr>
          <p:nvPr/>
        </p:nvSpPr>
        <p:spPr bwMode="auto">
          <a:xfrm>
            <a:off x="6853356" y="4149201"/>
            <a:ext cx="12362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dirty="0"/>
              <a:t>Don’t care</a:t>
            </a:r>
            <a:endParaRPr lang="ja-JP" altLang="en-US" dirty="0"/>
          </a:p>
        </p:txBody>
      </p:sp>
      <p:sp>
        <p:nvSpPr>
          <p:cNvPr id="25" name="テキスト ボックス 7"/>
          <p:cNvSpPr txBox="1">
            <a:spLocks noChangeArrowheads="1"/>
          </p:cNvSpPr>
          <p:nvPr/>
        </p:nvSpPr>
        <p:spPr bwMode="auto">
          <a:xfrm>
            <a:off x="3398403" y="6209431"/>
            <a:ext cx="72040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ja-JP" altLang="en-US" dirty="0"/>
              <a:t>の</a:t>
            </a:r>
            <a:r>
              <a:rPr lang="en-US" altLang="ja-JP" dirty="0"/>
              <a:t>4</a:t>
            </a:r>
            <a:r>
              <a:rPr lang="ja-JP" altLang="en-US" dirty="0"/>
              <a:t>種類のメンバシップ関数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27724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If – then </a:t>
            </a:r>
            <a:r>
              <a:rPr lang="ja-JP" altLang="en-US" dirty="0"/>
              <a:t>ルール形式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66800" y="2057400"/>
            <a:ext cx="3506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        If x1 is A1 and x2 is A2</a:t>
            </a:r>
          </a:p>
          <a:p>
            <a:r>
              <a:rPr lang="en-US" altLang="ja-JP" dirty="0"/>
              <a:t>	then Class is C with CF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600200" y="2057400"/>
            <a:ext cx="2743200" cy="3231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2052009" y="2420035"/>
            <a:ext cx="2743200" cy="3231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54193" y="171584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前件部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124200" y="270373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後件部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444538" y="1900507"/>
            <a:ext cx="30829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(x1 , x2) : </a:t>
            </a:r>
            <a:r>
              <a:rPr kumimoji="1" lang="ja-JP" altLang="en-US" dirty="0"/>
              <a:t>入力データ</a:t>
            </a:r>
            <a:endParaRPr kumimoji="1" lang="en-US" altLang="ja-JP" dirty="0"/>
          </a:p>
          <a:p>
            <a:r>
              <a:rPr lang="en-US" altLang="ja-JP" dirty="0"/>
              <a:t>(A1, A2) : </a:t>
            </a:r>
            <a:r>
              <a:rPr lang="ja-JP" altLang="en-US" dirty="0"/>
              <a:t>条件部ファジィ集合</a:t>
            </a:r>
            <a:endParaRPr lang="en-US" altLang="ja-JP" dirty="0"/>
          </a:p>
          <a:p>
            <a:r>
              <a:rPr kumimoji="1" lang="en-US" altLang="ja-JP" dirty="0"/>
              <a:t>C : </a:t>
            </a:r>
            <a:r>
              <a:rPr kumimoji="1" lang="ja-JP" altLang="en-US" dirty="0"/>
              <a:t>結論部クラス</a:t>
            </a:r>
            <a:endParaRPr kumimoji="1" lang="en-US" altLang="ja-JP" dirty="0"/>
          </a:p>
          <a:p>
            <a:r>
              <a:rPr lang="en-US" altLang="ja-JP" dirty="0"/>
              <a:t>CF : </a:t>
            </a:r>
            <a:r>
              <a:rPr lang="ja-JP" altLang="en-US" dirty="0"/>
              <a:t>ルール重み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4083" y="3616228"/>
            <a:ext cx="9175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条件部ファジィ集合の要素には、「</a:t>
            </a:r>
            <a:r>
              <a:rPr lang="en-US" altLang="ja-JP" dirty="0"/>
              <a:t>small</a:t>
            </a:r>
            <a:r>
              <a:rPr lang="ja-JP" altLang="en-US" dirty="0"/>
              <a:t>」「</a:t>
            </a:r>
            <a:r>
              <a:rPr lang="en-US" altLang="ja-JP" dirty="0"/>
              <a:t>medium</a:t>
            </a:r>
            <a:r>
              <a:rPr lang="ja-JP" altLang="en-US" dirty="0"/>
              <a:t>」「</a:t>
            </a:r>
            <a:r>
              <a:rPr lang="en-US" altLang="ja-JP" dirty="0"/>
              <a:t>large</a:t>
            </a:r>
            <a:r>
              <a:rPr lang="ja-JP" altLang="en-US" dirty="0"/>
              <a:t>」「</a:t>
            </a:r>
            <a:r>
              <a:rPr lang="en-US" altLang="ja-JP" dirty="0"/>
              <a:t>don’t care</a:t>
            </a:r>
            <a:r>
              <a:rPr lang="ja-JP" altLang="en-US" dirty="0"/>
              <a:t>」のいずれかが入る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89961" y="5261731"/>
            <a:ext cx="6022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このルールを複数集めたルール集合が</a:t>
            </a:r>
            <a:r>
              <a:rPr kumimoji="1" lang="ja-JP" altLang="en-US" dirty="0">
                <a:solidFill>
                  <a:srgbClr val="FF0000"/>
                </a:solidFill>
              </a:rPr>
              <a:t>ファジィ識別器</a:t>
            </a:r>
            <a:r>
              <a:rPr kumimoji="1" lang="ja-JP" altLang="en-US" dirty="0"/>
              <a:t>である</a:t>
            </a:r>
          </a:p>
        </p:txBody>
      </p:sp>
    </p:spTree>
    <p:extLst>
      <p:ext uri="{BB962C8B-B14F-4D97-AF65-F5344CB8AC3E}">
        <p14:creationId xmlns:p14="http://schemas.microsoft.com/office/powerpoint/2010/main" val="1128790264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Times New Roman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デザインの設定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デザインの設定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デザインの設定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2592</TotalTime>
  <Words>200</Words>
  <Application>Microsoft Macintosh PowerPoint</Application>
  <PresentationFormat>画面に合わせる (4:3)</PresentationFormat>
  <Paragraphs>56</Paragraphs>
  <Slides>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ＭＳ Ｐゴシック</vt:lpstr>
      <vt:lpstr>Arial</vt:lpstr>
      <vt:lpstr>Times New Roman</vt:lpstr>
      <vt:lpstr>標準デザイン</vt:lpstr>
      <vt:lpstr>デザインの設定</vt:lpstr>
      <vt:lpstr>title</vt:lpstr>
      <vt:lpstr>ファジィ（Fuzzy）</vt:lpstr>
      <vt:lpstr>ファジィ集合</vt:lpstr>
      <vt:lpstr>三角型メンバシップ関数</vt:lpstr>
      <vt:lpstr>If – then ルール形式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Yuichi Omozaki</dc:creator>
  <cp:lastModifiedBy>Omozaki Yuichi</cp:lastModifiedBy>
  <cp:revision>78</cp:revision>
  <cp:lastPrinted>1601-01-01T00:00:00Z</cp:lastPrinted>
  <dcterms:created xsi:type="dcterms:W3CDTF">1601-01-01T00:00:00Z</dcterms:created>
  <dcterms:modified xsi:type="dcterms:W3CDTF">2019-01-07T03:29:07Z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