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1" r:id="rId5"/>
    <p:sldId id="273" r:id="rId6"/>
    <p:sldId id="276" r:id="rId7"/>
    <p:sldId id="268" r:id="rId8"/>
    <p:sldId id="274" r:id="rId9"/>
    <p:sldId id="278" r:id="rId10"/>
    <p:sldId id="277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E5"/>
    <a:srgbClr val="DFDDE4"/>
    <a:srgbClr val="CECEEF"/>
    <a:srgbClr val="FF5404"/>
    <a:srgbClr val="FF390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94311" autoAdjust="0"/>
  </p:normalViewPr>
  <p:slideViewPr>
    <p:cSldViewPr>
      <p:cViewPr>
        <p:scale>
          <a:sx n="80" d="100"/>
          <a:sy n="80" d="100"/>
        </p:scale>
        <p:origin x="396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r>
              <a:rPr lang="en-US" altLang="ja-JP">
                <a:latin typeface="Arial" panose="020B0604020202020204" pitchFamily="34" charset="0"/>
              </a:rPr>
              <a:t/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A5E64-A181-4645-8860-F2224AE1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2102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大きなサイズのデータセットの進化計算にかかる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計算時間の短縮</a:t>
            </a:r>
            <a:endParaRPr lang="en-US" altLang="ja-JP" sz="2800" kern="0"/>
          </a:p>
          <a:p>
            <a:r>
              <a:rPr lang="ja-JP" altLang="en-US" sz="2800" kern="0"/>
              <a:t>部分学習用データの交換操作・部分個体群の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移住操作による過剰適合の防止</a:t>
            </a:r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従来の並列分散型</a:t>
            </a:r>
            <a:r>
              <a:rPr kumimoji="1" lang="en-US" altLang="ja-JP" sz="2800" dirty="0" err="1"/>
              <a:t>MoFGBML</a:t>
            </a:r>
            <a:r>
              <a:rPr kumimoji="1" lang="ja-JP" altLang="en-US" sz="2800" dirty="0"/>
              <a:t>の目的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7F171D2-273A-7B47-AB4F-7DD1F75ECE0A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部分学習用データへの過剰適合による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識別性能の劣化の懸念</a:t>
            </a:r>
            <a:endParaRPr lang="ja-JP" altLang="en-US" sz="24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F25B6-A024-0149-9A3A-BE401FD23D67}"/>
              </a:ext>
            </a:extLst>
          </p:cNvPr>
          <p:cNvSpPr txBox="1"/>
          <p:nvPr/>
        </p:nvSpPr>
        <p:spPr>
          <a:xfrm>
            <a:off x="384958" y="4114800"/>
            <a:ext cx="5863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の課題</a:t>
            </a:r>
          </a:p>
        </p:txBody>
      </p:sp>
    </p:spTree>
    <p:extLst>
      <p:ext uri="{BB962C8B-B14F-4D97-AF65-F5344CB8AC3E}">
        <p14:creationId xmlns:p14="http://schemas.microsoft.com/office/powerpoint/2010/main" val="6617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8ABD0-2D5B-1744-AB4A-8AFDB5B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160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並列分散型</a:t>
            </a:r>
            <a:r>
              <a:rPr lang="en-US" altLang="ja-JP" sz="2800" kern="0"/>
              <a:t>MoFGBML</a:t>
            </a:r>
            <a:r>
              <a:rPr lang="ja-JP" altLang="en-US" sz="2800" kern="0"/>
              <a:t>で獲得できる識別器の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識別性能向上</a:t>
            </a:r>
            <a:endParaRPr lang="en-US" altLang="ja-JP" sz="2800" kern="0"/>
          </a:p>
          <a:p>
            <a:r>
              <a:rPr lang="ja-JP" altLang="en-US" sz="2800" kern="0"/>
              <a:t>過剰適合した弱識別器でアンサンブル識別器を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構成することによる識別器の多様性向上</a:t>
            </a:r>
            <a:endParaRPr lang="en-US" altLang="ja-JP" sz="2800" kern="0"/>
          </a:p>
          <a:p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1314839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並列分散型</a:t>
            </a:r>
            <a:r>
              <a:rPr kumimoji="1" lang="en-US" altLang="ja-JP" sz="2800" dirty="0" err="1"/>
              <a:t>MoFGBML</a:t>
            </a:r>
            <a:r>
              <a:rPr kumimoji="1" lang="ja-JP" altLang="en-US" sz="2800" dirty="0"/>
              <a:t>によるアンサンブル識別器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従来の単一識別器と各種アンサンブル識別器の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汎化性能比較</a:t>
            </a:r>
            <a:endParaRPr lang="en-US" altLang="ja-JP" sz="2800" kern="0"/>
          </a:p>
          <a:p>
            <a:r>
              <a:rPr lang="ja-JP" altLang="en-US" sz="2800" kern="0"/>
              <a:t>過剰適合の有無による各種識別器の汎化性能比較</a:t>
            </a:r>
            <a:endParaRPr lang="en-US" altLang="ja-JP" sz="2800" kern="0"/>
          </a:p>
          <a:p>
            <a:r>
              <a:rPr lang="ja-JP" altLang="en-US" sz="2800" kern="0"/>
              <a:t>得られる識別器の過剰適合の有無による分布比較</a:t>
            </a:r>
            <a:endParaRPr lang="en-US" altLang="ja-JP" sz="28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1672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r>
              <a:rPr kumimoji="1" lang="ja-JP" altLang="en-US" sz="280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41742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rgbClr val="CECEEF">
              <a:alpha val="27059"/>
            </a:srgb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非劣解集合</a:t>
            </a:r>
            <a:endParaRPr kumimoji="1" lang="ja-JP" altLang="en-US" b="1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全島統合</a:t>
            </a:r>
            <a:endParaRPr kumimoji="1" lang="ja-JP" altLang="en-US" b="1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弱識別器の</a:t>
            </a:r>
            <a:r>
              <a:rPr lang="ja-JP" altLang="en-US" b="1" dirty="0"/>
              <a:t>構成</a:t>
            </a:r>
            <a:endParaRPr kumimoji="1" lang="ja-JP" altLang="en-US" b="1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非劣解集合の</a:t>
            </a:r>
            <a:endParaRPr lang="en-US" altLang="ja-JP" b="1"/>
          </a:p>
          <a:p>
            <a:pPr algn="ctr"/>
            <a:r>
              <a:rPr kumimoji="1" lang="ja-JP" altLang="en-US" b="1"/>
              <a:t>多数決方法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FCA07E-6D98-A644-853F-94A1FB2CE10C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多数決重みの</a:t>
            </a:r>
            <a:endParaRPr lang="en-US" altLang="ja-JP" b="1"/>
          </a:p>
          <a:p>
            <a:pPr algn="ctr"/>
            <a:r>
              <a:rPr lang="ja-JP" altLang="en-US" b="1"/>
              <a:t>計算方法</a:t>
            </a:r>
            <a:endParaRPr kumimoji="1" lang="ja-JP" altLang="en-US" b="1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85A6FBBA-E475-464F-93A4-1EC917FFA38D}"/>
              </a:ext>
            </a:extLst>
          </p:cNvPr>
          <p:cNvSpPr/>
          <p:nvPr/>
        </p:nvSpPr>
        <p:spPr>
          <a:xfrm>
            <a:off x="867390" y="3606750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454870B6-1B59-AD4B-BBEC-C9BAEE6DFF4A}"/>
              </a:ext>
            </a:extLst>
          </p:cNvPr>
          <p:cNvSpPr/>
          <p:nvPr/>
        </p:nvSpPr>
        <p:spPr>
          <a:xfrm>
            <a:off x="1467760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8C4682F-FE91-114B-86E3-44ADDD4B88C3}"/>
              </a:ext>
            </a:extLst>
          </p:cNvPr>
          <p:cNvSpPr/>
          <p:nvPr/>
        </p:nvSpPr>
        <p:spPr>
          <a:xfrm>
            <a:off x="2063161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9BF882-0BA8-304C-9A6F-95A7006A6693}"/>
              </a:ext>
            </a:extLst>
          </p:cNvPr>
          <p:cNvSpPr txBox="1"/>
          <p:nvPr/>
        </p:nvSpPr>
        <p:spPr>
          <a:xfrm>
            <a:off x="624941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kumimoji="1" lang="ja-JP" altLang="en-US"/>
              <a:t>島内多数決</a:t>
            </a: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B90F3C98-2AAB-9245-B607-819A9A4DEA5D}"/>
              </a:ext>
            </a:extLst>
          </p:cNvPr>
          <p:cNvSpPr/>
          <p:nvPr/>
        </p:nvSpPr>
        <p:spPr>
          <a:xfrm>
            <a:off x="956962" y="369439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E59295EE-73C5-114F-BADE-1D46A3FEC03E}"/>
              </a:ext>
            </a:extLst>
          </p:cNvPr>
          <p:cNvSpPr/>
          <p:nvPr/>
        </p:nvSpPr>
        <p:spPr>
          <a:xfrm>
            <a:off x="1133393" y="3740090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5DEDADD-52DF-414E-9287-A33493B53642}"/>
              </a:ext>
            </a:extLst>
          </p:cNvPr>
          <p:cNvSpPr/>
          <p:nvPr/>
        </p:nvSpPr>
        <p:spPr>
          <a:xfrm>
            <a:off x="994476" y="3869282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BC70062D-3C75-2446-AAAE-D2C52A20E86F}"/>
              </a:ext>
            </a:extLst>
          </p:cNvPr>
          <p:cNvSpPr/>
          <p:nvPr/>
        </p:nvSpPr>
        <p:spPr>
          <a:xfrm>
            <a:off x="1535909" y="3711159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97421D64-4288-C04E-AEE6-DD0D139796F7}"/>
              </a:ext>
            </a:extLst>
          </p:cNvPr>
          <p:cNvSpPr/>
          <p:nvPr/>
        </p:nvSpPr>
        <p:spPr>
          <a:xfrm>
            <a:off x="1723198" y="3721028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C6A65B5-28BC-4D4D-8507-8DF2B17EE223}"/>
              </a:ext>
            </a:extLst>
          </p:cNvPr>
          <p:cNvSpPr/>
          <p:nvPr/>
        </p:nvSpPr>
        <p:spPr>
          <a:xfrm>
            <a:off x="1621081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34CFCA2B-7EBF-404B-BFB9-6CBEFCABE790}"/>
              </a:ext>
            </a:extLst>
          </p:cNvPr>
          <p:cNvSpPr/>
          <p:nvPr/>
        </p:nvSpPr>
        <p:spPr>
          <a:xfrm>
            <a:off x="2132738" y="370942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5927A8CE-DE45-5843-ADCD-973E5D686D3F}"/>
              </a:ext>
            </a:extLst>
          </p:cNvPr>
          <p:cNvSpPr/>
          <p:nvPr/>
        </p:nvSpPr>
        <p:spPr>
          <a:xfrm>
            <a:off x="2322776" y="371642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3F1ABF4E-A421-0040-98A6-7CBE584E98C4}"/>
              </a:ext>
            </a:extLst>
          </p:cNvPr>
          <p:cNvSpPr/>
          <p:nvPr/>
        </p:nvSpPr>
        <p:spPr>
          <a:xfrm>
            <a:off x="2202224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FC80054-C885-2B4C-A440-EE8CBFF9D91A}"/>
              </a:ext>
            </a:extLst>
          </p:cNvPr>
          <p:cNvSpPr txBox="1"/>
          <p:nvPr/>
        </p:nvSpPr>
        <p:spPr>
          <a:xfrm>
            <a:off x="910252" y="4308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B223A659-6CA5-9846-9B78-BC893AFB96E3}"/>
              </a:ext>
            </a:extLst>
          </p:cNvPr>
          <p:cNvSpPr/>
          <p:nvPr/>
        </p:nvSpPr>
        <p:spPr>
          <a:xfrm>
            <a:off x="967417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下矢印 111">
            <a:extLst>
              <a:ext uri="{FF2B5EF4-FFF2-40B4-BE49-F238E27FC236}">
                <a16:creationId xmlns:a16="http://schemas.microsoft.com/office/drawing/2014/main" id="{3E8C75B6-4EF9-2449-939C-28BE9BBD70FE}"/>
              </a:ext>
            </a:extLst>
          </p:cNvPr>
          <p:cNvSpPr/>
          <p:nvPr/>
        </p:nvSpPr>
        <p:spPr>
          <a:xfrm>
            <a:off x="1559774" y="4086518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A0A2D607-FDBF-754E-AD59-4D62CCC8EC63}"/>
              </a:ext>
            </a:extLst>
          </p:cNvPr>
          <p:cNvSpPr/>
          <p:nvPr/>
        </p:nvSpPr>
        <p:spPr>
          <a:xfrm>
            <a:off x="2163188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507627" y="430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E724A79-B994-4541-A72F-5EFA2DF1770E}"/>
              </a:ext>
            </a:extLst>
          </p:cNvPr>
          <p:cNvSpPr txBox="1"/>
          <p:nvPr/>
        </p:nvSpPr>
        <p:spPr>
          <a:xfrm>
            <a:off x="2106246" y="4310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257EA04-40BD-1A4E-8C97-FD77BB923B65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085941" y="4677801"/>
            <a:ext cx="525316" cy="2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58AA108-EDD2-CA43-8C01-2E4B6949B600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>
            <a:off x="1683316" y="4675750"/>
            <a:ext cx="8322" cy="21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DF3AB13-4972-F048-BEE9-2132F5ACE6E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55376" y="4680297"/>
            <a:ext cx="526559" cy="23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DBE69-D219-4C4F-98EB-DE806D5B5686}"/>
              </a:ext>
            </a:extLst>
          </p:cNvPr>
          <p:cNvSpPr txBox="1"/>
          <p:nvPr/>
        </p:nvSpPr>
        <p:spPr>
          <a:xfrm>
            <a:off x="1515949" y="4888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E6366D-9540-CB49-86D3-4AC200F85C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194601" y="3116722"/>
            <a:ext cx="1340149" cy="34454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rgbClr val="CECEEF">
              <a:alpha val="27059"/>
            </a:srgb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非劣解集合</a:t>
            </a:r>
            <a:endParaRPr kumimoji="1" lang="ja-JP" altLang="en-US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全島統合</a:t>
            </a:r>
            <a:endParaRPr kumimoji="1" lang="ja-JP" altLang="en-US" b="1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弱識別器の</a:t>
            </a:r>
            <a:r>
              <a:rPr lang="ja-JP" altLang="en-US" b="1"/>
              <a:t>構成</a:t>
            </a:r>
            <a:endParaRPr kumimoji="1" lang="ja-JP" altLang="en-US" b="1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非劣解集合の</a:t>
            </a:r>
            <a:endParaRPr lang="en-US" altLang="ja-JP" b="1"/>
          </a:p>
          <a:p>
            <a:pPr algn="ctr"/>
            <a:r>
              <a:rPr kumimoji="1" lang="ja-JP" altLang="en-US" b="1"/>
              <a:t>多数決方法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ED38CA-4E56-3541-8C9B-92A5B3A49E32}"/>
              </a:ext>
            </a:extLst>
          </p:cNvPr>
          <p:cNvSpPr txBox="1"/>
          <p:nvPr/>
        </p:nvSpPr>
        <p:spPr>
          <a:xfrm>
            <a:off x="154787" y="3406997"/>
            <a:ext cx="283645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単一弱識別器の選択方法</a:t>
            </a:r>
            <a:endParaRPr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全データに対して最良</a:t>
            </a:r>
            <a:endParaRPr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サブデータに対して最良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FB43E04-3D37-5F4B-BD6D-2D9DD0F9668F}"/>
              </a:ext>
            </a:extLst>
          </p:cNvPr>
          <p:cNvSpPr txBox="1"/>
          <p:nvPr/>
        </p:nvSpPr>
        <p:spPr>
          <a:xfrm>
            <a:off x="154786" y="44196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並列分割数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78121A-599C-4A47-9A6D-D27D25ED6628}"/>
              </a:ext>
            </a:extLst>
          </p:cNvPr>
          <p:cNvSpPr txBox="1"/>
          <p:nvPr/>
        </p:nvSpPr>
        <p:spPr>
          <a:xfrm>
            <a:off x="148758" y="48768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過剰適合の有無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B3EE053-E4B1-BE48-9EBD-74494D7BD247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多数決重みの</a:t>
            </a:r>
            <a:endParaRPr lang="en-US" altLang="ja-JP" b="1"/>
          </a:p>
          <a:p>
            <a:pPr algn="ctr"/>
            <a:r>
              <a:rPr lang="ja-JP" altLang="en-US" b="1"/>
              <a:t>計算方法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4912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6E67-8F0E-B04F-BBE7-336663E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実験の実施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5383B-EC3F-5444-B0B7-2BC1AB06F20F}"/>
              </a:ext>
            </a:extLst>
          </p:cNvPr>
          <p:cNvSpPr txBox="1">
            <a:spLocks/>
          </p:cNvSpPr>
          <p:nvPr/>
        </p:nvSpPr>
        <p:spPr>
          <a:xfrm>
            <a:off x="384958" y="1859477"/>
            <a:ext cx="8378042" cy="47699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/>
              <a:t>使用するデータセット：</a:t>
            </a:r>
            <a:r>
              <a:rPr lang="en-US" altLang="ja-JP" sz="2800"/>
              <a:t>satimage, phoneme</a:t>
            </a:r>
          </a:p>
          <a:p>
            <a:r>
              <a:rPr lang="ja-JP" altLang="en-US" sz="2800"/>
              <a:t>個体群サイズ：</a:t>
            </a:r>
            <a:r>
              <a:rPr lang="en-US" altLang="ja-JP" sz="2800"/>
              <a:t>300</a:t>
            </a:r>
          </a:p>
          <a:p>
            <a:r>
              <a:rPr lang="ja-JP" altLang="en-US" sz="2800"/>
              <a:t>世代数：</a:t>
            </a:r>
            <a:r>
              <a:rPr lang="en-US" altLang="ja-JP" sz="2800"/>
              <a:t>50,000</a:t>
            </a:r>
          </a:p>
          <a:p>
            <a:r>
              <a:rPr lang="en-US" altLang="ja-JP" sz="2800"/>
              <a:t>EMO</a:t>
            </a:r>
            <a:r>
              <a:rPr lang="ja-JP" altLang="en-US" sz="2800"/>
              <a:t>アルゴリズム：</a:t>
            </a:r>
            <a:r>
              <a:rPr lang="en-US" altLang="ja-JP" sz="2800"/>
              <a:t>NSGA-II</a:t>
            </a:r>
          </a:p>
          <a:p>
            <a:r>
              <a:rPr lang="ja-JP" altLang="en-US" sz="2800"/>
              <a:t>並列分割数：</a:t>
            </a:r>
            <a:r>
              <a:rPr lang="en-US" altLang="ja-JP" sz="2800"/>
              <a:t>2, 3, 4, 5</a:t>
            </a:r>
          </a:p>
          <a:p>
            <a:r>
              <a:rPr lang="ja-JP" altLang="en-US" sz="2800"/>
              <a:t>過剰適合</a:t>
            </a:r>
            <a:r>
              <a:rPr lang="en-US" altLang="ja-JP" sz="2800"/>
              <a:t> </a:t>
            </a:r>
            <a:r>
              <a:rPr lang="ja-JP" altLang="en-US" sz="2800"/>
              <a:t>あり</a:t>
            </a:r>
            <a:r>
              <a:rPr lang="en-US" altLang="ja-JP" sz="2800"/>
              <a:t>, </a:t>
            </a:r>
            <a:r>
              <a:rPr lang="ja-JP" altLang="en-US" sz="2800"/>
              <a:t>なし</a:t>
            </a:r>
            <a:endParaRPr lang="en-US" altLang="ja-JP" sz="2800"/>
          </a:p>
          <a:p>
            <a:r>
              <a:rPr lang="en-US" altLang="ja-JP" sz="2800"/>
              <a:t>3 x 10-fold Cross-Validation</a:t>
            </a:r>
          </a:p>
          <a:p>
            <a:endParaRPr lang="en-US" altLang="ja-JP" sz="2800"/>
          </a:p>
          <a:p>
            <a:endParaRPr lang="en-US" altLang="ja-JP" sz="2800"/>
          </a:p>
          <a:p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AF4A7-4983-6D43-A8A6-87AAE5E359E9}"/>
              </a:ext>
            </a:extLst>
          </p:cNvPr>
          <p:cNvSpPr txBox="1"/>
          <p:nvPr/>
        </p:nvSpPr>
        <p:spPr>
          <a:xfrm>
            <a:off x="381000" y="1314839"/>
            <a:ext cx="1676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実験設定</a:t>
            </a:r>
            <a:endParaRPr kumimoji="1" lang="ja-JP" altLang="en-US" sz="280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7B6EA56-2D13-AA49-91B4-9A28700B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2881"/>
              </p:ext>
            </p:extLst>
          </p:nvPr>
        </p:nvGraphicFramePr>
        <p:xfrm>
          <a:off x="689757" y="1859477"/>
          <a:ext cx="8225643" cy="31089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54261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3669718"/>
                    </a:ext>
                  </a:extLst>
                </a:gridCol>
                <a:gridCol w="4568043">
                  <a:extLst>
                    <a:ext uri="{9D8B030D-6E8A-4147-A177-3AD203B41FA5}">
                      <a16:colId xmlns:a16="http://schemas.microsoft.com/office/drawing/2014/main" val="9697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世代数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50,000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4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300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EMO</a:t>
                      </a:r>
                      <a:r>
                        <a:rPr kumimoji="1" lang="ja-JP" altLang="en-US" sz="2800"/>
                        <a:t>アルゴリズム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並列（島）分割数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2, 3, 4, 5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4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過剰適合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あり</a:t>
                      </a:r>
                      <a:r>
                        <a:rPr kumimoji="1" lang="en-US" altLang="ja-JP" sz="2800"/>
                        <a:t>, </a:t>
                      </a:r>
                      <a:r>
                        <a:rPr kumimoji="1" lang="ja-JP" altLang="en-US" sz="2800"/>
                        <a:t>なし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移住操作・交換操作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 </a:t>
                      </a:r>
                      <a:r>
                        <a:rPr kumimoji="1" lang="ja-JP" altLang="en-US" sz="2800"/>
                        <a:t>世代間隔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6420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0BD3F0B-082F-5140-B6D5-F3090917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4024"/>
              </p:ext>
            </p:extLst>
          </p:nvPr>
        </p:nvGraphicFramePr>
        <p:xfrm>
          <a:off x="1104900" y="5543161"/>
          <a:ext cx="7010400" cy="11887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542834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2444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3555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851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データセット名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属性数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パターン数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クラス数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23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Phoneme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5404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8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Satimage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36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6435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3365"/>
              </p:ext>
            </p:extLst>
          </p:nvPr>
        </p:nvGraphicFramePr>
        <p:xfrm>
          <a:off x="193433" y="1524000"/>
          <a:ext cx="8833334" cy="4862749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88614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74413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70125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単一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識別器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非劣解集合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弱識別器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701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島内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3x10CV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871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過剰適合なし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3x10CV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</a:t>
                      </a:r>
                      <a:r>
                        <a:rPr lang="en-US" altLang="ja-JP" sz="1800" b="1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86.56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86.42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86.57</a:t>
                      </a:r>
                      <a:r>
                        <a:rPr lang="en-US" altLang="ja-JP" sz="1800" b="1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24.07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24.04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現段階の考察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3983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位の場合，そのうちランダムに識別結果とする．</a:t>
            </a:r>
            <a:endParaRPr lang="en-US" altLang="ja-JP" sz="2800" kern="0" dirty="0" smtClean="0"/>
          </a:p>
          <a:p>
            <a:pPr marL="0" indent="0">
              <a:buNone/>
            </a:pPr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位が起こる回数が多いほど，識別結果の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ランダム依存性が高くなることが予測される．</a:t>
            </a:r>
            <a:endParaRPr lang="en-US" altLang="ja-JP" sz="2800" kern="0" dirty="0" smtClea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多数決方法の課題</a:t>
            </a:r>
            <a:endParaRPr kumimoji="1" lang="ja-JP" altLang="en-US" sz="28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4154736"/>
            <a:ext cx="8682842" cy="2322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位が発生する回数の調査</a:t>
            </a:r>
            <a:endParaRPr lang="en-US" altLang="ja-JP" sz="2800" kern="0" dirty="0" smtClean="0"/>
          </a:p>
          <a:p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位が発生しないような弱識別器個数の考察</a:t>
            </a:r>
            <a:endParaRPr lang="en-US" altLang="ja-JP" sz="2800" kern="0" dirty="0" smtClean="0"/>
          </a:p>
          <a:p>
            <a:r>
              <a:rPr lang="ja-JP" altLang="en-US" sz="2800" kern="0" dirty="0" smtClean="0"/>
              <a:t>重み付け多数決に用いる重みの計算方法の再考</a:t>
            </a:r>
            <a:endParaRPr lang="en-US" altLang="ja-JP" sz="2800" kern="0" dirty="0"/>
          </a:p>
          <a:p>
            <a:endParaRPr lang="en-US" altLang="ja-JP" sz="2800" kern="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3610097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多数決方法の改善案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2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946CE-9F12-204B-8F5C-905116D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非劣解集合</a:t>
            </a:r>
            <a:r>
              <a:rPr kumimoji="1" lang="en-US" altLang="ja-JP" dirty="0"/>
              <a:t> </a:t>
            </a:r>
            <a:r>
              <a:rPr kumimoji="1" lang="ja-JP" altLang="en-US" dirty="0"/>
              <a:t>弱</a:t>
            </a:r>
            <a:r>
              <a:rPr kumimoji="1" lang="ja-JP" altLang="en-US" dirty="0" smtClean="0"/>
              <a:t>識別器の例</a:t>
            </a:r>
            <a:endParaRPr kumimoji="1" lang="ja-JP" altLang="en-US" dirty="0"/>
          </a:p>
        </p:txBody>
      </p:sp>
      <p:pic>
        <p:nvPicPr>
          <p:cNvPr id="4" name="図 3" descr="地図 が含まれている画像&#10;&#10;&#10;&#10;自動的に生成された説明">
            <a:extLst>
              <a:ext uri="{FF2B5EF4-FFF2-40B4-BE49-F238E27FC236}">
                <a16:creationId xmlns:a16="http://schemas.microsoft.com/office/drawing/2014/main" id="{4177BABE-FCF9-3C44-A958-F8265485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00" y="1066800"/>
            <a:ext cx="5040000" cy="504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4F9B2-B99A-FD4D-B18C-225C649360F5}"/>
              </a:ext>
            </a:extLst>
          </p:cNvPr>
          <p:cNvSpPr txBox="1"/>
          <p:nvPr/>
        </p:nvSpPr>
        <p:spPr>
          <a:xfrm>
            <a:off x="76200" y="1200090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島数</a:t>
            </a:r>
            <a:r>
              <a:rPr kumimoji="1" lang="en-US" altLang="ja-JP" sz="2000"/>
              <a:t>5, satimage</a:t>
            </a:r>
            <a:endParaRPr kumimoji="1" lang="ja-JP" altLang="en-US" sz="2000"/>
          </a:p>
        </p:txBody>
      </p:sp>
      <p:pic>
        <p:nvPicPr>
          <p:cNvPr id="7" name="図 6" descr="地図, テキス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6B773ED-7684-6C4F-8C75-4C495CF9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5040000" cy="504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286047-8CB1-2E4A-9194-AA1EF681BEA5}"/>
              </a:ext>
            </a:extLst>
          </p:cNvPr>
          <p:cNvSpPr txBox="1"/>
          <p:nvPr/>
        </p:nvSpPr>
        <p:spPr>
          <a:xfrm>
            <a:off x="1608037" y="5737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過剰適合あり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79A82-68CC-AD43-AF59-6A66190FF08F}"/>
              </a:ext>
            </a:extLst>
          </p:cNvPr>
          <p:cNvSpPr txBox="1"/>
          <p:nvPr/>
        </p:nvSpPr>
        <p:spPr>
          <a:xfrm>
            <a:off x="6038437" y="57374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過剰適合なし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2FB28-8682-D948-B8DF-ADD5198A76A6}"/>
              </a:ext>
            </a:extLst>
          </p:cNvPr>
          <p:cNvSpPr txBox="1"/>
          <p:nvPr/>
        </p:nvSpPr>
        <p:spPr>
          <a:xfrm>
            <a:off x="697885" y="6106800"/>
            <a:ext cx="782442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過剰適合ありの方が</a:t>
            </a:r>
            <a:r>
              <a:rPr lang="en-US" altLang="ja-JP" dirty="0"/>
              <a:t>2</a:t>
            </a:r>
            <a:r>
              <a:rPr lang="ja-JP" altLang="en-US" dirty="0"/>
              <a:t>目的空間において広く分布した非劣解が得られる．</a:t>
            </a:r>
            <a:endParaRPr lang="en-US" altLang="ja-JP" dirty="0"/>
          </a:p>
          <a:p>
            <a:r>
              <a:rPr lang="ja-JP" altLang="en-US" dirty="0"/>
              <a:t>過剰適合なしの方が識別率が高い個体を得ているが，重複した個体も多い．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42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514</Words>
  <Application>Microsoft Office PowerPoint</Application>
  <PresentationFormat>画面に合わせる (4:3)</PresentationFormat>
  <Paragraphs>211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ＭＳ Ｐ明朝</vt:lpstr>
      <vt:lpstr>游ゴシック</vt:lpstr>
      <vt:lpstr>Arial</vt:lpstr>
      <vt:lpstr>Times New Roman</vt:lpstr>
      <vt:lpstr>標準デザイン</vt:lpstr>
      <vt:lpstr>デザインの設定</vt:lpstr>
      <vt:lpstr>進捗報告 第2回 2019年1月15日</vt:lpstr>
      <vt:lpstr>研究背景</vt:lpstr>
      <vt:lpstr>実験の目的</vt:lpstr>
      <vt:lpstr>1試行で得られる各種識別器</vt:lpstr>
      <vt:lpstr>1試行で得られる各種識別器</vt:lpstr>
      <vt:lpstr>実験の実施</vt:lpstr>
      <vt:lpstr>現段階で得ている結果一部</vt:lpstr>
      <vt:lpstr>現段階の考察</vt:lpstr>
      <vt:lpstr>非劣解集合 弱識別器の例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158</cp:revision>
  <cp:lastPrinted>1601-01-01T00:00:00Z</cp:lastPrinted>
  <dcterms:created xsi:type="dcterms:W3CDTF">1601-01-01T00:00:00Z</dcterms:created>
  <dcterms:modified xsi:type="dcterms:W3CDTF">2019-01-15T10:01:42Z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