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29"/>
  </p:notesMasterIdLst>
  <p:handoutMasterIdLst>
    <p:handoutMasterId r:id="rId30"/>
  </p:handoutMasterIdLst>
  <p:sldIdLst>
    <p:sldId id="256" r:id="rId3"/>
    <p:sldId id="279" r:id="rId4"/>
    <p:sldId id="274" r:id="rId5"/>
    <p:sldId id="275" r:id="rId6"/>
    <p:sldId id="276" r:id="rId7"/>
    <p:sldId id="278" r:id="rId8"/>
    <p:sldId id="277" r:id="rId9"/>
    <p:sldId id="280" r:id="rId10"/>
    <p:sldId id="285" r:id="rId11"/>
    <p:sldId id="286" r:id="rId12"/>
    <p:sldId id="289" r:id="rId13"/>
    <p:sldId id="292" r:id="rId14"/>
    <p:sldId id="288" r:id="rId15"/>
    <p:sldId id="290" r:id="rId16"/>
    <p:sldId id="291" r:id="rId17"/>
    <p:sldId id="283" r:id="rId18"/>
    <p:sldId id="272" r:id="rId19"/>
    <p:sldId id="296" r:id="rId20"/>
    <p:sldId id="287" r:id="rId21"/>
    <p:sldId id="284" r:id="rId22"/>
    <p:sldId id="281" r:id="rId23"/>
    <p:sldId id="282" r:id="rId24"/>
    <p:sldId id="273" r:id="rId25"/>
    <p:sldId id="294" r:id="rId26"/>
    <p:sldId id="295" r:id="rId27"/>
    <p:sldId id="293" r:id="rId28"/>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111"/>
    <a:srgbClr val="0432FF"/>
    <a:srgbClr val="00B0F0"/>
    <a:srgbClr val="EB7171"/>
    <a:srgbClr val="FF0000"/>
    <a:srgbClr val="FFF2CC"/>
    <a:srgbClr val="FFE285"/>
    <a:srgbClr val="FF6201"/>
    <a:srgbClr val="FFD961"/>
    <a:srgbClr val="FFCE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3"/>
    <p:restoredTop sz="93563" autoAdjust="0"/>
  </p:normalViewPr>
  <p:slideViewPr>
    <p:cSldViewPr>
      <p:cViewPr>
        <p:scale>
          <a:sx n="130" d="100"/>
          <a:sy n="130" d="100"/>
        </p:scale>
        <p:origin x="664" y="-20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2019/1/20</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17</a:t>
            </a:fld>
            <a:endParaRPr lang="en-US" altLang="ja-JP"/>
          </a:p>
        </p:txBody>
      </p:sp>
    </p:spTree>
    <p:extLst>
      <p:ext uri="{BB962C8B-B14F-4D97-AF65-F5344CB8AC3E}">
        <p14:creationId xmlns:p14="http://schemas.microsoft.com/office/powerpoint/2010/main" val="19728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18</a:t>
            </a:fld>
            <a:endParaRPr lang="en-US" altLang="ja-JP"/>
          </a:p>
        </p:txBody>
      </p:sp>
    </p:spTree>
    <p:extLst>
      <p:ext uri="{BB962C8B-B14F-4D97-AF65-F5344CB8AC3E}">
        <p14:creationId xmlns:p14="http://schemas.microsoft.com/office/powerpoint/2010/main" val="162691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/x)</a:t>
            </a:r>
            <a:endParaRPr lang="ja-JP" altLang="en-US" sz="2800" b="1">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br>
              <a:rPr lang="en-US" altLang="ja-JP">
                <a:latin typeface="Arial" panose="020B0604020202020204" pitchFamily="34" charset="0"/>
              </a:rPr>
            </a:br>
            <a:r>
              <a:rPr lang="ja-JP" altLang="en-US">
                <a:latin typeface="Arial" panose="020B0604020202020204" pitchFamily="34" charset="0"/>
              </a:rPr>
              <a:t>多目的ファジィ遺伝的機械学習</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865383B-EC3F-5444-B0B7-2BC1AB06F20F}"/>
              </a:ext>
            </a:extLst>
          </p:cNvPr>
          <p:cNvSpPr txBox="1">
            <a:spLocks/>
          </p:cNvSpPr>
          <p:nvPr/>
        </p:nvSpPr>
        <p:spPr>
          <a:xfrm>
            <a:off x="384958" y="1859477"/>
            <a:ext cx="8378042" cy="47699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dirty="0"/>
              <a:t>使用するデータセット：</a:t>
            </a:r>
            <a:r>
              <a:rPr lang="en-US" altLang="ja-JP" sz="2800" dirty="0" err="1"/>
              <a:t>satimage</a:t>
            </a:r>
            <a:r>
              <a:rPr lang="en-US" altLang="ja-JP" sz="2800" dirty="0"/>
              <a:t>, phoneme</a:t>
            </a:r>
          </a:p>
          <a:p>
            <a:r>
              <a:rPr lang="ja-JP" altLang="en-US" sz="2800" dirty="0"/>
              <a:t>個体群サイズ：</a:t>
            </a:r>
            <a:r>
              <a:rPr lang="en-US" altLang="ja-JP" sz="2800" dirty="0"/>
              <a:t>300</a:t>
            </a:r>
          </a:p>
          <a:p>
            <a:r>
              <a:rPr lang="ja-JP" altLang="en-US" sz="2800" dirty="0"/>
              <a:t>世代数：</a:t>
            </a:r>
            <a:r>
              <a:rPr lang="en-US" altLang="ja-JP" sz="2800" dirty="0"/>
              <a:t>50,000</a:t>
            </a:r>
          </a:p>
          <a:p>
            <a:r>
              <a:rPr lang="en-US" altLang="ja-JP" sz="2800" dirty="0"/>
              <a:t>EMO</a:t>
            </a:r>
            <a:r>
              <a:rPr lang="ja-JP" altLang="en-US" sz="2800" dirty="0"/>
              <a:t>アルゴリズム：</a:t>
            </a:r>
            <a:r>
              <a:rPr lang="en-US" altLang="ja-JP" sz="2800" dirty="0"/>
              <a:t>NSGA-II</a:t>
            </a:r>
          </a:p>
          <a:p>
            <a:endParaRPr lang="en-US" altLang="ja-JP" sz="2800" dirty="0"/>
          </a:p>
          <a:p>
            <a:r>
              <a:rPr lang="ja-JP" altLang="en-US" sz="2800" dirty="0"/>
              <a:t>過剰適合</a:t>
            </a:r>
            <a:r>
              <a:rPr lang="en-US" altLang="ja-JP" sz="2800" dirty="0"/>
              <a:t> </a:t>
            </a:r>
            <a:r>
              <a:rPr lang="ja-JP" altLang="en-US" sz="2800" dirty="0"/>
              <a:t>あり</a:t>
            </a:r>
            <a:r>
              <a:rPr lang="en-US" altLang="ja-JP" sz="2800" dirty="0"/>
              <a:t>, </a:t>
            </a:r>
            <a:r>
              <a:rPr lang="ja-JP" altLang="en-US" sz="2800" dirty="0"/>
              <a:t>なし</a:t>
            </a:r>
            <a:endParaRPr lang="en-US" altLang="ja-JP" sz="2800" dirty="0"/>
          </a:p>
          <a:p>
            <a:r>
              <a:rPr lang="ja-JP" altLang="en-US" sz="2800" dirty="0" err="1"/>
              <a:t>っかかかか</a:t>
            </a:r>
            <a:endParaRPr lang="en-US" altLang="ja-JP" sz="2800" dirty="0"/>
          </a:p>
          <a:p>
            <a:endParaRPr lang="en-US" altLang="ja-JP" sz="2800" dirty="0"/>
          </a:p>
          <a:p>
            <a:endParaRPr lang="en-US" altLang="ja-JP" sz="2800" dirty="0"/>
          </a:p>
        </p:txBody>
      </p:sp>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27818457"/>
              </p:ext>
            </p:extLst>
          </p:nvPr>
        </p:nvGraphicFramePr>
        <p:xfrm>
          <a:off x="689757" y="1859477"/>
          <a:ext cx="8225643" cy="3627120"/>
        </p:xfrm>
        <a:graphic>
          <a:graphicData uri="http://schemas.openxmlformats.org/drawingml/2006/table">
            <a:tbl>
              <a:tblPr bandRow="1">
                <a:tableStyleId>{F5AB1C69-6EDB-4FF4-983F-18BD219EF322}</a:tableStyleId>
              </a:tblPr>
              <a:tblGrid>
                <a:gridCol w="3276600">
                  <a:extLst>
                    <a:ext uri="{9D8B030D-6E8A-4147-A177-3AD203B41FA5}">
                      <a16:colId xmlns:a16="http://schemas.microsoft.com/office/drawing/2014/main" val="1754261082"/>
                    </a:ext>
                  </a:extLst>
                </a:gridCol>
                <a:gridCol w="381000">
                  <a:extLst>
                    <a:ext uri="{9D8B030D-6E8A-4147-A177-3AD203B41FA5}">
                      <a16:colId xmlns:a16="http://schemas.microsoft.com/office/drawing/2014/main" val="1093669718"/>
                    </a:ext>
                  </a:extLst>
                </a:gridCol>
                <a:gridCol w="4568043">
                  <a:extLst>
                    <a:ext uri="{9D8B030D-6E8A-4147-A177-3AD203B41FA5}">
                      <a16:colId xmlns:a16="http://schemas.microsoft.com/office/drawing/2014/main" val="969770553"/>
                    </a:ext>
                  </a:extLst>
                </a:gridCol>
              </a:tblGrid>
              <a:tr h="370840">
                <a:tc>
                  <a:txBody>
                    <a:bodyPr/>
                    <a:lstStyle/>
                    <a:p>
                      <a:r>
                        <a:rPr kumimoji="1" lang="ja-JP" altLang="en-US" sz="2800" dirty="0"/>
                        <a:t>試行回数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10-fold cross-validation x 3</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r>
                        <a:rPr kumimoji="1" lang="ja-JP" altLang="en-US" sz="2800" dirty="0"/>
                        <a:t>世代数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50,000</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r>
                        <a:rPr kumimoji="1" lang="ja-JP" altLang="en-US" sz="2800"/>
                        <a:t>個体群サイズ</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300</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r>
                        <a:rPr kumimoji="1" lang="en-US" altLang="ja-JP" sz="2800" dirty="0"/>
                        <a:t>EMO</a:t>
                      </a:r>
                      <a:r>
                        <a:rPr kumimoji="1" lang="ja-JP" altLang="en-US" sz="2800" dirty="0"/>
                        <a:t>アルゴリズム</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NSGA-II</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r h="370840">
                <a:tc>
                  <a:txBody>
                    <a:bodyPr/>
                    <a:lstStyle/>
                    <a:p>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199971"/>
                  </a:ext>
                </a:extLst>
              </a:tr>
              <a:tr h="370840">
                <a:tc>
                  <a:txBody>
                    <a:bodyPr/>
                    <a:lstStyle/>
                    <a:p>
                      <a:r>
                        <a:rPr kumimoji="1" lang="ja-JP" altLang="en-US" sz="2800"/>
                        <a:t>並列（島）分割数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3, 5, 7, 9</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r>
                        <a:rPr kumimoji="1" lang="ja-JP" altLang="en-US" sz="2800" dirty="0"/>
                        <a:t>移住操作・交換操作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50 </a:t>
                      </a:r>
                      <a:r>
                        <a:rPr kumimoji="1" lang="ja-JP" altLang="en-US" sz="2800" dirty="0"/>
                        <a:t>世代間隔</a:t>
                      </a:r>
                      <a:r>
                        <a:rPr kumimoji="1" lang="en-US" altLang="ja-JP" sz="2800" dirty="0"/>
                        <a:t>, </a:t>
                      </a:r>
                      <a:r>
                        <a:rPr kumimoji="1" lang="ja-JP" altLang="en-US" sz="2800" dirty="0"/>
                        <a:t>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実験の実施</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314839"/>
            <a:ext cx="1676400" cy="523220"/>
          </a:xfrm>
          <a:prstGeom prst="rect">
            <a:avLst/>
          </a:prstGeom>
          <a:noFill/>
          <a:ln w="19050">
            <a:solidFill>
              <a:schemeClr val="accent6"/>
            </a:solidFill>
          </a:ln>
        </p:spPr>
        <p:txBody>
          <a:bodyPr wrap="square" rtlCol="0">
            <a:spAutoFit/>
          </a:bodyPr>
          <a:lstStyle/>
          <a:p>
            <a:r>
              <a:rPr lang="ja-JP" altLang="en-US" sz="2800"/>
              <a:t>実験設定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3498194024"/>
              </p:ext>
            </p:extLst>
          </p:nvPr>
        </p:nvGraphicFramePr>
        <p:xfrm>
          <a:off x="1104900" y="5543161"/>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spTree>
    <p:extLst>
      <p:ext uri="{BB962C8B-B14F-4D97-AF65-F5344CB8AC3E}">
        <p14:creationId xmlns:p14="http://schemas.microsoft.com/office/powerpoint/2010/main" val="292242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実験の目的</a:t>
            </a:r>
          </a:p>
        </p:txBody>
      </p:sp>
    </p:spTree>
    <p:extLst>
      <p:ext uri="{BB962C8B-B14F-4D97-AF65-F5344CB8AC3E}">
        <p14:creationId xmlns:p14="http://schemas.microsoft.com/office/powerpoint/2010/main" val="427794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rotWithShape="1">
          <a:blip r:embed="rId2"/>
          <a:srcRect b="9951"/>
          <a:stretch/>
        </p:blipFill>
        <p:spPr>
          <a:xfrm>
            <a:off x="4766506" y="4258130"/>
            <a:ext cx="3106378" cy="2073600"/>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a:t>評価用データに対する識別率</a:t>
            </a:r>
            <a:endParaRPr kumimoji="1" lang="ja-JP" altLang="en-US" dirty="0"/>
          </a:p>
        </p:txBody>
      </p:sp>
      <p:pic>
        <p:nvPicPr>
          <p:cNvPr id="10" name="図 9"/>
          <p:cNvPicPr>
            <a:picLocks noChangeAspect="1"/>
          </p:cNvPicPr>
          <p:nvPr/>
        </p:nvPicPr>
        <p:blipFill rotWithShape="1">
          <a:blip r:embed="rId3"/>
          <a:srcRect t="89112"/>
          <a:stretch/>
        </p:blipFill>
        <p:spPr>
          <a:xfrm>
            <a:off x="2897915" y="6475800"/>
            <a:ext cx="3424370" cy="269986"/>
          </a:xfrm>
          <a:prstGeom prst="rect">
            <a:avLst/>
          </a:prstGeom>
          <a:ln>
            <a:solidFill>
              <a:schemeClr val="tx1"/>
            </a:solidFill>
          </a:ln>
        </p:spPr>
      </p:pic>
      <p:pic>
        <p:nvPicPr>
          <p:cNvPr id="7" name="図 6"/>
          <p:cNvPicPr>
            <a:picLocks noChangeAspect="1"/>
          </p:cNvPicPr>
          <p:nvPr/>
        </p:nvPicPr>
        <p:blipFill rotWithShape="1">
          <a:blip r:embed="rId4"/>
          <a:srcRect b="9951"/>
          <a:stretch/>
        </p:blipFill>
        <p:spPr>
          <a:xfrm>
            <a:off x="1524000" y="2063560"/>
            <a:ext cx="3106378" cy="2073600"/>
          </a:xfrm>
          <a:prstGeom prst="rect">
            <a:avLst/>
          </a:prstGeom>
          <a:ln>
            <a:solidFill>
              <a:schemeClr val="tx1"/>
            </a:solidFill>
          </a:ln>
        </p:spPr>
      </p:pic>
      <p:pic>
        <p:nvPicPr>
          <p:cNvPr id="8" name="図 7"/>
          <p:cNvPicPr>
            <a:picLocks noChangeAspect="1"/>
          </p:cNvPicPr>
          <p:nvPr/>
        </p:nvPicPr>
        <p:blipFill rotWithShape="1">
          <a:blip r:embed="rId5"/>
          <a:srcRect b="9951"/>
          <a:stretch/>
        </p:blipFill>
        <p:spPr>
          <a:xfrm>
            <a:off x="1524987" y="4258130"/>
            <a:ext cx="3106378" cy="2073600"/>
          </a:xfrm>
          <a:prstGeom prst="rect">
            <a:avLst/>
          </a:prstGeom>
          <a:ln>
            <a:solidFill>
              <a:schemeClr val="tx1"/>
            </a:solidFill>
          </a:ln>
        </p:spPr>
      </p:pic>
      <p:pic>
        <p:nvPicPr>
          <p:cNvPr id="9" name="図 8"/>
          <p:cNvPicPr>
            <a:picLocks noChangeAspect="1"/>
          </p:cNvPicPr>
          <p:nvPr/>
        </p:nvPicPr>
        <p:blipFill rotWithShape="1">
          <a:blip r:embed="rId6"/>
          <a:srcRect b="9951"/>
          <a:stretch/>
        </p:blipFill>
        <p:spPr>
          <a:xfrm>
            <a:off x="4766506" y="2054762"/>
            <a:ext cx="3106378" cy="2073600"/>
          </a:xfrm>
          <a:prstGeom prst="rect">
            <a:avLst/>
          </a:prstGeom>
          <a:ln>
            <a:solidFill>
              <a:schemeClr val="tx1"/>
            </a:solidFill>
          </a:ln>
        </p:spPr>
      </p:pic>
      <p:sp>
        <p:nvSpPr>
          <p:cNvPr id="11"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85800" y="1194603"/>
            <a:ext cx="7267074" cy="86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000" kern="0" dirty="0"/>
              <a:t>従来の並列分散実装で得られる単一識別器と比較した</a:t>
            </a:r>
            <a:br>
              <a:rPr lang="en-US" altLang="ja-JP" sz="2000" kern="0" dirty="0"/>
            </a:br>
            <a:r>
              <a:rPr lang="ja-JP" altLang="en-US" sz="2000" kern="0" dirty="0"/>
              <a:t>アンサンブル識別器の汎化性能．（</a:t>
            </a:r>
            <a:r>
              <a:rPr lang="en-US" altLang="ja-JP" sz="2000" kern="0" dirty="0"/>
              <a:t>30</a:t>
            </a:r>
            <a:r>
              <a:rPr lang="ja-JP" altLang="en-US" sz="2000" kern="0" dirty="0"/>
              <a:t>回試行平均）</a:t>
            </a:r>
            <a:endParaRPr lang="en-US" altLang="ja-JP" sz="2000" kern="0" dirty="0"/>
          </a:p>
        </p:txBody>
      </p:sp>
    </p:spTree>
    <p:extLst>
      <p:ext uri="{BB962C8B-B14F-4D97-AF65-F5344CB8AC3E}">
        <p14:creationId xmlns:p14="http://schemas.microsoft.com/office/powerpoint/2010/main" val="193421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多様性の向上</a:t>
            </a:r>
            <a:endParaRPr kumimoji="1" lang="ja-JP" altLang="en-US" dirty="0"/>
          </a:p>
        </p:txBody>
      </p:sp>
      <p:pic>
        <p:nvPicPr>
          <p:cNvPr id="3" name="図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0" y="1600200"/>
            <a:ext cx="3429000" cy="3429000"/>
          </a:xfrm>
          <a:prstGeom prst="rect">
            <a:avLst/>
          </a:prstGeom>
        </p:spPr>
      </p:pic>
      <p:pic>
        <p:nvPicPr>
          <p:cNvPr id="4" name="図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43400" y="1600200"/>
            <a:ext cx="3430800" cy="3430800"/>
          </a:xfrm>
          <a:prstGeom prst="rect">
            <a:avLst/>
          </a:prstGeom>
        </p:spPr>
      </p:pic>
      <p:sp>
        <p:nvSpPr>
          <p:cNvPr id="5" name="テキスト ボックス 4">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6" name="テキスト ボックス 5">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cxnSp>
        <p:nvCxnSpPr>
          <p:cNvPr id="8" name="直線コネクタ 7"/>
          <p:cNvCxnSpPr/>
          <p:nvPr/>
        </p:nvCxnSpPr>
        <p:spPr>
          <a:xfrm>
            <a:off x="1219200" y="4191000"/>
            <a:ext cx="2597571"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4800600" y="4267200"/>
            <a:ext cx="2607189"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86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77747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22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311259" y="2495566"/>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1450" y="3276160"/>
              <a:ext cx="2262158" cy="369332"/>
            </a:xfrm>
            <a:prstGeom prst="rect">
              <a:avLst/>
            </a:prstGeom>
            <a:noFill/>
          </p:spPr>
          <p:txBody>
            <a:bodyPr wrap="none" rtlCol="0">
              <a:spAutoFit/>
            </a:bodyPr>
            <a:lstStyle/>
            <a:p>
              <a:r>
                <a:rPr kumimoji="1" lang="ja-JP" altLang="en-US" dirty="0"/>
                <a:t>進化型多目的最適化</a:t>
              </a:r>
              <a:endParaRPr kumimoji="1" lang="en-US" altLang="ja-JP" dirty="0"/>
            </a:p>
          </p:txBody>
        </p:sp>
      </p:gr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6" name="グループ化 55">
            <a:extLst>
              <a:ext uri="{FF2B5EF4-FFF2-40B4-BE49-F238E27FC236}">
                <a16:creationId xmlns:a16="http://schemas.microsoft.com/office/drawing/2014/main" id="{2438C354-DAAA-B142-8F7F-F92A2E454414}"/>
              </a:ext>
            </a:extLst>
          </p:cNvPr>
          <p:cNvGrpSpPr/>
          <p:nvPr/>
        </p:nvGrpSpPr>
        <p:grpSpPr>
          <a:xfrm>
            <a:off x="1072074" y="1450918"/>
            <a:ext cx="4096094" cy="4222896"/>
            <a:chOff x="1035708" y="1531606"/>
            <a:chExt cx="4096094" cy="4222896"/>
          </a:xfrm>
        </p:grpSpPr>
        <p:grpSp>
          <p:nvGrpSpPr>
            <p:cNvPr id="54" name="グループ化 53">
              <a:extLst>
                <a:ext uri="{FF2B5EF4-FFF2-40B4-BE49-F238E27FC236}">
                  <a16:creationId xmlns:a16="http://schemas.microsoft.com/office/drawing/2014/main" id="{4E562F0B-EAD6-2048-9931-062A49B5F965}"/>
                </a:ext>
              </a:extLst>
            </p:cNvPr>
            <p:cNvGrpSpPr/>
            <p:nvPr/>
          </p:nvGrpSpPr>
          <p:grpSpPr>
            <a:xfrm>
              <a:off x="1401873" y="2015772"/>
              <a:ext cx="1038283" cy="3242028"/>
              <a:chOff x="1401873" y="2015772"/>
              <a:chExt cx="1038283" cy="3242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55" name="左矢印 54">
              <a:extLst>
                <a:ext uri="{FF2B5EF4-FFF2-40B4-BE49-F238E27FC236}">
                  <a16:creationId xmlns:a16="http://schemas.microsoft.com/office/drawing/2014/main" id="{1244BD67-C492-484E-8B74-5766BADB6A5D}"/>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7" name="グループ化 106">
              <a:extLst>
                <a:ext uri="{FF2B5EF4-FFF2-40B4-BE49-F238E27FC236}">
                  <a16:creationId xmlns:a16="http://schemas.microsoft.com/office/drawing/2014/main" id="{ECFD80B2-9303-B74D-953A-BF095B876D2B}"/>
                </a:ext>
              </a:extLst>
            </p:cNvPr>
            <p:cNvGrpSpPr/>
            <p:nvPr/>
          </p:nvGrpSpPr>
          <p:grpSpPr>
            <a:xfrm>
              <a:off x="2562878" y="2015772"/>
              <a:ext cx="1038283" cy="3242028"/>
              <a:chOff x="1401873" y="2015772"/>
              <a:chExt cx="1038283" cy="3242028"/>
            </a:xfrm>
          </p:grpSpPr>
          <p:sp>
            <p:nvSpPr>
              <p:cNvPr id="108" name="角丸四角形 107">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柱 115">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上下矢印 116">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9" name="テキスト ボックス 118">
                <a:extLst>
                  <a:ext uri="{FF2B5EF4-FFF2-40B4-BE49-F238E27FC236}">
                    <a16:creationId xmlns:a16="http://schemas.microsoft.com/office/drawing/2014/main" id="{011FC555-03B2-1F4A-A536-E82AA0560FC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0"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121" name="グループ化 120">
              <a:extLst>
                <a:ext uri="{FF2B5EF4-FFF2-40B4-BE49-F238E27FC236}">
                  <a16:creationId xmlns:a16="http://schemas.microsoft.com/office/drawing/2014/main" id="{BC0094B0-59F7-5947-B927-27ED8486F90F}"/>
                </a:ext>
              </a:extLst>
            </p:cNvPr>
            <p:cNvGrpSpPr/>
            <p:nvPr/>
          </p:nvGrpSpPr>
          <p:grpSpPr>
            <a:xfrm>
              <a:off x="3723883" y="2015772"/>
              <a:ext cx="1038283" cy="3242028"/>
              <a:chOff x="1401873" y="2015772"/>
              <a:chExt cx="1038283" cy="3242028"/>
            </a:xfrm>
          </p:grpSpPr>
          <p:sp>
            <p:nvSpPr>
              <p:cNvPr id="122" name="角丸四角形 121">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柱 129">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上下矢印 130">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33" name="テキスト ボックス 132">
                <a:extLst>
                  <a:ext uri="{FF2B5EF4-FFF2-40B4-BE49-F238E27FC236}">
                    <a16:creationId xmlns:a16="http://schemas.microsoft.com/office/drawing/2014/main" id="{2201E575-1609-6F45-B38E-DAED29792EE1}"/>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34"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35" name="U ターン矢印 134">
              <a:extLst>
                <a:ext uri="{FF2B5EF4-FFF2-40B4-BE49-F238E27FC236}">
                  <a16:creationId xmlns:a16="http://schemas.microsoft.com/office/drawing/2014/main" id="{289E4993-989F-3E46-879E-203E35128E0E}"/>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左矢印 46">
              <a:extLst>
                <a:ext uri="{FF2B5EF4-FFF2-40B4-BE49-F238E27FC236}">
                  <a16:creationId xmlns:a16="http://schemas.microsoft.com/office/drawing/2014/main" id="{0C9A98A1-FBD0-4645-830D-24D1EEDC7BEE}"/>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左矢印 135">
              <a:extLst>
                <a:ext uri="{FF2B5EF4-FFF2-40B4-BE49-F238E27FC236}">
                  <a16:creationId xmlns:a16="http://schemas.microsoft.com/office/drawing/2014/main" id="{1FB73E83-C1CB-264B-89BA-8CA080716784}"/>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U ターン矢印 136">
              <a:extLst>
                <a:ext uri="{FF2B5EF4-FFF2-40B4-BE49-F238E27FC236}">
                  <a16:creationId xmlns:a16="http://schemas.microsoft.com/office/drawing/2014/main" id="{E2671D5E-6C89-B741-90DF-A328CEFFC6E5}"/>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8" name="左矢印 137">
              <a:extLst>
                <a:ext uri="{FF2B5EF4-FFF2-40B4-BE49-F238E27FC236}">
                  <a16:creationId xmlns:a16="http://schemas.microsoft.com/office/drawing/2014/main" id="{52F4476E-CEEB-3B47-81E8-6161168DFA3B}"/>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9" name="U ターン矢印 138">
              <a:extLst>
                <a:ext uri="{FF2B5EF4-FFF2-40B4-BE49-F238E27FC236}">
                  <a16:creationId xmlns:a16="http://schemas.microsoft.com/office/drawing/2014/main" id="{2562AA21-9C2B-5246-A72D-530416CA24DE}"/>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0" name="左矢印 139">
              <a:extLst>
                <a:ext uri="{FF2B5EF4-FFF2-40B4-BE49-F238E27FC236}">
                  <a16:creationId xmlns:a16="http://schemas.microsoft.com/office/drawing/2014/main" id="{BFC7231B-43A2-AB40-8A00-97362C8EFC47}"/>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1" name="左矢印 140">
              <a:extLst>
                <a:ext uri="{FF2B5EF4-FFF2-40B4-BE49-F238E27FC236}">
                  <a16:creationId xmlns:a16="http://schemas.microsoft.com/office/drawing/2014/main" id="{B1686E46-CE0F-E444-BB83-E7287FE1026A}"/>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2" name="テキスト ボックス 141">
              <a:extLst>
                <a:ext uri="{FF2B5EF4-FFF2-40B4-BE49-F238E27FC236}">
                  <a16:creationId xmlns:a16="http://schemas.microsoft.com/office/drawing/2014/main" id="{3E100EFA-7E1C-2A47-B5DA-AB9A1B226907}"/>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Tree>
    <p:extLst>
      <p:ext uri="{BB962C8B-B14F-4D97-AF65-F5344CB8AC3E}">
        <p14:creationId xmlns:p14="http://schemas.microsoft.com/office/powerpoint/2010/main" val="2639526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487106" y="2286000"/>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7772" y="3130034"/>
              <a:ext cx="2262158" cy="646331"/>
            </a:xfrm>
            <a:prstGeom prst="rect">
              <a:avLst/>
            </a:prstGeom>
            <a:noFill/>
          </p:spPr>
          <p:txBody>
            <a:bodyPr wrap="none" rtlCol="0">
              <a:spAutoFit/>
            </a:bodyPr>
            <a:lstStyle/>
            <a:p>
              <a:r>
                <a:rPr kumimoji="1" lang="ja-JP" altLang="en-US" dirty="0"/>
                <a:t>進化型多目的最適化</a:t>
              </a:r>
              <a:endParaRPr kumimoji="1" lang="en-US" altLang="ja-JP" dirty="0"/>
            </a:p>
            <a:p>
              <a:r>
                <a:rPr kumimoji="1" lang="ja-JP" altLang="en-US" dirty="0"/>
                <a:t>（</a:t>
              </a:r>
              <a:r>
                <a:rPr kumimoji="1" lang="en-US" altLang="ja-JP" dirty="0">
                  <a:latin typeface="+mj-lt"/>
                </a:rPr>
                <a:t>NSGA-II</a:t>
              </a:r>
              <a:r>
                <a:rPr kumimoji="1" lang="ja-JP" altLang="en-US" dirty="0"/>
                <a:t>）</a:t>
              </a: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5956469"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7146354"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5259571" y="5847568"/>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5883323" y="5955829"/>
            <a:ext cx="2492990" cy="369332"/>
          </a:xfrm>
          <a:prstGeom prst="rect">
            <a:avLst/>
          </a:prstGeom>
          <a:noFill/>
        </p:spPr>
        <p:txBody>
          <a:bodyPr wrap="none" rtlCol="0">
            <a:spAutoFit/>
          </a:bodyPr>
          <a:lstStyle/>
          <a:p>
            <a:r>
              <a:rPr kumimoji="1" lang="ja-JP" altLang="en-US"/>
              <a:t>部分個体群の移住操作</a:t>
            </a:r>
          </a:p>
        </p:txBody>
      </p:sp>
      <p:sp>
        <p:nvSpPr>
          <p:cNvPr id="75" name="U ターン矢印 74">
            <a:extLst>
              <a:ext uri="{FF2B5EF4-FFF2-40B4-BE49-F238E27FC236}">
                <a16:creationId xmlns:a16="http://schemas.microsoft.com/office/drawing/2014/main" id="{C9D70DAB-195C-6A43-B3AB-8C8CC66D83B2}"/>
              </a:ext>
            </a:extLst>
          </p:cNvPr>
          <p:cNvSpPr/>
          <p:nvPr/>
        </p:nvSpPr>
        <p:spPr>
          <a:xfrm rot="5400000" flipH="1">
            <a:off x="8129815" y="555603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4816798" y="558792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2" name="グループ化 51">
            <a:extLst>
              <a:ext uri="{FF2B5EF4-FFF2-40B4-BE49-F238E27FC236}">
                <a16:creationId xmlns:a16="http://schemas.microsoft.com/office/drawing/2014/main" id="{3DDFD1A8-948E-E845-8BAE-B1B3E8849416}"/>
              </a:ext>
            </a:extLst>
          </p:cNvPr>
          <p:cNvGrpSpPr/>
          <p:nvPr/>
        </p:nvGrpSpPr>
        <p:grpSpPr>
          <a:xfrm>
            <a:off x="1401873" y="2015772"/>
            <a:ext cx="1038283" cy="3623028"/>
            <a:chOff x="1401873" y="2015772"/>
            <a:chExt cx="1038283" cy="3623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623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2030446"/>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567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1948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5257800"/>
              <a:ext cx="932747" cy="276999"/>
            </a:xfrm>
            <a:prstGeom prst="rect">
              <a:avLst/>
            </a:prstGeom>
            <a:solidFill>
              <a:schemeClr val="bg1"/>
            </a:solidFill>
            <a:ln>
              <a:solidFill>
                <a:schemeClr val="tx1"/>
              </a:solidFill>
            </a:ln>
          </p:spPr>
          <p:txBody>
            <a:bodyPr wrap="square" lIns="0" tIns="0" rIns="0" bIns="0" rtlCol="0">
              <a:spAutoFit/>
            </a:bodyPr>
            <a:lstStyle/>
            <a:p>
              <a:pPr algn="ctr"/>
              <a:r>
                <a:rPr kumimoji="1" lang="ja-JP" altLang="en-US">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911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Tree>
    <p:extLst>
      <p:ext uri="{BB962C8B-B14F-4D97-AF65-F5344CB8AC3E}">
        <p14:creationId xmlns:p14="http://schemas.microsoft.com/office/powerpoint/2010/main" val="1110914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3785E763-D3C2-B44E-90D6-40242C3485BC}"/>
              </a:ext>
            </a:extLst>
          </p:cNvPr>
          <p:cNvSpPr/>
          <p:nvPr/>
        </p:nvSpPr>
        <p:spPr>
          <a:xfrm>
            <a:off x="2971800" y="3429000"/>
            <a:ext cx="1836832" cy="1831572"/>
          </a:xfrm>
          <a:prstGeom prst="rect">
            <a:avLst/>
          </a:prstGeom>
          <a:solidFill>
            <a:srgbClr val="00B0F0">
              <a:alpha val="33333"/>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F79917F5-815B-A048-9334-A04F4ED8694E}"/>
              </a:ext>
            </a:extLst>
          </p:cNvPr>
          <p:cNvSpPr/>
          <p:nvPr/>
        </p:nvSpPr>
        <p:spPr>
          <a:xfrm>
            <a:off x="2971800" y="4648204"/>
            <a:ext cx="2514600" cy="61236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D974FC77-71BF-C742-9287-FAAE5A3B5797}"/>
              </a:ext>
            </a:extLst>
          </p:cNvPr>
          <p:cNvSpPr/>
          <p:nvPr/>
        </p:nvSpPr>
        <p:spPr>
          <a:xfrm>
            <a:off x="2971799" y="3886206"/>
            <a:ext cx="1190197" cy="1374371"/>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5DF06C6-AA81-A748-BE39-9E9AE46D6E50}"/>
              </a:ext>
            </a:extLst>
          </p:cNvPr>
          <p:cNvSpPr/>
          <p:nvPr/>
        </p:nvSpPr>
        <p:spPr>
          <a:xfrm>
            <a:off x="2979186" y="2892823"/>
            <a:ext cx="609600" cy="236497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C73AD180-B4A3-9442-BB3B-B3D034CD6583}"/>
              </a:ext>
            </a:extLst>
          </p:cNvPr>
          <p:cNvSpPr/>
          <p:nvPr/>
        </p:nvSpPr>
        <p:spPr>
          <a:xfrm>
            <a:off x="4654238" y="326457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4A086C3B-51BF-3544-AC09-2D73C1340BDA}"/>
              </a:ext>
            </a:extLst>
          </p:cNvPr>
          <p:cNvSpPr/>
          <p:nvPr/>
        </p:nvSpPr>
        <p:spPr>
          <a:xfrm>
            <a:off x="3395162" y="27404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6CA5853E-AA5C-9548-AD3E-C374D35BDA84}"/>
              </a:ext>
            </a:extLst>
          </p:cNvPr>
          <p:cNvSpPr/>
          <p:nvPr/>
        </p:nvSpPr>
        <p:spPr>
          <a:xfrm>
            <a:off x="3989342" y="373379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635BDB4C-B036-2A4E-9350-184BF80D7342}"/>
              </a:ext>
            </a:extLst>
          </p:cNvPr>
          <p:cNvSpPr/>
          <p:nvPr/>
        </p:nvSpPr>
        <p:spPr>
          <a:xfrm>
            <a:off x="5334000" y="45068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3755B8E4-7952-204C-9720-5A2B1BB4726F}"/>
              </a:ext>
            </a:extLst>
          </p:cNvPr>
          <p:cNvGrpSpPr/>
          <p:nvPr/>
        </p:nvGrpSpPr>
        <p:grpSpPr>
          <a:xfrm>
            <a:off x="2590800" y="2209800"/>
            <a:ext cx="3420966" cy="3343747"/>
            <a:chOff x="5492749" y="3276600"/>
            <a:chExt cx="3420966" cy="3343747"/>
          </a:xfrm>
        </p:grpSpPr>
        <p:grpSp>
          <p:nvGrpSpPr>
            <p:cNvPr id="15" name="グループ化 14">
              <a:extLst>
                <a:ext uri="{FF2B5EF4-FFF2-40B4-BE49-F238E27FC236}">
                  <a16:creationId xmlns:a16="http://schemas.microsoft.com/office/drawing/2014/main" id="{92612EBF-45A7-B14C-BBE1-0131C9C167F8}"/>
                </a:ext>
              </a:extLst>
            </p:cNvPr>
            <p:cNvGrpSpPr/>
            <p:nvPr/>
          </p:nvGrpSpPr>
          <p:grpSpPr>
            <a:xfrm>
              <a:off x="5865715" y="3276600"/>
              <a:ext cx="3048000" cy="3048000"/>
              <a:chOff x="1905000" y="2590800"/>
              <a:chExt cx="3048000" cy="3048000"/>
            </a:xfrm>
          </p:grpSpPr>
          <p:cxnSp>
            <p:nvCxnSpPr>
              <p:cNvPr id="18" name="直線矢印コネクタ 17">
                <a:extLst>
                  <a:ext uri="{FF2B5EF4-FFF2-40B4-BE49-F238E27FC236}">
                    <a16:creationId xmlns:a16="http://schemas.microsoft.com/office/drawing/2014/main" id="{EE4BA61B-D31A-094F-BACB-1263FBDBC97B}"/>
                  </a:ext>
                </a:extLst>
              </p:cNvPr>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628575BD-E2CA-934A-8599-963F38C68288}"/>
                  </a:ext>
                </a:extLst>
              </p:cNvPr>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8A671EC-6054-C14D-BBD9-1F96F6400157}"/>
                    </a:ext>
                  </a:extLst>
                </p:cNvPr>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25E1CD0-DA50-0D4F-81B3-EC4E82DCC153}"/>
                    </a:ext>
                  </a:extLst>
                </p:cNvPr>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p:sp>
        <p:nvSpPr>
          <p:cNvPr id="27" name="テキスト ボックス 26">
            <a:extLst>
              <a:ext uri="{FF2B5EF4-FFF2-40B4-BE49-F238E27FC236}">
                <a16:creationId xmlns:a16="http://schemas.microsoft.com/office/drawing/2014/main" id="{E053BD8F-0E08-CD47-A1C9-3A48DB0CE442}"/>
              </a:ext>
            </a:extLst>
          </p:cNvPr>
          <p:cNvSpPr txBox="1"/>
          <p:nvPr/>
        </p:nvSpPr>
        <p:spPr>
          <a:xfrm>
            <a:off x="3352637" y="2348943"/>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28" name="テキスト ボックス 27">
            <a:extLst>
              <a:ext uri="{FF2B5EF4-FFF2-40B4-BE49-F238E27FC236}">
                <a16:creationId xmlns:a16="http://schemas.microsoft.com/office/drawing/2014/main" id="{07576F31-93BC-974E-A342-70FECDCD0CAB}"/>
              </a:ext>
            </a:extLst>
          </p:cNvPr>
          <p:cNvSpPr txBox="1"/>
          <p:nvPr/>
        </p:nvSpPr>
        <p:spPr>
          <a:xfrm>
            <a:off x="4648200" y="2814935"/>
            <a:ext cx="407484" cy="461665"/>
          </a:xfrm>
          <a:prstGeom prst="rect">
            <a:avLst/>
          </a:prstGeom>
          <a:noFill/>
        </p:spPr>
        <p:txBody>
          <a:bodyPr wrap="none" rtlCol="0">
            <a:spAutoFit/>
          </a:bodyPr>
          <a:lstStyle/>
          <a:p>
            <a:r>
              <a:rPr lang="en-US" altLang="ja-JP" sz="2400"/>
              <a:t>D</a:t>
            </a:r>
            <a:endParaRPr kumimoji="1" lang="ja-JP" altLang="en-US" sz="2400"/>
          </a:p>
        </p:txBody>
      </p:sp>
      <p:sp>
        <p:nvSpPr>
          <p:cNvPr id="29" name="テキスト ボックス 28">
            <a:extLst>
              <a:ext uri="{FF2B5EF4-FFF2-40B4-BE49-F238E27FC236}">
                <a16:creationId xmlns:a16="http://schemas.microsoft.com/office/drawing/2014/main" id="{5BD1D36E-2D43-964E-B789-72DFFC1ED885}"/>
              </a:ext>
            </a:extLst>
          </p:cNvPr>
          <p:cNvSpPr txBox="1"/>
          <p:nvPr/>
        </p:nvSpPr>
        <p:spPr>
          <a:xfrm>
            <a:off x="5291475" y="4105965"/>
            <a:ext cx="407484" cy="461665"/>
          </a:xfrm>
          <a:prstGeom prst="rect">
            <a:avLst/>
          </a:prstGeom>
          <a:noFill/>
        </p:spPr>
        <p:txBody>
          <a:bodyPr wrap="none" rtlCol="0">
            <a:spAutoFit/>
          </a:bodyPr>
          <a:lstStyle/>
          <a:p>
            <a:r>
              <a:rPr lang="en-US" altLang="ja-JP" sz="2400"/>
              <a:t>C</a:t>
            </a:r>
            <a:endParaRPr kumimoji="1" lang="ja-JP" altLang="en-US" sz="2400"/>
          </a:p>
        </p:txBody>
      </p:sp>
      <p:sp>
        <p:nvSpPr>
          <p:cNvPr id="30" name="テキスト ボックス 29">
            <a:extLst>
              <a:ext uri="{FF2B5EF4-FFF2-40B4-BE49-F238E27FC236}">
                <a16:creationId xmlns:a16="http://schemas.microsoft.com/office/drawing/2014/main" id="{83204DAD-B62D-9D45-9074-8BAE2C03153B}"/>
              </a:ext>
            </a:extLst>
          </p:cNvPr>
          <p:cNvSpPr txBox="1"/>
          <p:nvPr/>
        </p:nvSpPr>
        <p:spPr>
          <a:xfrm>
            <a:off x="3941301" y="3336625"/>
            <a:ext cx="389850" cy="461665"/>
          </a:xfrm>
          <a:prstGeom prst="rect">
            <a:avLst/>
          </a:prstGeom>
          <a:noFill/>
        </p:spPr>
        <p:txBody>
          <a:bodyPr wrap="none" rtlCol="0">
            <a:spAutoFit/>
          </a:bodyPr>
          <a:lstStyle/>
          <a:p>
            <a:r>
              <a:rPr lang="en-US" altLang="ja-JP" sz="2400"/>
              <a:t>B</a:t>
            </a:r>
            <a:endParaRPr kumimoji="1" lang="ja-JP" altLang="en-US" sz="2400"/>
          </a:p>
        </p:txBody>
      </p:sp>
      <p:sp>
        <p:nvSpPr>
          <p:cNvPr id="31" name="テキスト ボックス 30">
            <a:extLst>
              <a:ext uri="{FF2B5EF4-FFF2-40B4-BE49-F238E27FC236}">
                <a16:creationId xmlns:a16="http://schemas.microsoft.com/office/drawing/2014/main" id="{8A622EB5-A4E2-8447-9A5F-5CDA2D207408}"/>
              </a:ext>
            </a:extLst>
          </p:cNvPr>
          <p:cNvSpPr txBox="1"/>
          <p:nvPr/>
        </p:nvSpPr>
        <p:spPr>
          <a:xfrm flipH="1">
            <a:off x="6349270" y="1840464"/>
            <a:ext cx="2011673" cy="369332"/>
          </a:xfrm>
          <a:prstGeom prst="rect">
            <a:avLst/>
          </a:prstGeom>
          <a:noFill/>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p>
        </p:txBody>
      </p:sp>
      <p:sp>
        <p:nvSpPr>
          <p:cNvPr id="32" name="テキスト ボックス 31">
            <a:extLst>
              <a:ext uri="{FF2B5EF4-FFF2-40B4-BE49-F238E27FC236}">
                <a16:creationId xmlns:a16="http://schemas.microsoft.com/office/drawing/2014/main" id="{94C7644D-546A-CB41-BAB1-FFA69962B749}"/>
              </a:ext>
            </a:extLst>
          </p:cNvPr>
          <p:cNvSpPr txBox="1"/>
          <p:nvPr/>
        </p:nvSpPr>
        <p:spPr>
          <a:xfrm flipH="1">
            <a:off x="6378578" y="2290370"/>
            <a:ext cx="2667000" cy="646331"/>
          </a:xfrm>
          <a:prstGeom prst="rect">
            <a:avLst/>
          </a:prstGeom>
          <a:noFill/>
        </p:spPr>
        <p:txBody>
          <a:bodyPr wrap="square" rtlCol="0">
            <a:spAutoFit/>
          </a:bodyPr>
          <a:lstStyle/>
          <a:p>
            <a:r>
              <a:rPr kumimoji="1" lang="en-US" altLang="ja-JP"/>
              <a:t>A, B, C</a:t>
            </a:r>
            <a:r>
              <a:rPr kumimoji="1" lang="ja-JP" altLang="en-US"/>
              <a:t>は他に優越される解が存在しない</a:t>
            </a:r>
          </a:p>
        </p:txBody>
      </p:sp>
      <p:sp>
        <p:nvSpPr>
          <p:cNvPr id="33" name="テキスト ボックス 32">
            <a:extLst>
              <a:ext uri="{FF2B5EF4-FFF2-40B4-BE49-F238E27FC236}">
                <a16:creationId xmlns:a16="http://schemas.microsoft.com/office/drawing/2014/main" id="{26A3523E-A666-F64D-A168-18CB646103CC}"/>
              </a:ext>
            </a:extLst>
          </p:cNvPr>
          <p:cNvSpPr txBox="1"/>
          <p:nvPr/>
        </p:nvSpPr>
        <p:spPr>
          <a:xfrm flipH="1">
            <a:off x="6400800" y="2841687"/>
            <a:ext cx="2667000" cy="369332"/>
          </a:xfrm>
          <a:prstGeom prst="rect">
            <a:avLst/>
          </a:prstGeom>
          <a:noFill/>
        </p:spPr>
        <p:txBody>
          <a:bodyPr wrap="square" rtlCol="0">
            <a:spAutoFit/>
          </a:bodyPr>
          <a:lstStyle/>
          <a:p>
            <a:r>
              <a:rPr kumimoji="1" lang="en-US" altLang="ja-JP"/>
              <a:t>= A, B, C</a:t>
            </a:r>
            <a:r>
              <a:rPr lang="en-US" altLang="ja-JP"/>
              <a:t> </a:t>
            </a:r>
            <a:r>
              <a:rPr lang="ja-JP" altLang="en-US"/>
              <a:t>は互いに非劣</a:t>
            </a:r>
            <a:endParaRPr kumimoji="1" lang="ja-JP" altLang="en-US"/>
          </a:p>
        </p:txBody>
      </p:sp>
    </p:spTree>
    <p:extLst>
      <p:ext uri="{BB962C8B-B14F-4D97-AF65-F5344CB8AC3E}">
        <p14:creationId xmlns:p14="http://schemas.microsoft.com/office/powerpoint/2010/main" val="4254050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1428984"/>
            <a:ext cx="8328230" cy="512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パターン識別問題において，</a:t>
            </a:r>
            <a:r>
              <a:rPr lang="ja-JP" altLang="en-US" sz="2800" u="sng" kern="0" dirty="0"/>
              <a:t>識別性能の高さ</a:t>
            </a:r>
            <a:r>
              <a:rPr lang="ja-JP" altLang="en-US" sz="2800" kern="0" dirty="0"/>
              <a:t>と</a:t>
            </a:r>
            <a:br>
              <a:rPr lang="en-US" altLang="ja-JP" sz="2800" kern="0" dirty="0"/>
            </a:br>
            <a:r>
              <a:rPr lang="ja-JP" altLang="en-US" sz="2800" u="sng" kern="0" dirty="0"/>
              <a:t>解釈性能の高さ</a:t>
            </a:r>
            <a:r>
              <a:rPr lang="ja-JP" altLang="en-US" sz="2800" kern="0" dirty="0"/>
              <a:t>を同時に最大化する識別器の設計が期待されている．</a:t>
            </a:r>
            <a:endParaRPr lang="en-US" altLang="ja-JP" sz="2800" kern="0" dirty="0"/>
          </a:p>
          <a:p>
            <a:pPr marL="0" indent="0">
              <a:buNone/>
            </a:pPr>
            <a:endParaRPr lang="en-US" altLang="ja-JP" sz="2800" kern="0" dirty="0"/>
          </a:p>
          <a:p>
            <a:pPr marL="0" indent="0">
              <a:buNone/>
            </a:pPr>
            <a:r>
              <a:rPr lang="ja-JP" altLang="en-US" sz="2800" kern="0" dirty="0"/>
              <a:t>大規模なデータセットに対する機械学習に</a:t>
            </a:r>
            <a:br>
              <a:rPr lang="en-US" altLang="ja-JP" sz="2800" kern="0" dirty="0"/>
            </a:br>
            <a:r>
              <a:rPr lang="ja-JP" altLang="en-US" sz="2800" kern="0" dirty="0"/>
              <a:t>かかる膨大な</a:t>
            </a:r>
            <a:r>
              <a:rPr lang="ja-JP" altLang="en-US" sz="2800" u="sng" kern="0" dirty="0"/>
              <a:t>計算時間の短縮</a:t>
            </a:r>
            <a:r>
              <a:rPr lang="ja-JP" altLang="en-US" sz="2800" kern="0" dirty="0"/>
              <a:t>が期待されている．</a:t>
            </a:r>
            <a:endParaRPr lang="en-US" altLang="ja-JP" sz="2800" kern="0" dirty="0"/>
          </a:p>
          <a:p>
            <a:pPr marL="0" indent="0">
              <a:buNone/>
            </a:pPr>
            <a:endParaRPr lang="en-US" altLang="ja-JP" sz="2800" kern="0" dirty="0"/>
          </a:p>
          <a:p>
            <a:pPr marL="0" indent="0">
              <a:buNone/>
            </a:pPr>
            <a:r>
              <a:rPr lang="ja-JP" altLang="en-US" sz="2800" kern="0" dirty="0"/>
              <a:t>未知パターンの識別における</a:t>
            </a:r>
            <a:r>
              <a:rPr lang="ja-JP" altLang="en-US" sz="2800" u="sng" kern="0" dirty="0"/>
              <a:t>汎化性能</a:t>
            </a:r>
            <a:r>
              <a:rPr lang="ja-JP" altLang="en-US" sz="2800" kern="0" dirty="0"/>
              <a:t>が求められ，</a:t>
            </a:r>
            <a:br>
              <a:rPr lang="en-US" altLang="ja-JP" sz="2800" kern="0" dirty="0"/>
            </a:br>
            <a:r>
              <a:rPr lang="ja-JP" altLang="en-US" sz="2800" u="sng" kern="0" dirty="0"/>
              <a:t>多様性の高い</a:t>
            </a:r>
            <a:r>
              <a:rPr lang="ja-JP" altLang="en-US" sz="2800" kern="0" dirty="0"/>
              <a:t>識別器の設計が期待されている．</a:t>
            </a:r>
            <a:endParaRPr lang="en-US" altLang="ja-JP" sz="2800" kern="0" dirty="0"/>
          </a:p>
        </p:txBody>
      </p:sp>
    </p:spTree>
    <p:extLst>
      <p:ext uri="{BB962C8B-B14F-4D97-AF65-F5344CB8AC3E}">
        <p14:creationId xmlns:p14="http://schemas.microsoft.com/office/powerpoint/2010/main" val="2776182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弱識別器の抽出</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287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699365"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882609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149033"/>
            <a:ext cx="3570138" cy="12273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2672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3812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2" name="円/楕円 38">
            <a:extLst>
              <a:ext uri="{FF2B5EF4-FFF2-40B4-BE49-F238E27FC236}">
                <a16:creationId xmlns:a16="http://schemas.microsoft.com/office/drawing/2014/main" id="{937CEA22-1651-9542-B0EB-B0F3A21EF70C}"/>
              </a:ext>
            </a:extLst>
          </p:cNvPr>
          <p:cNvSpPr/>
          <p:nvPr/>
        </p:nvSpPr>
        <p:spPr>
          <a:xfrm>
            <a:off x="5769811" y="52367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1533774" y="1311066"/>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br>
              <a:rPr lang="en-US" altLang="ja-JP" sz="2800" kern="0" dirty="0"/>
            </a:br>
            <a:r>
              <a:rPr lang="ja-JP" altLang="en-US" sz="2800" kern="0" dirty="0"/>
              <a:t>によってアンサンブル識別器を設計し，識別性能の向上を図る．</a:t>
            </a:r>
            <a:endParaRPr lang="en-US" altLang="ja-JP" sz="2800" kern="0" dirty="0"/>
          </a:p>
        </p:txBody>
      </p:sp>
      <p:cxnSp>
        <p:nvCxnSpPr>
          <p:cNvPr id="68" name="直線矢印コネクタ 67"/>
          <p:cNvCxnSpPr>
            <a:stCxn id="46" idx="2"/>
            <a:endCxn id="62" idx="0"/>
          </p:cNvCxnSpPr>
          <p:nvPr/>
        </p:nvCxnSpPr>
        <p:spPr>
          <a:xfrm>
            <a:off x="5908247" y="4196337"/>
            <a:ext cx="13964"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p:cNvCxnSpPr>
          <p:nvPr/>
        </p:nvCxnSpPr>
        <p:spPr>
          <a:xfrm flipH="1">
            <a:off x="7091095" y="41963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p:cNvCxnSpPr>
          <p:nvPr/>
        </p:nvCxnSpPr>
        <p:spPr>
          <a:xfrm flipH="1">
            <a:off x="8273945" y="41963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46156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a:t>非劣な弱</a:t>
            </a:r>
            <a:r>
              <a:rPr kumimoji="1" lang="ja-JP" altLang="en-US" b="1" dirty="0"/>
              <a:t>識別器集合の抽出</a:t>
            </a:r>
          </a:p>
        </p:txBody>
      </p:sp>
      <p:pic>
        <p:nvPicPr>
          <p:cNvPr id="87" name="図 86"/>
          <p:cNvPicPr>
            <a:picLocks noChangeAspect="1"/>
          </p:cNvPicPr>
          <p:nvPr/>
        </p:nvPicPr>
        <p:blipFill>
          <a:blip r:embed="rId2"/>
          <a:stretch>
            <a:fillRect/>
          </a:stretch>
        </p:blipFill>
        <p:spPr>
          <a:xfrm>
            <a:off x="1271439" y="2822184"/>
            <a:ext cx="2992038" cy="3528429"/>
          </a:xfrm>
          <a:prstGeom prst="rect">
            <a:avLst/>
          </a:prstGeom>
        </p:spPr>
      </p:pic>
      <p:sp>
        <p:nvSpPr>
          <p:cNvPr id="90" name="円/楕円 38">
            <a:extLst>
              <a:ext uri="{FF2B5EF4-FFF2-40B4-BE49-F238E27FC236}">
                <a16:creationId xmlns:a16="http://schemas.microsoft.com/office/drawing/2014/main" id="{937CEA22-1651-9542-B0EB-B0F3A21EF70C}"/>
              </a:ext>
            </a:extLst>
          </p:cNvPr>
          <p:cNvSpPr/>
          <p:nvPr/>
        </p:nvSpPr>
        <p:spPr>
          <a:xfrm>
            <a:off x="5769811" y="5629392"/>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38">
            <a:extLst>
              <a:ext uri="{FF2B5EF4-FFF2-40B4-BE49-F238E27FC236}">
                <a16:creationId xmlns:a16="http://schemas.microsoft.com/office/drawing/2014/main" id="{937CEA22-1651-9542-B0EB-B0F3A21EF70C}"/>
              </a:ext>
            </a:extLst>
          </p:cNvPr>
          <p:cNvSpPr/>
          <p:nvPr/>
        </p:nvSpPr>
        <p:spPr>
          <a:xfrm>
            <a:off x="5769811" y="602202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38">
            <a:extLst>
              <a:ext uri="{FF2B5EF4-FFF2-40B4-BE49-F238E27FC236}">
                <a16:creationId xmlns:a16="http://schemas.microsoft.com/office/drawing/2014/main" id="{937CEA22-1651-9542-B0EB-B0F3A21EF70C}"/>
              </a:ext>
            </a:extLst>
          </p:cNvPr>
          <p:cNvSpPr/>
          <p:nvPr/>
        </p:nvSpPr>
        <p:spPr>
          <a:xfrm>
            <a:off x="6935157" y="539856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38">
            <a:extLst>
              <a:ext uri="{FF2B5EF4-FFF2-40B4-BE49-F238E27FC236}">
                <a16:creationId xmlns:a16="http://schemas.microsoft.com/office/drawing/2014/main" id="{937CEA22-1651-9542-B0EB-B0F3A21EF70C}"/>
              </a:ext>
            </a:extLst>
          </p:cNvPr>
          <p:cNvSpPr/>
          <p:nvPr/>
        </p:nvSpPr>
        <p:spPr>
          <a:xfrm>
            <a:off x="6935157" y="579120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38">
            <a:extLst>
              <a:ext uri="{FF2B5EF4-FFF2-40B4-BE49-F238E27FC236}">
                <a16:creationId xmlns:a16="http://schemas.microsoft.com/office/drawing/2014/main" id="{937CEA22-1651-9542-B0EB-B0F3A21EF70C}"/>
              </a:ext>
            </a:extLst>
          </p:cNvPr>
          <p:cNvSpPr/>
          <p:nvPr/>
        </p:nvSpPr>
        <p:spPr>
          <a:xfrm>
            <a:off x="8115668" y="523647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38">
            <a:extLst>
              <a:ext uri="{FF2B5EF4-FFF2-40B4-BE49-F238E27FC236}">
                <a16:creationId xmlns:a16="http://schemas.microsoft.com/office/drawing/2014/main" id="{937CEA22-1651-9542-B0EB-B0F3A21EF70C}"/>
              </a:ext>
            </a:extLst>
          </p:cNvPr>
          <p:cNvSpPr/>
          <p:nvPr/>
        </p:nvSpPr>
        <p:spPr>
          <a:xfrm>
            <a:off x="8115668" y="562911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38">
            <a:extLst>
              <a:ext uri="{FF2B5EF4-FFF2-40B4-BE49-F238E27FC236}">
                <a16:creationId xmlns:a16="http://schemas.microsoft.com/office/drawing/2014/main" id="{937CEA22-1651-9542-B0EB-B0F3A21EF70C}"/>
              </a:ext>
            </a:extLst>
          </p:cNvPr>
          <p:cNvSpPr/>
          <p:nvPr/>
        </p:nvSpPr>
        <p:spPr>
          <a:xfrm>
            <a:off x="8115668" y="602175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図 108"/>
          <p:cNvPicPr>
            <a:picLocks noChangeAspect="1"/>
          </p:cNvPicPr>
          <p:nvPr/>
        </p:nvPicPr>
        <p:blipFill>
          <a:blip r:embed="rId3"/>
          <a:stretch>
            <a:fillRect/>
          </a:stretch>
        </p:blipFill>
        <p:spPr>
          <a:xfrm>
            <a:off x="-3078245" y="-3354"/>
            <a:ext cx="4645857" cy="6353967"/>
          </a:xfrm>
          <a:prstGeom prst="rect">
            <a:avLst/>
          </a:prstGeom>
        </p:spPr>
      </p:pic>
    </p:spTree>
    <p:extLst>
      <p:ext uri="{BB962C8B-B14F-4D97-AF65-F5344CB8AC3E}">
        <p14:creationId xmlns:p14="http://schemas.microsoft.com/office/powerpoint/2010/main" val="2865070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 name="U ターン矢印 3">
            <a:extLst>
              <a:ext uri="{FF2B5EF4-FFF2-40B4-BE49-F238E27FC236}">
                <a16:creationId xmlns:a16="http://schemas.microsoft.com/office/drawing/2014/main" id="{C9D70DAB-195C-6A43-B3AB-8C8CC66D83B2}"/>
              </a:ext>
            </a:extLst>
          </p:cNvPr>
          <p:cNvSpPr/>
          <p:nvPr/>
        </p:nvSpPr>
        <p:spPr>
          <a:xfrm rot="5400000" flipH="1">
            <a:off x="8626118" y="1835555"/>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矢印 7">
            <a:extLst>
              <a:ext uri="{FF2B5EF4-FFF2-40B4-BE49-F238E27FC236}">
                <a16:creationId xmlns:a16="http://schemas.microsoft.com/office/drawing/2014/main" id="{213A110A-3997-914D-AC3C-01671256309E}"/>
              </a:ext>
            </a:extLst>
          </p:cNvPr>
          <p:cNvSpPr/>
          <p:nvPr/>
        </p:nvSpPr>
        <p:spPr>
          <a:xfrm>
            <a:off x="6252073"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7441958"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6427387" y="2112518"/>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7612576" y="2116366"/>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5507498" y="1600200"/>
            <a:ext cx="3295756"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5093523" y="1846014"/>
            <a:ext cx="585675"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5555175" y="4884830"/>
            <a:ext cx="3048000"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8425419" y="459329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5112402" y="462518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859478"/>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A4A2B24A-5F59-544B-8D76-756BA47A7E45}"/>
              </a:ext>
            </a:extLst>
          </p:cNvPr>
          <p:cNvSpPr txBox="1"/>
          <p:nvPr/>
        </p:nvSpPr>
        <p:spPr>
          <a:xfrm>
            <a:off x="304800" y="1343055"/>
            <a:ext cx="2362200" cy="523220"/>
          </a:xfrm>
          <a:prstGeom prst="rect">
            <a:avLst/>
          </a:prstGeom>
          <a:noFill/>
          <a:ln w="19050">
            <a:solidFill>
              <a:schemeClr val="accent6"/>
            </a:solidFill>
          </a:ln>
        </p:spPr>
        <p:txBody>
          <a:bodyPr wrap="square" rtlCol="0">
            <a:spAutoFit/>
          </a:bodyPr>
          <a:lstStyle/>
          <a:p>
            <a:r>
              <a:rPr lang="ja-JP" altLang="en-US" sz="2800" dirty="0"/>
              <a:t>多様性の向上</a:t>
            </a:r>
            <a:endParaRPr kumimoji="1" lang="ja-JP" altLang="en-US" sz="2800" dirty="0"/>
          </a:p>
        </p:txBody>
      </p: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15448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グループ化 67">
            <a:extLst>
              <a:ext uri="{FF2B5EF4-FFF2-40B4-BE49-F238E27FC236}">
                <a16:creationId xmlns:a16="http://schemas.microsoft.com/office/drawing/2014/main" id="{5E3BF589-C608-194E-A7B9-F9AA603139D8}"/>
              </a:ext>
            </a:extLst>
          </p:cNvPr>
          <p:cNvGrpSpPr/>
          <p:nvPr/>
        </p:nvGrpSpPr>
        <p:grpSpPr>
          <a:xfrm>
            <a:off x="1270568" y="1494041"/>
            <a:ext cx="3802575" cy="4050018"/>
            <a:chOff x="1607624" y="1230868"/>
            <a:chExt cx="3802575" cy="4050018"/>
          </a:xfrm>
        </p:grpSpPr>
        <p:grpSp>
          <p:nvGrpSpPr>
            <p:cNvPr id="15" name="グループ化 14">
              <a:extLst>
                <a:ext uri="{FF2B5EF4-FFF2-40B4-BE49-F238E27FC236}">
                  <a16:creationId xmlns:a16="http://schemas.microsoft.com/office/drawing/2014/main" id="{8683BDC4-DE2B-C640-87E7-1586BC104212}"/>
                </a:ext>
              </a:extLst>
            </p:cNvPr>
            <p:cNvGrpSpPr/>
            <p:nvPr/>
          </p:nvGrpSpPr>
          <p:grpSpPr>
            <a:xfrm>
              <a:off x="1738929" y="1752600"/>
              <a:ext cx="1038283" cy="3048000"/>
              <a:chOff x="1738929" y="1752600"/>
              <a:chExt cx="1038283" cy="3048000"/>
            </a:xfrm>
          </p:grpSpPr>
          <p:sp>
            <p:nvSpPr>
              <p:cNvPr id="14" name="角丸四角形 13">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924117" y="1752600"/>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4104628" y="1752600"/>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2601897"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3791782"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左矢印 47">
              <a:extLst>
                <a:ext uri="{FF2B5EF4-FFF2-40B4-BE49-F238E27FC236}">
                  <a16:creationId xmlns:a16="http://schemas.microsoft.com/office/drawing/2014/main" id="{6D7A7842-3A4F-2149-BEFA-1B35F45F4727}"/>
                </a:ext>
              </a:extLst>
            </p:cNvPr>
            <p:cNvSpPr/>
            <p:nvPr/>
          </p:nvSpPr>
          <p:spPr>
            <a:xfrm rot="10800000">
              <a:off x="2777211" y="2030981"/>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左矢印 48">
              <a:extLst>
                <a:ext uri="{FF2B5EF4-FFF2-40B4-BE49-F238E27FC236}">
                  <a16:creationId xmlns:a16="http://schemas.microsoft.com/office/drawing/2014/main" id="{214A36BF-A64A-F040-A681-A9BD102CA308}"/>
                </a:ext>
              </a:extLst>
            </p:cNvPr>
            <p:cNvSpPr/>
            <p:nvPr/>
          </p:nvSpPr>
          <p:spPr>
            <a:xfrm rot="10800000">
              <a:off x="3962400" y="2034829"/>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U ターン矢印 49">
              <a:extLst>
                <a:ext uri="{FF2B5EF4-FFF2-40B4-BE49-F238E27FC236}">
                  <a16:creationId xmlns:a16="http://schemas.microsoft.com/office/drawing/2014/main" id="{37F26F96-57CD-7840-994B-39724FF74618}"/>
                </a:ext>
              </a:extLst>
            </p:cNvPr>
            <p:cNvSpPr/>
            <p:nvPr/>
          </p:nvSpPr>
          <p:spPr>
            <a:xfrm rot="5400000" flipH="1">
              <a:off x="4975324"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左矢印 50">
              <a:extLst>
                <a:ext uri="{FF2B5EF4-FFF2-40B4-BE49-F238E27FC236}">
                  <a16:creationId xmlns:a16="http://schemas.microsoft.com/office/drawing/2014/main" id="{2E2C8500-4591-4448-BF40-246A2EB75984}"/>
                </a:ext>
              </a:extLst>
            </p:cNvPr>
            <p:cNvSpPr/>
            <p:nvPr/>
          </p:nvSpPr>
          <p:spPr>
            <a:xfrm>
              <a:off x="1857322" y="1518663"/>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U ターン矢印 52">
              <a:extLst>
                <a:ext uri="{FF2B5EF4-FFF2-40B4-BE49-F238E27FC236}">
                  <a16:creationId xmlns:a16="http://schemas.microsoft.com/office/drawing/2014/main" id="{C9D70DAB-195C-6A43-B3AB-8C8CC66D83B2}"/>
                </a:ext>
              </a:extLst>
            </p:cNvPr>
            <p:cNvSpPr/>
            <p:nvPr/>
          </p:nvSpPr>
          <p:spPr>
            <a:xfrm rot="16200000" flipH="1">
              <a:off x="1429870"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U ターン矢印 53">
              <a:extLst>
                <a:ext uri="{FF2B5EF4-FFF2-40B4-BE49-F238E27FC236}">
                  <a16:creationId xmlns:a16="http://schemas.microsoft.com/office/drawing/2014/main" id="{0AB944D6-09D6-5E43-B41C-CC0A76E4CC20}"/>
                </a:ext>
              </a:extLst>
            </p:cNvPr>
            <p:cNvSpPr/>
            <p:nvPr/>
          </p:nvSpPr>
          <p:spPr>
            <a:xfrm rot="16200000" flipH="1">
              <a:off x="1470125" y="4528666"/>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1904999" y="4803293"/>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U ターン矢印 55">
              <a:extLst>
                <a:ext uri="{FF2B5EF4-FFF2-40B4-BE49-F238E27FC236}">
                  <a16:creationId xmlns:a16="http://schemas.microsoft.com/office/drawing/2014/main" id="{218080CC-6B39-C64C-AD46-EF1F08EE8643}"/>
                </a:ext>
              </a:extLst>
            </p:cNvPr>
            <p:cNvSpPr/>
            <p:nvPr/>
          </p:nvSpPr>
          <p:spPr>
            <a:xfrm rot="5400000" flipH="1">
              <a:off x="4775246" y="4522332"/>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2528751" y="4911554"/>
              <a:ext cx="1800493" cy="369332"/>
            </a:xfrm>
            <a:prstGeom prst="rect">
              <a:avLst/>
            </a:prstGeom>
            <a:noFill/>
          </p:spPr>
          <p:txBody>
            <a:bodyPr wrap="none" rtlCol="0">
              <a:spAutoFit/>
            </a:bodyPr>
            <a:lstStyle/>
            <a:p>
              <a:r>
                <a:rPr kumimoji="1" lang="ja-JP" altLang="en-US"/>
                <a:t>個体の移住操作</a:t>
              </a:r>
            </a:p>
          </p:txBody>
        </p:sp>
        <p:sp>
          <p:nvSpPr>
            <p:cNvPr id="58" name="テキスト ボックス 57">
              <a:extLst>
                <a:ext uri="{FF2B5EF4-FFF2-40B4-BE49-F238E27FC236}">
                  <a16:creationId xmlns:a16="http://schemas.microsoft.com/office/drawing/2014/main" id="{40428F1C-634C-8447-8095-73B5B0870DFB}"/>
                </a:ext>
              </a:extLst>
            </p:cNvPr>
            <p:cNvSpPr txBox="1"/>
            <p:nvPr/>
          </p:nvSpPr>
          <p:spPr>
            <a:xfrm>
              <a:off x="1998836" y="1230868"/>
              <a:ext cx="3203121" cy="369332"/>
            </a:xfrm>
            <a:prstGeom prst="rect">
              <a:avLst/>
            </a:prstGeom>
            <a:noFill/>
          </p:spPr>
          <p:txBody>
            <a:bodyPr wrap="none" rtlCol="0">
              <a:spAutoFit/>
            </a:bodyPr>
            <a:lstStyle/>
            <a:p>
              <a:r>
                <a:rPr kumimoji="1" lang="ja-JP" altLang="en-US"/>
                <a:t>部分学習用データの交換操作</a:t>
              </a:r>
            </a:p>
          </p:txBody>
        </p:sp>
      </p:grpSp>
      <p:grpSp>
        <p:nvGrpSpPr>
          <p:cNvPr id="67" name="グループ化 66">
            <a:extLst>
              <a:ext uri="{FF2B5EF4-FFF2-40B4-BE49-F238E27FC236}">
                <a16:creationId xmlns:a16="http://schemas.microsoft.com/office/drawing/2014/main" id="{724DAE71-B4CE-8340-B744-41B65D36458B}"/>
              </a:ext>
            </a:extLst>
          </p:cNvPr>
          <p:cNvGrpSpPr/>
          <p:nvPr/>
        </p:nvGrpSpPr>
        <p:grpSpPr>
          <a:xfrm>
            <a:off x="5486400" y="2261245"/>
            <a:ext cx="3077584" cy="2129501"/>
            <a:chOff x="5653941" y="2217561"/>
            <a:chExt cx="3077584" cy="2129501"/>
          </a:xfrm>
        </p:grpSpPr>
        <p:sp>
          <p:nvSpPr>
            <p:cNvPr id="66" name="正方形/長方形 65">
              <a:extLst>
                <a:ext uri="{FF2B5EF4-FFF2-40B4-BE49-F238E27FC236}">
                  <a16:creationId xmlns:a16="http://schemas.microsoft.com/office/drawing/2014/main" id="{F03BA68C-30BD-9F43-B982-92E41C1225E7}"/>
                </a:ext>
              </a:extLst>
            </p:cNvPr>
            <p:cNvSpPr/>
            <p:nvPr/>
          </p:nvSpPr>
          <p:spPr>
            <a:xfrm>
              <a:off x="5653941" y="2217561"/>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970887" y="239406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406433" y="2357935"/>
              <a:ext cx="1569660" cy="369332"/>
            </a:xfrm>
            <a:prstGeom prst="rect">
              <a:avLst/>
            </a:prstGeom>
            <a:noFill/>
          </p:spPr>
          <p:txBody>
            <a:bodyPr wrap="none" rtlCol="0">
              <a:spAutoFit/>
            </a:bodyPr>
            <a:lstStyle/>
            <a:p>
              <a:r>
                <a:rPr kumimoji="1" lang="ja-JP" altLang="en-US"/>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839021" y="3715634"/>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406433" y="3577135"/>
              <a:ext cx="1726755" cy="646331"/>
            </a:xfrm>
            <a:prstGeom prst="rect">
              <a:avLst/>
            </a:prstGeom>
            <a:noFill/>
          </p:spPr>
          <p:txBody>
            <a:bodyPr wrap="none" rtlCol="0">
              <a:spAutoFit/>
            </a:bodyPr>
            <a:lstStyle/>
            <a:p>
              <a:r>
                <a:rPr lang="ja-JP" altLang="en-US"/>
                <a:t>学習用データの</a:t>
              </a:r>
              <a:endParaRPr lang="en-US" altLang="ja-JP"/>
            </a:p>
            <a:p>
              <a:r>
                <a:rPr lang="ja-JP" altLang="en-US"/>
                <a:t>部分集合</a:t>
              </a:r>
              <a:endParaRPr kumimoji="1" lang="ja-JP" altLang="en-US"/>
            </a:p>
          </p:txBody>
        </p:sp>
        <p:sp>
          <p:nvSpPr>
            <p:cNvPr id="61" name="上下矢印 60">
              <a:extLst>
                <a:ext uri="{FF2B5EF4-FFF2-40B4-BE49-F238E27FC236}">
                  <a16:creationId xmlns:a16="http://schemas.microsoft.com/office/drawing/2014/main" id="{E53D2814-89E4-9F4E-A26A-B8652A841E60}"/>
                </a:ext>
              </a:extLst>
            </p:cNvPr>
            <p:cNvSpPr/>
            <p:nvPr/>
          </p:nvSpPr>
          <p:spPr>
            <a:xfrm>
              <a:off x="5970887" y="2921994"/>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405313" y="2829035"/>
              <a:ext cx="2262158" cy="646331"/>
            </a:xfrm>
            <a:prstGeom prst="rect">
              <a:avLst/>
            </a:prstGeom>
            <a:noFill/>
          </p:spPr>
          <p:txBody>
            <a:bodyPr wrap="none" rtlCol="0">
              <a:spAutoFit/>
            </a:bodyPr>
            <a:lstStyle/>
            <a:p>
              <a:r>
                <a:rPr kumimoji="1" lang="ja-JP" altLang="en-US"/>
                <a:t>進化型多目的最適化</a:t>
              </a:r>
              <a:endParaRPr kumimoji="1" lang="en-US" altLang="ja-JP"/>
            </a:p>
            <a:p>
              <a:r>
                <a:rPr kumimoji="1" lang="ja-JP" altLang="en-US"/>
                <a:t>（</a:t>
              </a:r>
              <a:r>
                <a:rPr kumimoji="1" lang="en-US" altLang="ja-JP">
                  <a:latin typeface="+mj-lt"/>
                </a:rPr>
                <a:t>NSGA-II</a:t>
              </a:r>
              <a:r>
                <a:rPr kumimoji="1" lang="ja-JP" altLang="en-US"/>
                <a:t>）</a:t>
              </a:r>
            </a:p>
          </p:txBody>
        </p:sp>
      </p:grpSp>
    </p:spTree>
    <p:extLst>
      <p:ext uri="{BB962C8B-B14F-4D97-AF65-F5344CB8AC3E}">
        <p14:creationId xmlns:p14="http://schemas.microsoft.com/office/powerpoint/2010/main" val="582700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kumimoji="1" lang="en-US" altLang="ja-JP" dirty="0"/>
              <a:t>phoneme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63337"/>
            <a:ext cx="3240000" cy="32400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76400"/>
            <a:ext cx="3240000" cy="3240000"/>
          </a:xfrm>
          <a:prstGeom prst="rect">
            <a:avLst/>
          </a:prstGeom>
        </p:spPr>
      </p:pic>
      <p:sp>
        <p:nvSpPr>
          <p:cNvPr id="9" name="テキスト ボックス 8"/>
          <p:cNvSpPr txBox="1"/>
          <p:nvPr/>
        </p:nvSpPr>
        <p:spPr>
          <a:xfrm>
            <a:off x="1371600" y="1219200"/>
            <a:ext cx="1903085" cy="369332"/>
          </a:xfrm>
          <a:prstGeom prst="rect">
            <a:avLst/>
          </a:prstGeom>
          <a:noFill/>
        </p:spPr>
        <p:txBody>
          <a:bodyPr wrap="none" rtlCol="0">
            <a:spAutoFit/>
          </a:bodyPr>
          <a:lstStyle/>
          <a:p>
            <a:r>
              <a:rPr lang="ja-JP" altLang="en-US" dirty="0"/>
              <a:t>最良個体 </a:t>
            </a:r>
            <a:r>
              <a:rPr lang="en-US" altLang="ja-JP" dirty="0"/>
              <a:t>81.86</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82.72</a:t>
            </a:r>
            <a:r>
              <a:rPr lang="ja-JP" altLang="en-US" dirty="0"/>
              <a:t>　</a:t>
            </a:r>
            <a:endParaRPr kumimoji="1" lang="ja-JP" altLang="en-US" dirty="0"/>
          </a:p>
        </p:txBody>
      </p:sp>
      <p:sp>
        <p:nvSpPr>
          <p:cNvPr id="11" name="テキスト ボックス 10"/>
          <p:cNvSpPr txBox="1"/>
          <p:nvPr/>
        </p:nvSpPr>
        <p:spPr>
          <a:xfrm>
            <a:off x="1371600" y="1488383"/>
            <a:ext cx="2646878" cy="369332"/>
          </a:xfrm>
          <a:prstGeom prst="rect">
            <a:avLst/>
          </a:prstGeom>
          <a:noFill/>
        </p:spPr>
        <p:txBody>
          <a:bodyPr wrap="none" rtlCol="0">
            <a:spAutoFit/>
          </a:bodyPr>
          <a:lstStyle/>
          <a:p>
            <a:r>
              <a:rPr lang="ja-JP" altLang="en-US" dirty="0"/>
              <a:t>アンサンブル結果　</a:t>
            </a:r>
            <a:r>
              <a:rPr lang="en-US" altLang="ja-JP" dirty="0"/>
              <a:t>82.87</a:t>
            </a:r>
            <a:endParaRPr kumimoji="1" lang="ja-JP" altLang="en-US" dirty="0"/>
          </a:p>
        </p:txBody>
      </p:sp>
      <p:sp>
        <p:nvSpPr>
          <p:cNvPr id="16" name="テキスト ボックス 15"/>
          <p:cNvSpPr txBox="1"/>
          <p:nvPr/>
        </p:nvSpPr>
        <p:spPr>
          <a:xfrm>
            <a:off x="5165122" y="1629676"/>
            <a:ext cx="2646878" cy="369332"/>
          </a:xfrm>
          <a:prstGeom prst="rect">
            <a:avLst/>
          </a:prstGeom>
          <a:noFill/>
        </p:spPr>
        <p:txBody>
          <a:bodyPr wrap="none" rtlCol="0">
            <a:spAutoFit/>
          </a:bodyPr>
          <a:lstStyle/>
          <a:p>
            <a:r>
              <a:rPr lang="ja-JP" altLang="en-US" dirty="0"/>
              <a:t>アンサンブル結果　</a:t>
            </a:r>
            <a:r>
              <a:rPr lang="en-US" altLang="ja-JP" dirty="0"/>
              <a:t>82.65</a:t>
            </a:r>
            <a:endParaRPr kumimoji="1" lang="ja-JP" altLang="en-US" dirty="0"/>
          </a:p>
        </p:txBody>
      </p:sp>
    </p:spTree>
    <p:extLst>
      <p:ext uri="{BB962C8B-B14F-4D97-AF65-F5344CB8AC3E}">
        <p14:creationId xmlns:p14="http://schemas.microsoft.com/office/powerpoint/2010/main" val="328933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lang="en-US" altLang="ja-JP" dirty="0" err="1"/>
              <a:t>satimage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sp>
        <p:nvSpPr>
          <p:cNvPr id="9" name="テキスト ボックス 8"/>
          <p:cNvSpPr txBox="1"/>
          <p:nvPr/>
        </p:nvSpPr>
        <p:spPr>
          <a:xfrm>
            <a:off x="1481387" y="1415740"/>
            <a:ext cx="1903085" cy="369332"/>
          </a:xfrm>
          <a:prstGeom prst="rect">
            <a:avLst/>
          </a:prstGeom>
          <a:noFill/>
        </p:spPr>
        <p:txBody>
          <a:bodyPr wrap="none" rtlCol="0">
            <a:spAutoFit/>
          </a:bodyPr>
          <a:lstStyle/>
          <a:p>
            <a:r>
              <a:rPr lang="ja-JP" altLang="en-US" dirty="0"/>
              <a:t>最良個体 </a:t>
            </a:r>
            <a:r>
              <a:rPr lang="en-US" altLang="ja-JP" dirty="0"/>
              <a:t>83.52</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85.42</a:t>
            </a:r>
            <a:r>
              <a:rPr lang="ja-JP" altLang="en-US" dirty="0"/>
              <a:t>　</a:t>
            </a:r>
            <a:endParaRPr kumimoji="1" lang="ja-JP" altLang="en-US" dirty="0"/>
          </a:p>
        </p:txBody>
      </p:sp>
      <p:sp>
        <p:nvSpPr>
          <p:cNvPr id="11" name="テキスト ボックス 10"/>
          <p:cNvSpPr txBox="1"/>
          <p:nvPr/>
        </p:nvSpPr>
        <p:spPr>
          <a:xfrm>
            <a:off x="1481387" y="1684923"/>
            <a:ext cx="2646878" cy="369332"/>
          </a:xfrm>
          <a:prstGeom prst="rect">
            <a:avLst/>
          </a:prstGeom>
          <a:noFill/>
        </p:spPr>
        <p:txBody>
          <a:bodyPr wrap="none" rtlCol="0">
            <a:spAutoFit/>
          </a:bodyPr>
          <a:lstStyle/>
          <a:p>
            <a:r>
              <a:rPr lang="ja-JP" altLang="en-US" dirty="0"/>
              <a:t>アンサンブル結果　</a:t>
            </a:r>
            <a:r>
              <a:rPr lang="en-US" altLang="ja-JP" dirty="0"/>
              <a:t>85.79</a:t>
            </a:r>
            <a:endParaRPr kumimoji="1" lang="ja-JP" altLang="en-US" dirty="0"/>
          </a:p>
        </p:txBody>
      </p:sp>
      <p:pic>
        <p:nvPicPr>
          <p:cNvPr id="7" name="図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8693" y="1827897"/>
            <a:ext cx="3240000" cy="3240000"/>
          </a:xfrm>
          <a:prstGeom prst="rect">
            <a:avLst/>
          </a:prstGeom>
        </p:spPr>
      </p:pic>
      <p:pic>
        <p:nvPicPr>
          <p:cNvPr id="8" name="図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43226" y="1698663"/>
            <a:ext cx="3240000" cy="3240000"/>
          </a:xfrm>
          <a:prstGeom prst="rect">
            <a:avLst/>
          </a:prstGeom>
        </p:spPr>
      </p:pic>
    </p:spTree>
    <p:extLst>
      <p:ext uri="{BB962C8B-B14F-4D97-AF65-F5344CB8AC3E}">
        <p14:creationId xmlns:p14="http://schemas.microsoft.com/office/powerpoint/2010/main" val="474672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0279"/>
            <a:ext cx="3049200" cy="3049200"/>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505200"/>
            <a:ext cx="3049200" cy="3049200"/>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228600"/>
            <a:ext cx="3049200" cy="3049200"/>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3277800"/>
            <a:ext cx="3049200" cy="3049200"/>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7600" y="111165"/>
            <a:ext cx="3049200" cy="3049200"/>
          </a:xfrm>
          <a:prstGeom prst="rect">
            <a:avLst/>
          </a:prstGeom>
        </p:spPr>
      </p:pic>
    </p:spTree>
    <p:extLst>
      <p:ext uri="{BB962C8B-B14F-4D97-AF65-F5344CB8AC3E}">
        <p14:creationId xmlns:p14="http://schemas.microsoft.com/office/powerpoint/2010/main" val="86650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ファジィ識別器</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smtClean="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次元数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0769" r="-188688" b="-3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パターン</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10769" r="-188688" b="-2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条件部ファジィ集合</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smtClean="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結論部クラス</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smtClean="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ルール重み</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37884" y="4648200"/>
            <a:ext cx="7720316"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t>ルール集合</a:t>
            </a:r>
            <a:r>
              <a:rPr lang="ja-JP" altLang="en-US" sz="2800" kern="0" dirty="0"/>
              <a:t>で識別器が構成される．</a:t>
            </a:r>
            <a:br>
              <a:rPr lang="en-US" altLang="ja-JP" sz="2800" kern="0" dirty="0"/>
            </a:br>
            <a:r>
              <a:rPr lang="ja-JP" altLang="en-US" sz="2800" kern="0" dirty="0"/>
              <a:t>どのようにしてデータの識別を行っているのかが</a:t>
            </a:r>
            <a:br>
              <a:rPr lang="en-US" altLang="ja-JP" sz="2800" kern="0" dirty="0"/>
            </a:br>
            <a:r>
              <a:rPr lang="ja-JP" altLang="en-US" sz="2800" b="1" u="sng" kern="0" dirty="0"/>
              <a:t>言語的に解釈可能</a:t>
            </a:r>
            <a:r>
              <a:rPr lang="ja-JP" altLang="en-US" sz="2800" kern="0" dirty="0"/>
              <a:t>．</a:t>
            </a:r>
            <a:endParaRPr lang="en-US" altLang="ja-JP" sz="2800" kern="0" dirty="0"/>
          </a:p>
        </p:txBody>
      </p:sp>
      <p:grpSp>
        <p:nvGrpSpPr>
          <p:cNvPr id="16" name="グループ化 15"/>
          <p:cNvGrpSpPr/>
          <p:nvPr/>
        </p:nvGrpSpPr>
        <p:grpSpPr>
          <a:xfrm>
            <a:off x="538630" y="2037694"/>
            <a:ext cx="4795370" cy="1315106"/>
            <a:chOff x="386230" y="2090058"/>
            <a:chExt cx="4795370" cy="1315106"/>
          </a:xfrm>
        </p:grpSpPr>
        <p:sp>
          <p:nvSpPr>
            <p:cNvPr id="10" name="角丸四角形 9"/>
            <p:cNvSpPr/>
            <p:nvPr/>
          </p:nvSpPr>
          <p:spPr>
            <a:xfrm>
              <a:off x="596173" y="2419151"/>
              <a:ext cx="4585427" cy="986013"/>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596173" y="2514600"/>
                  <a:ext cx="3996607" cy="461665"/>
                </a:xfrm>
                <a:prstGeom prst="rect">
                  <a:avLst/>
                </a:prstGeom>
                <a:noFill/>
              </p:spPr>
              <p:txBody>
                <a:bodyPr wrap="none" rtlCol="0">
                  <a:spAutoFit/>
                </a:bodyPr>
                <a:lstStyle/>
                <a:p>
                  <a:r>
                    <a:rPr kumimoji="1" lang="en-US" altLang="ja-JP" sz="2400" dirty="0">
                      <a:latin typeface="+mj-lt"/>
                    </a:rPr>
                    <a:t>If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a14:m>
                  <a:r>
                    <a:rPr kumimoji="1" lang="ja-JP" altLang="en-US" sz="2400" dirty="0">
                      <a:latin typeface="+mj-lt"/>
                    </a:rPr>
                    <a:t> </a:t>
                  </a:r>
                  <a:r>
                    <a:rPr kumimoji="1" lang="en-US" altLang="ja-JP" sz="2400" dirty="0">
                      <a:latin typeface="+mj-lt"/>
                    </a:rPr>
                    <a:t>is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1</m:t>
                          </m:r>
                        </m:sub>
                      </m:sSub>
                    </m:oMath>
                  </a14:m>
                  <a:r>
                    <a:rPr kumimoji="1" lang="ja-JP" altLang="en-US" sz="2400" dirty="0">
                      <a:latin typeface="+mj-lt"/>
                    </a:rPr>
                    <a:t> </a:t>
                  </a:r>
                  <a:r>
                    <a:rPr kumimoji="1" lang="en-US" altLang="ja-JP" sz="2400" dirty="0">
                      <a:latin typeface="+mj-lt"/>
                    </a:rPr>
                    <a:t>and …</a:t>
                  </a:r>
                  <a:r>
                    <a:rPr lang="ja-JP" altLang="en-US" sz="2400" dirty="0">
                      <a:latin typeface="+mj-lt"/>
                    </a:rPr>
                    <a:t> </a:t>
                  </a:r>
                  <a:r>
                    <a:rPr lang="en-US" altLang="ja-JP" sz="2400" dirty="0">
                      <a:latin typeface="+mj-lt"/>
                    </a:rPr>
                    <a:t>and</a:t>
                  </a:r>
                  <a:r>
                    <a:rPr kumimoji="1" lang="en-US" altLang="ja-JP" sz="2400" dirty="0">
                      <a:latin typeface="+mj-lt"/>
                    </a:rPr>
                    <a:t>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𝑛</m:t>
                          </m:r>
                        </m:sub>
                      </m:sSub>
                    </m:oMath>
                  </a14:m>
                  <a:r>
                    <a:rPr kumimoji="1" lang="ja-JP" altLang="en-US" sz="2400" dirty="0">
                      <a:latin typeface="+mj-lt"/>
                    </a:rPr>
                    <a:t> </a:t>
                  </a:r>
                  <a:r>
                    <a:rPr kumimoji="1" lang="en-US" altLang="ja-JP" sz="2400" dirty="0">
                      <a:latin typeface="+mj-lt"/>
                    </a:rPr>
                    <a:t>is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𝑛</m:t>
                          </m:r>
                        </m:sub>
                      </m:sSub>
                    </m:oMath>
                  </a14:m>
                  <a:endParaRPr kumimoji="1" lang="ja-JP" altLang="en-US" sz="24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596173" y="2514600"/>
                  <a:ext cx="3996607" cy="461665"/>
                </a:xfrm>
                <a:prstGeom prst="rect">
                  <a:avLst/>
                </a:prstGeom>
                <a:blipFill>
                  <a:blip r:embed="rId3"/>
                  <a:stretch>
                    <a:fillRect l="-2443" t="-10526" b="-28947"/>
                  </a:stretch>
                </a:blipFill>
              </p:spPr>
              <p:txBody>
                <a:bodyPr/>
                <a:lstStyle/>
                <a:p>
                  <a:r>
                    <a:rPr lang="ja-JP" altLang="en-US">
                      <a:noFill/>
                    </a:rPr>
                    <a:t> </a:t>
                  </a:r>
                </a:p>
              </p:txBody>
            </p:sp>
          </mc:Fallback>
        </mc:AlternateContent>
        <p:sp>
          <p:nvSpPr>
            <p:cNvPr id="5" name="テキスト ボックス 4"/>
            <p:cNvSpPr txBox="1"/>
            <p:nvPr/>
          </p:nvSpPr>
          <p:spPr>
            <a:xfrm>
              <a:off x="2348773" y="2910384"/>
              <a:ext cx="2832827" cy="461665"/>
            </a:xfrm>
            <a:prstGeom prst="rect">
              <a:avLst/>
            </a:prstGeom>
            <a:noFill/>
          </p:spPr>
          <p:txBody>
            <a:bodyPr wrap="none" rtlCol="0">
              <a:spAutoFit/>
            </a:bodyPr>
            <a:lstStyle/>
            <a:p>
              <a:r>
                <a:rPr lang="en-US" altLang="ja-JP" sz="2400" dirty="0">
                  <a:latin typeface="+mj-lt"/>
                </a:rPr>
                <a:t>t</a:t>
              </a:r>
              <a:r>
                <a:rPr kumimoji="1" lang="en-US" altLang="ja-JP" sz="2400" dirty="0">
                  <a:latin typeface="+mj-lt"/>
                </a:rPr>
                <a:t>hen Class </a:t>
              </a:r>
              <a:r>
                <a:rPr kumimoji="1" lang="en-US" altLang="ja-JP" sz="2400" i="1" dirty="0">
                  <a:latin typeface="+mj-lt"/>
                </a:rPr>
                <a:t>C </a:t>
              </a:r>
              <a:r>
                <a:rPr lang="en-US" altLang="ja-JP" sz="2400" dirty="0">
                  <a:latin typeface="+mj-lt"/>
                </a:rPr>
                <a:t>with </a:t>
              </a:r>
              <a:r>
                <a:rPr lang="en-US" altLang="ja-JP" sz="2400" i="1" dirty="0">
                  <a:latin typeface="+mj-lt"/>
                </a:rPr>
                <a:t>CF</a:t>
              </a:r>
              <a:endParaRPr kumimoji="1" lang="ja-JP" altLang="en-US" sz="24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386230" y="2090058"/>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グループ化 27"/>
          <p:cNvGrpSpPr/>
          <p:nvPr/>
        </p:nvGrpSpPr>
        <p:grpSpPr>
          <a:xfrm>
            <a:off x="6239652" y="3498442"/>
            <a:ext cx="1556506" cy="1407294"/>
            <a:chOff x="6465217" y="3611841"/>
            <a:chExt cx="1556506" cy="1407294"/>
          </a:xfrm>
        </p:grpSpPr>
        <p:sp>
          <p:nvSpPr>
            <p:cNvPr id="29" name="円/楕円 2">
              <a:extLst>
                <a:ext uri="{FF2B5EF4-FFF2-40B4-BE49-F238E27FC236}">
                  <a16:creationId xmlns:a16="http://schemas.microsoft.com/office/drawing/2014/main" id="{DD1BBC0C-57B0-CC4F-9DDD-5AB120EB530A}"/>
                </a:ext>
              </a:extLst>
            </p:cNvPr>
            <p:cNvSpPr/>
            <p:nvPr/>
          </p:nvSpPr>
          <p:spPr>
            <a:xfrm>
              <a:off x="6465217" y="3611841"/>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50123" y="403334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81297" y="444161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99110" y="4624510"/>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716923" y="4714335"/>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kumimoji="1" lang="ja-JP" altLang="en-US" dirty="0"/>
              <a:t>多目的ファジィ遺伝的機械学習</a:t>
            </a: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p:grpSp>
        <p:nvGrpSpPr>
          <p:cNvPr id="22" name="グループ化 21"/>
          <p:cNvGrpSpPr/>
          <p:nvPr/>
        </p:nvGrpSpPr>
        <p:grpSpPr>
          <a:xfrm>
            <a:off x="5410200" y="3574587"/>
            <a:ext cx="1994128" cy="2333789"/>
            <a:chOff x="6312434" y="3272192"/>
            <a:chExt cx="1994128" cy="2333789"/>
          </a:xfrm>
        </p:grpSpPr>
        <p:sp>
          <p:nvSpPr>
            <p:cNvPr id="8" name="円/楕円 2">
              <a:extLst>
                <a:ext uri="{FF2B5EF4-FFF2-40B4-BE49-F238E27FC236}">
                  <a16:creationId xmlns:a16="http://schemas.microsoft.com/office/drawing/2014/main" id="{DD1BBC0C-57B0-CC4F-9DDD-5AB120EB530A}"/>
                </a:ext>
              </a:extLst>
            </p:cNvPr>
            <p:cNvSpPr/>
            <p:nvPr/>
          </p:nvSpPr>
          <p:spPr>
            <a:xfrm>
              <a:off x="6312434" y="327219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391371" y="401012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609200" y="475930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197838" y="511549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8001762" y="530118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4876800" y="2983468"/>
            <a:ext cx="3420966" cy="3343747"/>
            <a:chOff x="5492749" y="3276600"/>
            <a:chExt cx="3420966" cy="3343747"/>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2903" r="-225000" b="-22903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09375" r="-225000" b="-121875"/>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962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5127830"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複数の目的を同時に最適化する進化型多目的最適化手法を</a:t>
            </a:r>
            <a:br>
              <a:rPr lang="en-US" altLang="ja-JP" sz="2800" kern="0" dirty="0"/>
            </a:br>
            <a:r>
              <a:rPr lang="ja-JP" altLang="en-US" sz="2800" kern="0" dirty="0"/>
              <a:t>ファジィ識別器の設計に応用</a:t>
            </a:r>
          </a:p>
          <a:p>
            <a:pPr marL="0" indent="0">
              <a:buNone/>
            </a:pPr>
            <a:endParaRPr lang="en-US" altLang="ja-JP" sz="2800" kern="0" dirty="0"/>
          </a:p>
        </p:txBody>
      </p:sp>
      <mc:AlternateContent xmlns:mc="http://schemas.openxmlformats.org/markup-compatibility/2006" xmlns:a14="http://schemas.microsoft.com/office/drawing/2010/main">
        <mc:Choice Requires="a14">
          <p:sp>
            <p:nvSpPr>
              <p:cNvPr id="23" name="テキスト ボックス 22"/>
              <p:cNvSpPr txBox="1"/>
              <p:nvPr/>
            </p:nvSpPr>
            <p:spPr>
              <a:xfrm>
                <a:off x="5105400" y="6488668"/>
                <a:ext cx="3555069" cy="369332"/>
              </a:xfrm>
              <a:prstGeom prst="rect">
                <a:avLst/>
              </a:prstGeom>
              <a:noFill/>
              <a:ln>
                <a:noFill/>
              </a:ln>
            </p:spPr>
            <p:txBody>
              <a:bodyPr wrap="square" rtlCol="0">
                <a:spAutoFit/>
              </a:bodyPr>
              <a:lstStyle/>
              <a:p>
                <a:pPr algn="ctr"/>
                <a:r>
                  <a:rPr kumimoji="1" lang="en-US" altLang="ja-JP" dirty="0">
                    <a:latin typeface="+mj-lt"/>
                  </a:rPr>
                  <a:t>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1</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r>
                  <a:rPr kumimoji="1" lang="ja-JP" altLang="en-US" dirty="0">
                    <a:latin typeface="+mj-lt"/>
                  </a:rPr>
                  <a:t> </a:t>
                </a:r>
                <a:r>
                  <a:rPr kumimoji="1" lang="en-US" altLang="ja-JP" dirty="0">
                    <a:latin typeface="+mj-lt"/>
                  </a:rPr>
                  <a:t>and 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2</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endParaRPr kumimoji="1" lang="ja-JP" altLang="en-US" dirty="0">
                  <a:latin typeface="+mj-lt"/>
                </a:endParaRPr>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5105400" y="6488668"/>
                <a:ext cx="3555069" cy="369332"/>
              </a:xfrm>
              <a:prstGeom prst="rect">
                <a:avLst/>
              </a:prstGeom>
              <a:blipFill>
                <a:blip r:embed="rId5"/>
                <a:stretch>
                  <a:fillRect l="-712" t="-6667" b="-20000"/>
                </a:stretch>
              </a:blipFill>
              <a:ln>
                <a:noFill/>
              </a:ln>
            </p:spPr>
            <p:txBody>
              <a:bodyPr/>
              <a:lstStyle/>
              <a:p>
                <a:r>
                  <a:rPr lang="ja-JP" altLang="en-US">
                    <a:noFill/>
                  </a:rPr>
                  <a:t> </a:t>
                </a:r>
              </a:p>
            </p:txBody>
          </p:sp>
        </mc:Fallback>
      </mc:AlternateContent>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69" y="4343400"/>
            <a:ext cx="5127831"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t>誤識別率の最小化</a:t>
            </a:r>
            <a:endParaRPr lang="en-US" altLang="ja-JP" sz="1200" kern="0" dirty="0"/>
          </a:p>
          <a:p>
            <a:pPr marL="0" indent="0">
              <a:buNone/>
            </a:pPr>
            <a:r>
              <a:rPr lang="ja-JP" altLang="en-US" sz="2800" b="1" u="sng" kern="0" dirty="0"/>
              <a:t>複雑性（ルール数）の最小化</a:t>
            </a:r>
            <a:endParaRPr lang="en-US" altLang="ja-JP" sz="2800" b="1" u="sng" kern="0" dirty="0"/>
          </a:p>
          <a:p>
            <a:pPr marL="0" indent="0">
              <a:buNone/>
            </a:pPr>
            <a:r>
              <a:rPr lang="ja-JP" altLang="en-US" sz="2800" kern="0" dirty="0"/>
              <a:t>これらの</a:t>
            </a:r>
            <a:r>
              <a:rPr lang="en-US" altLang="ja-JP" sz="2800" kern="0" dirty="0"/>
              <a:t>2</a:t>
            </a:r>
            <a:r>
              <a:rPr lang="ja-JP" altLang="en-US" sz="2800" kern="0" dirty="0"/>
              <a:t>目的における</a:t>
            </a:r>
            <a:br>
              <a:rPr lang="en-US" altLang="ja-JP" sz="2800" kern="0" dirty="0"/>
            </a:br>
            <a:r>
              <a:rPr lang="ja-JP" altLang="en-US" sz="2800" kern="0" dirty="0"/>
              <a:t>トレードオフ曲線に沿った</a:t>
            </a:r>
            <a:br>
              <a:rPr lang="en-US" altLang="ja-JP" sz="2800" kern="0" dirty="0"/>
            </a:br>
            <a:r>
              <a:rPr lang="ja-JP" altLang="en-US" sz="2800" kern="0" dirty="0"/>
              <a:t>識別器集合の獲得が可能．</a:t>
            </a:r>
            <a:endParaRPr lang="en-US" altLang="ja-JP" sz="2800" kern="0" dirty="0"/>
          </a:p>
        </p:txBody>
      </p:sp>
      <p:sp>
        <p:nvSpPr>
          <p:cNvPr id="39" name="左矢印 38"/>
          <p:cNvSpPr/>
          <p:nvPr/>
        </p:nvSpPr>
        <p:spPr>
          <a:xfrm rot="20599922">
            <a:off x="5796700" y="4015795"/>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737682" y="504975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040665" y="4677447"/>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384958" y="382018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70104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並列分散型</a:t>
            </a:r>
            <a:r>
              <a:rPr kumimoji="1" lang="en-US" altLang="ja-JP" dirty="0" err="1">
                <a:latin typeface="+mn-lt"/>
              </a:rPr>
              <a:t>MoFGBML</a:t>
            </a:r>
            <a:endParaRPr kumimoji="1" lang="ja-JP" altLang="en-US" dirty="0">
              <a:latin typeface="+mn-lt"/>
            </a:endParaRPr>
          </a:p>
        </p:txBody>
      </p:sp>
      <p:grpSp>
        <p:nvGrpSpPr>
          <p:cNvPr id="3" name="グループ化 2"/>
          <p:cNvGrpSpPr/>
          <p:nvPr/>
        </p:nvGrpSpPr>
        <p:grpSpPr>
          <a:xfrm>
            <a:off x="5105400" y="2743200"/>
            <a:ext cx="3803193" cy="4050018"/>
            <a:chOff x="1270568" y="1494041"/>
            <a:chExt cx="3803193" cy="4050018"/>
          </a:xfrm>
        </p:grpSpPr>
        <p:sp>
          <p:nvSpPr>
            <p:cNvPr id="4" name="U ターン矢印 3">
              <a:extLst>
                <a:ext uri="{FF2B5EF4-FFF2-40B4-BE49-F238E27FC236}">
                  <a16:creationId xmlns:a16="http://schemas.microsoft.com/office/drawing/2014/main" id="{C9D70DAB-195C-6A43-B3AB-8C8CC66D83B2}"/>
                </a:ext>
              </a:extLst>
            </p:cNvPr>
            <p:cNvSpPr/>
            <p:nvPr/>
          </p:nvSpPr>
          <p:spPr>
            <a:xfrm rot="5400000" flipH="1">
              <a:off x="4638886" y="201719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 name="グループ化 4">
              <a:extLst>
                <a:ext uri="{FF2B5EF4-FFF2-40B4-BE49-F238E27FC236}">
                  <a16:creationId xmlns:a16="http://schemas.microsoft.com/office/drawing/2014/main" id="{8683BDC4-DE2B-C640-87E7-1586BC104212}"/>
                </a:ext>
              </a:extLst>
            </p:cNvPr>
            <p:cNvGrpSpPr/>
            <p:nvPr/>
          </p:nvGrpSpPr>
          <p:grpSpPr>
            <a:xfrm>
              <a:off x="1401873" y="2015773"/>
              <a:ext cx="1038283" cy="3048000"/>
              <a:chOff x="1738929" y="1752600"/>
              <a:chExt cx="1038283" cy="3048000"/>
            </a:xfrm>
          </p:grpSpPr>
          <p:sp>
            <p:nvSpPr>
              <p:cNvPr id="45" name="角丸四角形 44">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6" name="グループ化 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32" name="角丸四角形 31">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7" name="グループ化 6">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19" name="角丸四角形 18">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8" name="左矢印 7">
              <a:extLst>
                <a:ext uri="{FF2B5EF4-FFF2-40B4-BE49-F238E27FC236}">
                  <a16:creationId xmlns:a16="http://schemas.microsoft.com/office/drawing/2014/main" id="{213A110A-3997-914D-AC3C-01671256309E}"/>
                </a:ext>
              </a:extLst>
            </p:cNvPr>
            <p:cNvSpPr/>
            <p:nvPr/>
          </p:nvSpPr>
          <p:spPr>
            <a:xfrm>
              <a:off x="2264841"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3454726"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2440155" y="2294154"/>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3625344" y="2298002"/>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1520266" y="1781836"/>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1106291" y="2027650"/>
              <a:ext cx="585675"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1567943" y="5066466"/>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45AF880-C45C-4A4B-9876-E09FF5779452}"/>
                </a:ext>
              </a:extLst>
            </p:cNvPr>
            <p:cNvSpPr txBox="1"/>
            <p:nvPr/>
          </p:nvSpPr>
          <p:spPr>
            <a:xfrm>
              <a:off x="2191695" y="5174727"/>
              <a:ext cx="1800493" cy="369332"/>
            </a:xfrm>
            <a:prstGeom prst="rect">
              <a:avLst/>
            </a:prstGeom>
            <a:noFill/>
          </p:spPr>
          <p:txBody>
            <a:bodyPr wrap="none" rtlCol="0">
              <a:spAutoFit/>
            </a:bodyPr>
            <a:lstStyle/>
            <a:p>
              <a:r>
                <a:rPr kumimoji="1" lang="ja-JP" altLang="en-US"/>
                <a:t>個体の移住操作</a:t>
              </a:r>
            </a:p>
          </p:txBody>
        </p:sp>
        <p:sp>
          <p:nvSpPr>
            <p:cNvPr id="16" name="テキスト ボックス 15">
              <a:extLst>
                <a:ext uri="{FF2B5EF4-FFF2-40B4-BE49-F238E27FC236}">
                  <a16:creationId xmlns:a16="http://schemas.microsoft.com/office/drawing/2014/main" id="{40428F1C-634C-8447-8095-73B5B0870DFB}"/>
                </a:ext>
              </a:extLst>
            </p:cNvPr>
            <p:cNvSpPr txBox="1"/>
            <p:nvPr/>
          </p:nvSpPr>
          <p:spPr>
            <a:xfrm>
              <a:off x="1661780" y="1494041"/>
              <a:ext cx="3203121" cy="369332"/>
            </a:xfrm>
            <a:prstGeom prst="rect">
              <a:avLst/>
            </a:prstGeom>
            <a:noFill/>
          </p:spPr>
          <p:txBody>
            <a:bodyPr wrap="none" rtlCol="0">
              <a:spAutoFit/>
            </a:bodyPr>
            <a:lstStyle/>
            <a:p>
              <a:r>
                <a:rPr kumimoji="1" lang="ja-JP" altLang="en-US" dirty="0"/>
                <a:t>部分学習用データの交換操作</a:t>
              </a:r>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4438187" y="477492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1125170" y="480681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1" y="1353467"/>
            <a:ext cx="4472124" cy="283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個体群と学習用データを</a:t>
            </a:r>
            <a:br>
              <a:rPr lang="en-US" altLang="ja-JP" sz="2800" kern="0" dirty="0"/>
            </a:br>
            <a:r>
              <a:rPr lang="ja-JP" altLang="en-US" sz="2800" kern="0" dirty="0"/>
              <a:t>小さな部分集合に分割する</a:t>
            </a:r>
            <a:endParaRPr lang="en-US" altLang="ja-JP" sz="2800" kern="0" dirty="0"/>
          </a:p>
          <a:p>
            <a:pPr marL="0" indent="0">
              <a:buNone/>
            </a:pPr>
            <a:br>
              <a:rPr lang="en-US" altLang="ja-JP" sz="2800" kern="0" dirty="0"/>
            </a:br>
            <a:r>
              <a:rPr lang="ja-JP" altLang="en-US" sz="2800" kern="0" dirty="0"/>
              <a:t>分割したペアをそれぞれ</a:t>
            </a:r>
            <a:br>
              <a:rPr lang="en-US" altLang="ja-JP" sz="2800" kern="0" dirty="0"/>
            </a:br>
            <a:r>
              <a:rPr lang="ja-JP" altLang="en-US" sz="2800" kern="0" dirty="0"/>
              <a:t>一つの</a:t>
            </a:r>
            <a:r>
              <a:rPr lang="en-US" altLang="ja-JP" sz="2800" kern="0" dirty="0"/>
              <a:t>CPU</a:t>
            </a:r>
            <a:r>
              <a:rPr lang="ja-JP" altLang="en-US" sz="2800" kern="0" dirty="0"/>
              <a:t>コアに割り当て，</a:t>
            </a:r>
            <a:r>
              <a:rPr lang="en-US" altLang="ja-JP" sz="2800" kern="0" dirty="0" err="1"/>
              <a:t>MoFGBML</a:t>
            </a:r>
            <a:r>
              <a:rPr lang="ja-JP" altLang="en-US" sz="2800" kern="0" dirty="0"/>
              <a:t>を行う．</a:t>
            </a:r>
            <a:endParaRPr lang="en-US" altLang="ja-JP" sz="2800" kern="0" dirty="0"/>
          </a:p>
        </p:txBody>
      </p:sp>
      <p:grpSp>
        <p:nvGrpSpPr>
          <p:cNvPr id="65" name="グループ化 64"/>
          <p:cNvGrpSpPr/>
          <p:nvPr/>
        </p:nvGrpSpPr>
        <p:grpSpPr>
          <a:xfrm>
            <a:off x="5591310" y="1274078"/>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73434"/>
            <a:ext cx="4414002"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en-US" altLang="ja-JP" sz="2800" kern="0" dirty="0" err="1"/>
              <a:t>MoFGBML</a:t>
            </a:r>
            <a:r>
              <a:rPr lang="ja-JP" altLang="en-US" sz="2800" kern="0" dirty="0"/>
              <a:t>の適用にかかる計算時間の短縮が可能．</a:t>
            </a:r>
            <a:endParaRPr lang="en-US" altLang="ja-JP" sz="28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57011"/>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アンサンブル識別器</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33727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複数の弱識別器の多数決で識別を行う．</a:t>
            </a:r>
            <a:endParaRPr lang="en-US" altLang="ja-JP" sz="2800" kern="0" dirty="0"/>
          </a:p>
        </p:txBody>
      </p:sp>
      <p:grpSp>
        <p:nvGrpSpPr>
          <p:cNvPr id="10" name="グループ化 9"/>
          <p:cNvGrpSpPr/>
          <p:nvPr/>
        </p:nvGrpSpPr>
        <p:grpSpPr>
          <a:xfrm>
            <a:off x="533400" y="1992855"/>
            <a:ext cx="4025919" cy="1008088"/>
            <a:chOff x="1892030" y="2440742"/>
            <a:chExt cx="4025919" cy="1008088"/>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grpSp>
        <p:nvGrpSpPr>
          <p:cNvPr id="19" name="グループ化 18"/>
          <p:cNvGrpSpPr/>
          <p:nvPr/>
        </p:nvGrpSpPr>
        <p:grpSpPr>
          <a:xfrm>
            <a:off x="4800600" y="216957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447428" y="2939874"/>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744358" y="2880709"/>
              <a:ext cx="1107996" cy="369332"/>
            </a:xfrm>
            <a:prstGeom prst="rect">
              <a:avLst/>
            </a:prstGeom>
            <a:noFill/>
          </p:spPr>
          <p:txBody>
            <a:bodyPr wrap="none" rtlCol="0">
              <a:spAutoFit/>
            </a:bodyPr>
            <a:lstStyle/>
            <a:p>
              <a:r>
                <a:rPr lang="ja-JP" altLang="en-US" dirty="0"/>
                <a:t>弱</a:t>
              </a:r>
              <a:r>
                <a:rPr kumimoji="1" lang="ja-JP" altLang="en-US" dirty="0"/>
                <a:t>識別器</a:t>
              </a:r>
            </a:p>
          </p:txBody>
        </p:sp>
      </p:grpSp>
      <p:cxnSp>
        <p:nvCxnSpPr>
          <p:cNvPr id="20" name="直線矢印コネクタ 19"/>
          <p:cNvCxnSpPr>
            <a:stCxn id="8" idx="4"/>
          </p:cNvCxnSpPr>
          <p:nvPr/>
        </p:nvCxnSpPr>
        <p:spPr>
          <a:xfrm flipH="1">
            <a:off x="1591248"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p:cNvCxnSpPr>
          <p:nvPr/>
        </p:nvCxnSpPr>
        <p:spPr>
          <a:xfrm flipH="1">
            <a:off x="2774096" y="28546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p:cNvCxnSpPr>
          <p:nvPr/>
        </p:nvCxnSpPr>
        <p:spPr>
          <a:xfrm flipH="1">
            <a:off x="3956947"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31353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897392"/>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31919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3632537"/>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7933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88423"/>
            <a:ext cx="8029074" cy="141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特定のパターンに対して不得意な弱識別器が</a:t>
            </a:r>
            <a:br>
              <a:rPr lang="en-US" altLang="ja-JP" sz="2800" kern="0" dirty="0"/>
            </a:br>
            <a:r>
              <a:rPr lang="ja-JP" altLang="en-US" sz="2800" kern="0" dirty="0"/>
              <a:t>存在しても，多数決による識別が行われるため，</a:t>
            </a:r>
            <a:br>
              <a:rPr lang="en-US" altLang="ja-JP" sz="2800" kern="0" dirty="0"/>
            </a:br>
            <a:r>
              <a:rPr lang="ja-JP" altLang="en-US" sz="2800" kern="0" dirty="0"/>
              <a:t>単一の識別器と比較して識別性能が高い．</a:t>
            </a: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40561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0" y="1267879"/>
            <a:ext cx="7908549"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r>
              <a:rPr lang="ja-JP" altLang="en-US" sz="2800" kern="0" dirty="0"/>
              <a:t>で獲得した識別器集合からアンサンブル識別器を設計する．</a:t>
            </a:r>
            <a:endParaRPr lang="en-US" altLang="ja-JP" sz="2800" kern="0" dirty="0"/>
          </a:p>
        </p:txBody>
      </p:sp>
      <p:pic>
        <p:nvPicPr>
          <p:cNvPr id="111" name="図 110"/>
          <p:cNvPicPr>
            <a:picLocks noChangeAspect="1"/>
          </p:cNvPicPr>
          <p:nvPr/>
        </p:nvPicPr>
        <p:blipFill>
          <a:blip r:embed="rId2"/>
          <a:stretch>
            <a:fillRect/>
          </a:stretch>
        </p:blipFill>
        <p:spPr>
          <a:xfrm>
            <a:off x="5029200" y="2487079"/>
            <a:ext cx="2891445" cy="4005600"/>
          </a:xfrm>
          <a:prstGeom prst="rect">
            <a:avLst/>
          </a:prstGeom>
        </p:spPr>
      </p:pic>
      <p:pic>
        <p:nvPicPr>
          <p:cNvPr id="112" name="図 111"/>
          <p:cNvPicPr>
            <a:picLocks noChangeAspect="1"/>
          </p:cNvPicPr>
          <p:nvPr/>
        </p:nvPicPr>
        <p:blipFill>
          <a:blip r:embed="rId3"/>
          <a:stretch>
            <a:fillRect/>
          </a:stretch>
        </p:blipFill>
        <p:spPr>
          <a:xfrm>
            <a:off x="1066800" y="2672620"/>
            <a:ext cx="3064661" cy="3634518"/>
          </a:xfrm>
          <a:prstGeom prst="rect">
            <a:avLst/>
          </a:prstGeom>
        </p:spPr>
      </p:pic>
    </p:spTree>
    <p:extLst>
      <p:ext uri="{BB962C8B-B14F-4D97-AF65-F5344CB8AC3E}">
        <p14:creationId xmlns:p14="http://schemas.microsoft.com/office/powerpoint/2010/main" val="168802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410200"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識別器の設計</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478890"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589104"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644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6025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644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6025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644961"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6025961"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644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6025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589105"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845632"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731331"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664078"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774292"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830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211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830149"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211149"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830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211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830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211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774293"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7030820"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916519"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844589"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954803"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8010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91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8010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91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8010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91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8010660"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91660"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954804"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211331"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97030"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21133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702848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845631"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stCxn id="46" idx="2"/>
            <a:endCxn id="62" idx="0"/>
          </p:cNvCxnSpPr>
          <p:nvPr/>
        </p:nvCxnSpPr>
        <p:spPr>
          <a:xfrm flipH="1">
            <a:off x="5998031"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180880"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363730"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625984"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58" name="角丸四角形 57">
            <a:extLst>
              <a:ext uri="{FF2B5EF4-FFF2-40B4-BE49-F238E27FC236}">
                <a16:creationId xmlns:a16="http://schemas.microsoft.com/office/drawing/2014/main" id="{651BED7A-8D98-5044-AD1D-FB40AF7217EA}"/>
              </a:ext>
            </a:extLst>
          </p:cNvPr>
          <p:cNvSpPr/>
          <p:nvPr/>
        </p:nvSpPr>
        <p:spPr>
          <a:xfrm>
            <a:off x="228600" y="1652205"/>
            <a:ext cx="512093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交換操作，移住操作を与えず</a:t>
            </a:r>
            <a:br>
              <a:rPr kumimoji="1" lang="en-US" altLang="ja-JP" sz="2800">
                <a:solidFill>
                  <a:schemeClr val="tx1"/>
                </a:solidFill>
              </a:rPr>
            </a:br>
            <a:r>
              <a:rPr kumimoji="1" lang="ja-JP" altLang="en-US" sz="2800">
                <a:solidFill>
                  <a:schemeClr val="tx1"/>
                </a:solidFill>
              </a:rPr>
              <a:t>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2179466" y="2813463"/>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785708" y="3468686"/>
            <a:ext cx="400671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島ごとに最良な識別器を</a:t>
            </a:r>
            <a:br>
              <a:rPr kumimoji="1" lang="en-US" altLang="ja-JP" sz="2800">
                <a:solidFill>
                  <a:schemeClr val="tx1"/>
                </a:solidFill>
              </a:rPr>
            </a:br>
            <a:r>
              <a:rPr kumimoji="1" lang="ja-JP" altLang="en-US" sz="2800">
                <a:solidFill>
                  <a:schemeClr val="tx1"/>
                </a:solidFill>
              </a:rPr>
              <a:t>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2179466" y="4629944"/>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1010848" y="5285165"/>
            <a:ext cx="355643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弱識別器の多数決で</a:t>
            </a:r>
            <a:br>
              <a:rPr kumimoji="1" lang="en-US" altLang="ja-JP" sz="2800">
                <a:solidFill>
                  <a:schemeClr val="tx1"/>
                </a:solidFill>
              </a:rPr>
            </a:br>
            <a:r>
              <a:rPr kumimoji="1" lang="ja-JP" altLang="en-US" sz="2800">
                <a:solidFill>
                  <a:schemeClr val="tx1"/>
                </a:solidFill>
              </a:rPr>
              <a:t>パターンを識別</a:t>
            </a:r>
          </a:p>
        </p:txBody>
      </p:sp>
    </p:spTree>
    <p:extLst>
      <p:ext uri="{BB962C8B-B14F-4D97-AF65-F5344CB8AC3E}">
        <p14:creationId xmlns:p14="http://schemas.microsoft.com/office/powerpoint/2010/main" val="315356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657726" y="17968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各島内で全データセットに対する識別率が最大のものをそれぞれ一つずつ抽出</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657726" y="34732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4343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a:t>
            </a:r>
          </a:p>
        </p:txBody>
      </p:sp>
      <p:pic>
        <p:nvPicPr>
          <p:cNvPr id="7" name="図 6"/>
          <p:cNvPicPr>
            <a:picLocks noChangeAspect="1"/>
          </p:cNvPicPr>
          <p:nvPr/>
        </p:nvPicPr>
        <p:blipFill>
          <a:blip r:embed="rId2"/>
          <a:stretch>
            <a:fillRect/>
          </a:stretch>
        </p:blipFill>
        <p:spPr>
          <a:xfrm>
            <a:off x="1600200" y="4343400"/>
            <a:ext cx="2542446" cy="2514600"/>
          </a:xfrm>
          <a:prstGeom prst="rect">
            <a:avLst/>
          </a:prstGeom>
        </p:spPr>
      </p:pic>
      <p:sp>
        <p:nvSpPr>
          <p:cNvPr id="8" name="テキスト ボックス 7">
            <a:extLst>
              <a:ext uri="{FF2B5EF4-FFF2-40B4-BE49-F238E27FC236}">
                <a16:creationId xmlns:a16="http://schemas.microsoft.com/office/drawing/2014/main" id="{8A622EB5-A4E2-8447-9A5F-5CDA2D207408}"/>
              </a:ext>
            </a:extLst>
          </p:cNvPr>
          <p:cNvSpPr txBox="1"/>
          <p:nvPr/>
        </p:nvSpPr>
        <p:spPr>
          <a:xfrm flipH="1">
            <a:off x="4267200" y="4773183"/>
            <a:ext cx="2133601" cy="408623"/>
          </a:xfrm>
          <a:prstGeom prst="roundRect">
            <a:avLst/>
          </a:prstGeom>
          <a:noFill/>
          <a:ln>
            <a:solidFill>
              <a:schemeClr val="accent2"/>
            </a:solidFill>
          </a:ln>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endParaRPr kumimoji="1" lang="en-US" altLang="ja-JP" dirty="0"/>
          </a:p>
        </p:txBody>
      </p:sp>
      <p:sp>
        <p:nvSpPr>
          <p:cNvPr id="9" name="テキスト ボックス 8">
            <a:extLst>
              <a:ext uri="{FF2B5EF4-FFF2-40B4-BE49-F238E27FC236}">
                <a16:creationId xmlns:a16="http://schemas.microsoft.com/office/drawing/2014/main" id="{94C7644D-546A-CB41-BAB1-FFA69962B749}"/>
              </a:ext>
            </a:extLst>
          </p:cNvPr>
          <p:cNvSpPr txBox="1"/>
          <p:nvPr/>
        </p:nvSpPr>
        <p:spPr>
          <a:xfrm flipH="1">
            <a:off x="4267200" y="5379244"/>
            <a:ext cx="3048000" cy="1021556"/>
          </a:xfrm>
          <a:prstGeom prst="roundRect">
            <a:avLst/>
          </a:prstGeom>
          <a:noFill/>
          <a:ln>
            <a:solidFill>
              <a:schemeClr val="accent2"/>
            </a:solidFill>
          </a:ln>
        </p:spPr>
        <p:txBody>
          <a:bodyPr wrap="square" rtlCol="0">
            <a:spAutoFit/>
          </a:bodyPr>
          <a:lstStyle/>
          <a:p>
            <a:r>
              <a:rPr kumimoji="1" lang="en-US" altLang="ja-JP" dirty="0"/>
              <a:t>A, B, C</a:t>
            </a:r>
            <a:r>
              <a:rPr kumimoji="1" lang="ja-JP" altLang="en-US" dirty="0"/>
              <a:t>は他に優越される解が存在しない</a:t>
            </a:r>
            <a:endParaRPr kumimoji="1" lang="en-US" altLang="ja-JP" dirty="0"/>
          </a:p>
          <a:p>
            <a:r>
              <a:rPr lang="en-US" altLang="ja-JP" dirty="0"/>
              <a:t>= A, B, C </a:t>
            </a:r>
            <a:r>
              <a:rPr lang="ja-JP" altLang="en-US" dirty="0"/>
              <a:t>は互いに非劣</a:t>
            </a:r>
            <a:endParaRPr kumimoji="1" lang="ja-JP" altLang="en-US" dirty="0"/>
          </a:p>
        </p:txBody>
      </p:sp>
    </p:spTree>
    <p:extLst>
      <p:ext uri="{BB962C8B-B14F-4D97-AF65-F5344CB8AC3E}">
        <p14:creationId xmlns:p14="http://schemas.microsoft.com/office/powerpoint/2010/main" val="433801714"/>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3995</TotalTime>
  <Words>811</Words>
  <Application>Microsoft Macintosh PowerPoint</Application>
  <PresentationFormat>画面に合わせる (4:3)</PresentationFormat>
  <Paragraphs>238</Paragraphs>
  <Slides>26</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26</vt:i4>
      </vt:variant>
    </vt:vector>
  </HeadingPairs>
  <TitlesOfParts>
    <vt:vector size="32" baseType="lpstr">
      <vt:lpstr>ＭＳ Ｐゴシック</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vt:lpstr>
      <vt:lpstr>多目的ファジィ遺伝的機械学習</vt:lpstr>
      <vt:lpstr>並列分散型MoFGBML</vt:lpstr>
      <vt:lpstr>アンサンブル識別器</vt:lpstr>
      <vt:lpstr>本研究の目的</vt:lpstr>
      <vt:lpstr>識別器の設計</vt:lpstr>
      <vt:lpstr>弱識別器の抽出</vt:lpstr>
      <vt:lpstr>重み付け多数決</vt:lpstr>
      <vt:lpstr>実験の実施</vt:lpstr>
      <vt:lpstr>実験の目的</vt:lpstr>
      <vt:lpstr>評価用データに対する識別率</vt:lpstr>
      <vt:lpstr>多様性の向上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弱識別器の抽出</vt:lpstr>
      <vt:lpstr>本研究の目的</vt:lpstr>
      <vt:lpstr>本研究の目的</vt:lpstr>
      <vt:lpstr>PowerPoint プレゼンテーション</vt:lpstr>
      <vt:lpstr>島数9　phoneme</vt:lpstr>
      <vt:lpstr>島数9　satimage</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142</cp:revision>
  <cp:lastPrinted>2019-01-18T08:58:58Z</cp:lastPrinted>
  <dcterms:created xsi:type="dcterms:W3CDTF">1601-01-01T00:00:00Z</dcterms:created>
  <dcterms:modified xsi:type="dcterms:W3CDTF">2019-01-19T15:31:32Z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