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9" r:id="rId4"/>
    <p:sldId id="274" r:id="rId5"/>
    <p:sldId id="275" r:id="rId6"/>
    <p:sldId id="276" r:id="rId7"/>
    <p:sldId id="278" r:id="rId8"/>
    <p:sldId id="277" r:id="rId9"/>
    <p:sldId id="280" r:id="rId10"/>
    <p:sldId id="283" r:id="rId11"/>
    <p:sldId id="281" r:id="rId12"/>
    <p:sldId id="282" r:id="rId13"/>
    <p:sldId id="272" r:id="rId14"/>
    <p:sldId id="273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111"/>
    <a:srgbClr val="FFF2CC"/>
    <a:srgbClr val="FFE285"/>
    <a:srgbClr val="FF6201"/>
    <a:srgbClr val="FFD961"/>
    <a:srgbClr val="FFCE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9"/>
    <p:restoredTop sz="94151" autoAdjust="0"/>
  </p:normalViewPr>
  <p:slideViewPr>
    <p:cSldViewPr>
      <p:cViewPr>
        <p:scale>
          <a:sx n="80" d="100"/>
          <a:sy n="80" d="100"/>
        </p:scale>
        <p:origin x="1650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2019/1/17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734EA6-45E4-4C44-8ED8-33160640D4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/x)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en-US" altLang="ja-JP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姓</a:t>
            </a:r>
            <a:r>
              <a:rPr lang="en-US" altLang="ja-JP" sz="3600" b="1"/>
              <a:t> </a:t>
            </a:r>
            <a:r>
              <a:rPr lang="ja-JP" altLang="en-US" sz="3600" b="1"/>
              <a:t>名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</a:t>
            </a:r>
            <a:endParaRPr lang="en-US" altLang="ja-JP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角丸四角形 62"/>
          <p:cNvSpPr/>
          <p:nvPr/>
        </p:nvSpPr>
        <p:spPr>
          <a:xfrm>
            <a:off x="5320415" y="5149033"/>
            <a:ext cx="3570138" cy="12273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本研究の目的</a:t>
            </a:r>
            <a:endParaRPr kumimoji="1" lang="ja-JP" altLang="en-US" dirty="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B9CC2980-1D25-4B44-B9AF-E0E3CF5DC6CD}"/>
              </a:ext>
            </a:extLst>
          </p:cNvPr>
          <p:cNvSpPr/>
          <p:nvPr/>
        </p:nvSpPr>
        <p:spPr>
          <a:xfrm>
            <a:off x="5389105" y="13007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2BB0CF7-D159-A946-9B0B-EC1BC370F053}"/>
              </a:ext>
            </a:extLst>
          </p:cNvPr>
          <p:cNvSpPr/>
          <p:nvPr/>
        </p:nvSpPr>
        <p:spPr>
          <a:xfrm>
            <a:off x="5499319" y="25961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2">
            <a:extLst>
              <a:ext uri="{FF2B5EF4-FFF2-40B4-BE49-F238E27FC236}">
                <a16:creationId xmlns:a16="http://schemas.microsoft.com/office/drawing/2014/main" id="{DD1BBC0C-57B0-CC4F-9DDD-5AB120EB530A}"/>
              </a:ext>
            </a:extLst>
          </p:cNvPr>
          <p:cNvSpPr/>
          <p:nvPr/>
        </p:nvSpPr>
        <p:spPr>
          <a:xfrm>
            <a:off x="5555176" y="2672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3">
            <a:extLst>
              <a:ext uri="{FF2B5EF4-FFF2-40B4-BE49-F238E27FC236}">
                <a16:creationId xmlns:a16="http://schemas.microsoft.com/office/drawing/2014/main" id="{ACDF2679-253C-5F4F-B5FC-95D0B67399C3}"/>
              </a:ext>
            </a:extLst>
          </p:cNvPr>
          <p:cNvSpPr/>
          <p:nvPr/>
        </p:nvSpPr>
        <p:spPr>
          <a:xfrm>
            <a:off x="5936176" y="2672337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>
            <a:extLst>
              <a:ext uri="{FF2B5EF4-FFF2-40B4-BE49-F238E27FC236}">
                <a16:creationId xmlns:a16="http://schemas.microsoft.com/office/drawing/2014/main" id="{D3CCA339-216F-ED47-B45F-7AA7EB21D5FA}"/>
              </a:ext>
            </a:extLst>
          </p:cNvPr>
          <p:cNvSpPr/>
          <p:nvPr/>
        </p:nvSpPr>
        <p:spPr>
          <a:xfrm>
            <a:off x="5555176" y="3053337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5">
            <a:extLst>
              <a:ext uri="{FF2B5EF4-FFF2-40B4-BE49-F238E27FC236}">
                <a16:creationId xmlns:a16="http://schemas.microsoft.com/office/drawing/2014/main" id="{01D8BA4F-65A6-1041-BEE9-E1F26BB5B2A5}"/>
              </a:ext>
            </a:extLst>
          </p:cNvPr>
          <p:cNvSpPr/>
          <p:nvPr/>
        </p:nvSpPr>
        <p:spPr>
          <a:xfrm>
            <a:off x="5936176" y="3053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6">
            <a:extLst>
              <a:ext uri="{FF2B5EF4-FFF2-40B4-BE49-F238E27FC236}">
                <a16:creationId xmlns:a16="http://schemas.microsoft.com/office/drawing/2014/main" id="{73DB7111-7E2C-0243-A867-833FE15D416F}"/>
              </a:ext>
            </a:extLst>
          </p:cNvPr>
          <p:cNvSpPr/>
          <p:nvPr/>
        </p:nvSpPr>
        <p:spPr>
          <a:xfrm>
            <a:off x="5555176" y="3431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7">
            <a:extLst>
              <a:ext uri="{FF2B5EF4-FFF2-40B4-BE49-F238E27FC236}">
                <a16:creationId xmlns:a16="http://schemas.microsoft.com/office/drawing/2014/main" id="{33833021-8BD4-0944-ADCB-A0712160ABF8}"/>
              </a:ext>
            </a:extLst>
          </p:cNvPr>
          <p:cNvSpPr/>
          <p:nvPr/>
        </p:nvSpPr>
        <p:spPr>
          <a:xfrm>
            <a:off x="5936176" y="34313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8">
            <a:extLst>
              <a:ext uri="{FF2B5EF4-FFF2-40B4-BE49-F238E27FC236}">
                <a16:creationId xmlns:a16="http://schemas.microsoft.com/office/drawing/2014/main" id="{296344F5-DE39-5646-B9FA-BD9393916DB8}"/>
              </a:ext>
            </a:extLst>
          </p:cNvPr>
          <p:cNvSpPr/>
          <p:nvPr/>
        </p:nvSpPr>
        <p:spPr>
          <a:xfrm>
            <a:off x="5555176" y="3812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9">
            <a:extLst>
              <a:ext uri="{FF2B5EF4-FFF2-40B4-BE49-F238E27FC236}">
                <a16:creationId xmlns:a16="http://schemas.microsoft.com/office/drawing/2014/main" id="{10F911D5-5DAF-E24C-B6E9-E138B6899AE3}"/>
              </a:ext>
            </a:extLst>
          </p:cNvPr>
          <p:cNvSpPr/>
          <p:nvPr/>
        </p:nvSpPr>
        <p:spPr>
          <a:xfrm>
            <a:off x="5936176" y="3812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02DD8ABE-0268-1A46-AA81-26411304C9B2}"/>
              </a:ext>
            </a:extLst>
          </p:cNvPr>
          <p:cNvSpPr/>
          <p:nvPr/>
        </p:nvSpPr>
        <p:spPr>
          <a:xfrm>
            <a:off x="5499320" y="14161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上下矢印 55">
            <a:extLst>
              <a:ext uri="{FF2B5EF4-FFF2-40B4-BE49-F238E27FC236}">
                <a16:creationId xmlns:a16="http://schemas.microsoft.com/office/drawing/2014/main" id="{2BF16A79-BB3C-CB45-94F9-84BDDF7CDA82}"/>
              </a:ext>
            </a:extLst>
          </p:cNvPr>
          <p:cNvSpPr/>
          <p:nvPr/>
        </p:nvSpPr>
        <p:spPr>
          <a:xfrm>
            <a:off x="5755847" y="19103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6691C4-EEEE-A64E-887B-C06ED4985D57}"/>
              </a:ext>
            </a:extLst>
          </p:cNvPr>
          <p:cNvSpPr txBox="1"/>
          <p:nvPr/>
        </p:nvSpPr>
        <p:spPr>
          <a:xfrm>
            <a:off x="5641546" y="21412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>
                <a:latin typeface="+mj-lt"/>
                <a:ea typeface="+mj-ea"/>
              </a:rPr>
              <a:t>CPU</a:t>
            </a:r>
            <a:endParaRPr kumimoji="1" lang="ja-JP" altLang="en-US">
              <a:latin typeface="+mj-lt"/>
              <a:ea typeface="+mj-ea"/>
            </a:endParaRPr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41CEB9A1-9455-3C4D-BAD3-D0F582EC97CA}"/>
              </a:ext>
            </a:extLst>
          </p:cNvPr>
          <p:cNvSpPr/>
          <p:nvPr/>
        </p:nvSpPr>
        <p:spPr>
          <a:xfrm>
            <a:off x="6574293" y="13007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BC13CB2-2750-DF4E-ABCB-AFCBAF81493F}"/>
              </a:ext>
            </a:extLst>
          </p:cNvPr>
          <p:cNvSpPr/>
          <p:nvPr/>
        </p:nvSpPr>
        <p:spPr>
          <a:xfrm>
            <a:off x="6684507" y="25961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18">
            <a:extLst>
              <a:ext uri="{FF2B5EF4-FFF2-40B4-BE49-F238E27FC236}">
                <a16:creationId xmlns:a16="http://schemas.microsoft.com/office/drawing/2014/main" id="{971BBB10-C0AF-F94A-A40E-EBBBF9C7DAD0}"/>
              </a:ext>
            </a:extLst>
          </p:cNvPr>
          <p:cNvSpPr/>
          <p:nvPr/>
        </p:nvSpPr>
        <p:spPr>
          <a:xfrm>
            <a:off x="6740364" y="2672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19">
            <a:extLst>
              <a:ext uri="{FF2B5EF4-FFF2-40B4-BE49-F238E27FC236}">
                <a16:creationId xmlns:a16="http://schemas.microsoft.com/office/drawing/2014/main" id="{C631E72B-6FE4-0C46-9DDE-DFA5B9A1FB75}"/>
              </a:ext>
            </a:extLst>
          </p:cNvPr>
          <p:cNvSpPr/>
          <p:nvPr/>
        </p:nvSpPr>
        <p:spPr>
          <a:xfrm>
            <a:off x="7121364" y="2672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20">
            <a:extLst>
              <a:ext uri="{FF2B5EF4-FFF2-40B4-BE49-F238E27FC236}">
                <a16:creationId xmlns:a16="http://schemas.microsoft.com/office/drawing/2014/main" id="{CC8DC23E-FADB-B54C-97D4-DE27D445F227}"/>
              </a:ext>
            </a:extLst>
          </p:cNvPr>
          <p:cNvSpPr/>
          <p:nvPr/>
        </p:nvSpPr>
        <p:spPr>
          <a:xfrm>
            <a:off x="6740364" y="3053337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21">
            <a:extLst>
              <a:ext uri="{FF2B5EF4-FFF2-40B4-BE49-F238E27FC236}">
                <a16:creationId xmlns:a16="http://schemas.microsoft.com/office/drawing/2014/main" id="{5EEA302F-263D-7241-B8C0-6824BAA59309}"/>
              </a:ext>
            </a:extLst>
          </p:cNvPr>
          <p:cNvSpPr/>
          <p:nvPr/>
        </p:nvSpPr>
        <p:spPr>
          <a:xfrm>
            <a:off x="7121364" y="3053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22">
            <a:extLst>
              <a:ext uri="{FF2B5EF4-FFF2-40B4-BE49-F238E27FC236}">
                <a16:creationId xmlns:a16="http://schemas.microsoft.com/office/drawing/2014/main" id="{026A6990-8AA8-8844-9ECF-E5891D27E0EE}"/>
              </a:ext>
            </a:extLst>
          </p:cNvPr>
          <p:cNvSpPr/>
          <p:nvPr/>
        </p:nvSpPr>
        <p:spPr>
          <a:xfrm>
            <a:off x="6740364" y="34313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23">
            <a:extLst>
              <a:ext uri="{FF2B5EF4-FFF2-40B4-BE49-F238E27FC236}">
                <a16:creationId xmlns:a16="http://schemas.microsoft.com/office/drawing/2014/main" id="{979C0CA6-6E61-3544-ACDA-6D50DB31ED2D}"/>
              </a:ext>
            </a:extLst>
          </p:cNvPr>
          <p:cNvSpPr/>
          <p:nvPr/>
        </p:nvSpPr>
        <p:spPr>
          <a:xfrm>
            <a:off x="7121364" y="3431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24">
            <a:extLst>
              <a:ext uri="{FF2B5EF4-FFF2-40B4-BE49-F238E27FC236}">
                <a16:creationId xmlns:a16="http://schemas.microsoft.com/office/drawing/2014/main" id="{5AAD598A-3951-AA44-A551-CDBDC40B7496}"/>
              </a:ext>
            </a:extLst>
          </p:cNvPr>
          <p:cNvSpPr/>
          <p:nvPr/>
        </p:nvSpPr>
        <p:spPr>
          <a:xfrm>
            <a:off x="6740364" y="3812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25">
            <a:extLst>
              <a:ext uri="{FF2B5EF4-FFF2-40B4-BE49-F238E27FC236}">
                <a16:creationId xmlns:a16="http://schemas.microsoft.com/office/drawing/2014/main" id="{1CACA7EE-1BC5-B240-B679-E07D3F13B806}"/>
              </a:ext>
            </a:extLst>
          </p:cNvPr>
          <p:cNvSpPr/>
          <p:nvPr/>
        </p:nvSpPr>
        <p:spPr>
          <a:xfrm>
            <a:off x="7121364" y="3812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>
            <a:extLst>
              <a:ext uri="{FF2B5EF4-FFF2-40B4-BE49-F238E27FC236}">
                <a16:creationId xmlns:a16="http://schemas.microsoft.com/office/drawing/2014/main" id="{AD258B57-BD40-D341-9F49-66EC4C94CCD9}"/>
              </a:ext>
            </a:extLst>
          </p:cNvPr>
          <p:cNvSpPr/>
          <p:nvPr/>
        </p:nvSpPr>
        <p:spPr>
          <a:xfrm>
            <a:off x="6684508" y="14161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上下矢印 42">
            <a:extLst>
              <a:ext uri="{FF2B5EF4-FFF2-40B4-BE49-F238E27FC236}">
                <a16:creationId xmlns:a16="http://schemas.microsoft.com/office/drawing/2014/main" id="{9AB96D03-5FB2-D646-B1D2-10099B756298}"/>
              </a:ext>
            </a:extLst>
          </p:cNvPr>
          <p:cNvSpPr/>
          <p:nvPr/>
        </p:nvSpPr>
        <p:spPr>
          <a:xfrm>
            <a:off x="6941035" y="19103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ED2B68D-7161-FB44-A830-3848611A5BC5}"/>
              </a:ext>
            </a:extLst>
          </p:cNvPr>
          <p:cNvSpPr txBox="1"/>
          <p:nvPr/>
        </p:nvSpPr>
        <p:spPr>
          <a:xfrm>
            <a:off x="6826734" y="21412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  <a:ea typeface="+mj-ea"/>
              </a:rPr>
              <a:t>CPU</a:t>
            </a:r>
            <a:endParaRPr kumimoji="1" lang="ja-JP" altLang="en-US" dirty="0">
              <a:latin typeface="+mj-lt"/>
              <a:ea typeface="+mj-ea"/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B0190BE-ED1D-8D4A-953D-A2ED9B229E92}"/>
              </a:ext>
            </a:extLst>
          </p:cNvPr>
          <p:cNvSpPr/>
          <p:nvPr/>
        </p:nvSpPr>
        <p:spPr>
          <a:xfrm>
            <a:off x="7754804" y="13007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28D8A56-4ABD-5948-A30D-DDC1CC0B16B2}"/>
              </a:ext>
            </a:extLst>
          </p:cNvPr>
          <p:cNvSpPr/>
          <p:nvPr/>
        </p:nvSpPr>
        <p:spPr>
          <a:xfrm>
            <a:off x="7865018" y="25961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32">
            <a:extLst>
              <a:ext uri="{FF2B5EF4-FFF2-40B4-BE49-F238E27FC236}">
                <a16:creationId xmlns:a16="http://schemas.microsoft.com/office/drawing/2014/main" id="{72C81125-FBDE-DC40-9560-6A7EB25FEA2F}"/>
              </a:ext>
            </a:extLst>
          </p:cNvPr>
          <p:cNvSpPr/>
          <p:nvPr/>
        </p:nvSpPr>
        <p:spPr>
          <a:xfrm>
            <a:off x="7920875" y="2672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33">
            <a:extLst>
              <a:ext uri="{FF2B5EF4-FFF2-40B4-BE49-F238E27FC236}">
                <a16:creationId xmlns:a16="http://schemas.microsoft.com/office/drawing/2014/main" id="{2F21648D-5924-8A41-82EF-5CBEB5271518}"/>
              </a:ext>
            </a:extLst>
          </p:cNvPr>
          <p:cNvSpPr/>
          <p:nvPr/>
        </p:nvSpPr>
        <p:spPr>
          <a:xfrm>
            <a:off x="8301875" y="2672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34">
            <a:extLst>
              <a:ext uri="{FF2B5EF4-FFF2-40B4-BE49-F238E27FC236}">
                <a16:creationId xmlns:a16="http://schemas.microsoft.com/office/drawing/2014/main" id="{E2714FDD-D53F-3346-82BB-004E94E452B4}"/>
              </a:ext>
            </a:extLst>
          </p:cNvPr>
          <p:cNvSpPr/>
          <p:nvPr/>
        </p:nvSpPr>
        <p:spPr>
          <a:xfrm>
            <a:off x="7920875" y="30533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35">
            <a:extLst>
              <a:ext uri="{FF2B5EF4-FFF2-40B4-BE49-F238E27FC236}">
                <a16:creationId xmlns:a16="http://schemas.microsoft.com/office/drawing/2014/main" id="{BF24FB70-A498-9141-9053-B45577248818}"/>
              </a:ext>
            </a:extLst>
          </p:cNvPr>
          <p:cNvSpPr/>
          <p:nvPr/>
        </p:nvSpPr>
        <p:spPr>
          <a:xfrm>
            <a:off x="8301875" y="3053337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36">
            <a:extLst>
              <a:ext uri="{FF2B5EF4-FFF2-40B4-BE49-F238E27FC236}">
                <a16:creationId xmlns:a16="http://schemas.microsoft.com/office/drawing/2014/main" id="{4BBDF74C-B2D6-044C-B6F5-3E7C0CF22C03}"/>
              </a:ext>
            </a:extLst>
          </p:cNvPr>
          <p:cNvSpPr/>
          <p:nvPr/>
        </p:nvSpPr>
        <p:spPr>
          <a:xfrm>
            <a:off x="7920875" y="34313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37">
            <a:extLst>
              <a:ext uri="{FF2B5EF4-FFF2-40B4-BE49-F238E27FC236}">
                <a16:creationId xmlns:a16="http://schemas.microsoft.com/office/drawing/2014/main" id="{ACC528F5-CBB3-D343-A13B-A77491932873}"/>
              </a:ext>
            </a:extLst>
          </p:cNvPr>
          <p:cNvSpPr/>
          <p:nvPr/>
        </p:nvSpPr>
        <p:spPr>
          <a:xfrm>
            <a:off x="8301875" y="3431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7920875" y="38123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39">
            <a:extLst>
              <a:ext uri="{FF2B5EF4-FFF2-40B4-BE49-F238E27FC236}">
                <a16:creationId xmlns:a16="http://schemas.microsoft.com/office/drawing/2014/main" id="{318F0539-0BE2-9E4F-8FB7-B83E30BA6E92}"/>
              </a:ext>
            </a:extLst>
          </p:cNvPr>
          <p:cNvSpPr/>
          <p:nvPr/>
        </p:nvSpPr>
        <p:spPr>
          <a:xfrm>
            <a:off x="8301875" y="38123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柱 28">
            <a:extLst>
              <a:ext uri="{FF2B5EF4-FFF2-40B4-BE49-F238E27FC236}">
                <a16:creationId xmlns:a16="http://schemas.microsoft.com/office/drawing/2014/main" id="{B3CEB2DA-2A4D-9A41-8A99-156072F599A7}"/>
              </a:ext>
            </a:extLst>
          </p:cNvPr>
          <p:cNvSpPr/>
          <p:nvPr/>
        </p:nvSpPr>
        <p:spPr>
          <a:xfrm>
            <a:off x="7865019" y="14161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上下矢印 29">
            <a:extLst>
              <a:ext uri="{FF2B5EF4-FFF2-40B4-BE49-F238E27FC236}">
                <a16:creationId xmlns:a16="http://schemas.microsoft.com/office/drawing/2014/main" id="{09742EB3-2665-974D-A575-3102BECD1221}"/>
              </a:ext>
            </a:extLst>
          </p:cNvPr>
          <p:cNvSpPr/>
          <p:nvPr/>
        </p:nvSpPr>
        <p:spPr>
          <a:xfrm>
            <a:off x="8121546" y="19103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0F44C2-0182-9748-B59F-389277F55F84}"/>
              </a:ext>
            </a:extLst>
          </p:cNvPr>
          <p:cNvSpPr txBox="1"/>
          <p:nvPr/>
        </p:nvSpPr>
        <p:spPr>
          <a:xfrm>
            <a:off x="8007245" y="21412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>
                <a:latin typeface="+mj-lt"/>
                <a:ea typeface="+mj-ea"/>
              </a:rPr>
              <a:t>CPU</a:t>
            </a:r>
            <a:endParaRPr kumimoji="1" lang="ja-JP" altLang="en-US">
              <a:latin typeface="+mj-lt"/>
              <a:ea typeface="+mj-ea"/>
            </a:endParaRPr>
          </a:p>
        </p:txBody>
      </p:sp>
      <p:sp>
        <p:nvSpPr>
          <p:cNvPr id="62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5769811" y="5236755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-1533774" y="1311066"/>
            <a:ext cx="4869521" cy="19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並列分散型</a:t>
            </a:r>
            <a:r>
              <a:rPr lang="en-US" altLang="ja-JP" sz="2800" kern="0" dirty="0" err="1" smtClean="0"/>
              <a:t>MoFGBML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によ</a:t>
            </a:r>
            <a:r>
              <a:rPr lang="ja-JP" altLang="en-US" sz="2800" kern="0" dirty="0"/>
              <a:t>って</a:t>
            </a:r>
            <a:r>
              <a:rPr lang="ja-JP" altLang="en-US" sz="2800" kern="0" dirty="0" smtClean="0"/>
              <a:t>アンサンブル識別器を設計し，識別性能の向上を図る．</a:t>
            </a:r>
            <a:endParaRPr lang="en-US" altLang="ja-JP" sz="2800" kern="0" dirty="0" smtClean="0"/>
          </a:p>
        </p:txBody>
      </p:sp>
      <p:cxnSp>
        <p:nvCxnSpPr>
          <p:cNvPr id="68" name="直線矢印コネクタ 67"/>
          <p:cNvCxnSpPr>
            <a:stCxn id="46" idx="2"/>
            <a:endCxn id="62" idx="0"/>
          </p:cNvCxnSpPr>
          <p:nvPr/>
        </p:nvCxnSpPr>
        <p:spPr>
          <a:xfrm>
            <a:off x="5908247" y="4196337"/>
            <a:ext cx="13964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33" idx="2"/>
          </p:cNvCxnSpPr>
          <p:nvPr/>
        </p:nvCxnSpPr>
        <p:spPr>
          <a:xfrm flipH="1">
            <a:off x="7091095" y="4196337"/>
            <a:ext cx="2340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0" idx="2"/>
          </p:cNvCxnSpPr>
          <p:nvPr/>
        </p:nvCxnSpPr>
        <p:spPr>
          <a:xfrm flipH="1">
            <a:off x="8273945" y="4196337"/>
            <a:ext cx="1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5536199" y="4615633"/>
            <a:ext cx="311447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非劣な弱</a:t>
            </a:r>
            <a:r>
              <a:rPr kumimoji="1" lang="ja-JP" altLang="en-US" b="1" dirty="0" smtClean="0"/>
              <a:t>識別器集合の抽出</a:t>
            </a:r>
            <a:endParaRPr kumimoji="1" lang="ja-JP" altLang="en-US" b="1" dirty="0"/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39" y="2822184"/>
            <a:ext cx="2992038" cy="3528429"/>
          </a:xfrm>
          <a:prstGeom prst="rect">
            <a:avLst/>
          </a:prstGeom>
        </p:spPr>
      </p:pic>
      <p:sp>
        <p:nvSpPr>
          <p:cNvPr id="90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5769811" y="5629392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5769811" y="6022029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6935157" y="5398563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6935157" y="5791200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8115668" y="5236476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8115668" y="5629113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8115668" y="6021750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78245" y="-3354"/>
            <a:ext cx="4645857" cy="63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角丸四角形 62"/>
          <p:cNvSpPr/>
          <p:nvPr/>
        </p:nvSpPr>
        <p:spPr>
          <a:xfrm>
            <a:off x="5320415" y="5682433"/>
            <a:ext cx="3570138" cy="48976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本研究の目的</a:t>
            </a:r>
            <a:endParaRPr kumimoji="1" lang="ja-JP" altLang="en-US" dirty="0"/>
          </a:p>
        </p:txBody>
      </p:sp>
      <p:sp>
        <p:nvSpPr>
          <p:cNvPr id="4" name="U ターン矢印 3">
            <a:extLst>
              <a:ext uri="{FF2B5EF4-FFF2-40B4-BE49-F238E27FC236}">
                <a16:creationId xmlns:a16="http://schemas.microsoft.com/office/drawing/2014/main" id="{C9D70DAB-195C-6A43-B3AB-8C8CC66D83B2}"/>
              </a:ext>
            </a:extLst>
          </p:cNvPr>
          <p:cNvSpPr/>
          <p:nvPr/>
        </p:nvSpPr>
        <p:spPr>
          <a:xfrm rot="5400000" flipH="1">
            <a:off x="8626118" y="1835555"/>
            <a:ext cx="612629" cy="257121"/>
          </a:xfrm>
          <a:prstGeom prst="uturnArrow">
            <a:avLst>
              <a:gd name="adj1" fmla="val 26815"/>
              <a:gd name="adj2" fmla="val 25000"/>
              <a:gd name="adj3" fmla="val 25000"/>
              <a:gd name="adj4" fmla="val 61531"/>
              <a:gd name="adj5" fmla="val 10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B9CC2980-1D25-4B44-B9AF-E0E3CF5DC6CD}"/>
              </a:ext>
            </a:extLst>
          </p:cNvPr>
          <p:cNvSpPr/>
          <p:nvPr/>
        </p:nvSpPr>
        <p:spPr>
          <a:xfrm>
            <a:off x="5389105" y="18341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2BB0CF7-D159-A946-9B0B-EC1BC370F053}"/>
              </a:ext>
            </a:extLst>
          </p:cNvPr>
          <p:cNvSpPr/>
          <p:nvPr/>
        </p:nvSpPr>
        <p:spPr>
          <a:xfrm>
            <a:off x="5499319" y="31295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2">
            <a:extLst>
              <a:ext uri="{FF2B5EF4-FFF2-40B4-BE49-F238E27FC236}">
                <a16:creationId xmlns:a16="http://schemas.microsoft.com/office/drawing/2014/main" id="{DD1BBC0C-57B0-CC4F-9DDD-5AB120EB530A}"/>
              </a:ext>
            </a:extLst>
          </p:cNvPr>
          <p:cNvSpPr/>
          <p:nvPr/>
        </p:nvSpPr>
        <p:spPr>
          <a:xfrm>
            <a:off x="5555176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3">
            <a:extLst>
              <a:ext uri="{FF2B5EF4-FFF2-40B4-BE49-F238E27FC236}">
                <a16:creationId xmlns:a16="http://schemas.microsoft.com/office/drawing/2014/main" id="{ACDF2679-253C-5F4F-B5FC-95D0B67399C3}"/>
              </a:ext>
            </a:extLst>
          </p:cNvPr>
          <p:cNvSpPr/>
          <p:nvPr/>
        </p:nvSpPr>
        <p:spPr>
          <a:xfrm>
            <a:off x="5936176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>
            <a:extLst>
              <a:ext uri="{FF2B5EF4-FFF2-40B4-BE49-F238E27FC236}">
                <a16:creationId xmlns:a16="http://schemas.microsoft.com/office/drawing/2014/main" id="{D3CCA339-216F-ED47-B45F-7AA7EB21D5FA}"/>
              </a:ext>
            </a:extLst>
          </p:cNvPr>
          <p:cNvSpPr/>
          <p:nvPr/>
        </p:nvSpPr>
        <p:spPr>
          <a:xfrm>
            <a:off x="5555176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5">
            <a:extLst>
              <a:ext uri="{FF2B5EF4-FFF2-40B4-BE49-F238E27FC236}">
                <a16:creationId xmlns:a16="http://schemas.microsoft.com/office/drawing/2014/main" id="{01D8BA4F-65A6-1041-BEE9-E1F26BB5B2A5}"/>
              </a:ext>
            </a:extLst>
          </p:cNvPr>
          <p:cNvSpPr/>
          <p:nvPr/>
        </p:nvSpPr>
        <p:spPr>
          <a:xfrm>
            <a:off x="5936176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6">
            <a:extLst>
              <a:ext uri="{FF2B5EF4-FFF2-40B4-BE49-F238E27FC236}">
                <a16:creationId xmlns:a16="http://schemas.microsoft.com/office/drawing/2014/main" id="{73DB7111-7E2C-0243-A867-833FE15D416F}"/>
              </a:ext>
            </a:extLst>
          </p:cNvPr>
          <p:cNvSpPr/>
          <p:nvPr/>
        </p:nvSpPr>
        <p:spPr>
          <a:xfrm>
            <a:off x="5555176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7">
            <a:extLst>
              <a:ext uri="{FF2B5EF4-FFF2-40B4-BE49-F238E27FC236}">
                <a16:creationId xmlns:a16="http://schemas.microsoft.com/office/drawing/2014/main" id="{33833021-8BD4-0944-ADCB-A0712160ABF8}"/>
              </a:ext>
            </a:extLst>
          </p:cNvPr>
          <p:cNvSpPr/>
          <p:nvPr/>
        </p:nvSpPr>
        <p:spPr>
          <a:xfrm>
            <a:off x="5936176" y="39647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8">
            <a:extLst>
              <a:ext uri="{FF2B5EF4-FFF2-40B4-BE49-F238E27FC236}">
                <a16:creationId xmlns:a16="http://schemas.microsoft.com/office/drawing/2014/main" id="{296344F5-DE39-5646-B9FA-BD9393916DB8}"/>
              </a:ext>
            </a:extLst>
          </p:cNvPr>
          <p:cNvSpPr/>
          <p:nvPr/>
        </p:nvSpPr>
        <p:spPr>
          <a:xfrm>
            <a:off x="5555176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9">
            <a:extLst>
              <a:ext uri="{FF2B5EF4-FFF2-40B4-BE49-F238E27FC236}">
                <a16:creationId xmlns:a16="http://schemas.microsoft.com/office/drawing/2014/main" id="{10F911D5-5DAF-E24C-B6E9-E138B6899AE3}"/>
              </a:ext>
            </a:extLst>
          </p:cNvPr>
          <p:cNvSpPr/>
          <p:nvPr/>
        </p:nvSpPr>
        <p:spPr>
          <a:xfrm>
            <a:off x="5936176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02DD8ABE-0268-1A46-AA81-26411304C9B2}"/>
              </a:ext>
            </a:extLst>
          </p:cNvPr>
          <p:cNvSpPr/>
          <p:nvPr/>
        </p:nvSpPr>
        <p:spPr>
          <a:xfrm>
            <a:off x="5499320" y="19495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上下矢印 55">
            <a:extLst>
              <a:ext uri="{FF2B5EF4-FFF2-40B4-BE49-F238E27FC236}">
                <a16:creationId xmlns:a16="http://schemas.microsoft.com/office/drawing/2014/main" id="{2BF16A79-BB3C-CB45-94F9-84BDDF7CDA82}"/>
              </a:ext>
            </a:extLst>
          </p:cNvPr>
          <p:cNvSpPr/>
          <p:nvPr/>
        </p:nvSpPr>
        <p:spPr>
          <a:xfrm>
            <a:off x="5755847" y="24437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6691C4-EEEE-A64E-887B-C06ED4985D57}"/>
              </a:ext>
            </a:extLst>
          </p:cNvPr>
          <p:cNvSpPr txBox="1"/>
          <p:nvPr/>
        </p:nvSpPr>
        <p:spPr>
          <a:xfrm>
            <a:off x="5641546" y="26746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>
                <a:latin typeface="+mj-lt"/>
                <a:ea typeface="+mj-ea"/>
              </a:rPr>
              <a:t>CPU</a:t>
            </a:r>
            <a:endParaRPr kumimoji="1" lang="ja-JP" altLang="en-US">
              <a:latin typeface="+mj-lt"/>
              <a:ea typeface="+mj-ea"/>
            </a:endParaRPr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41CEB9A1-9455-3C4D-BAD3-D0F582EC97CA}"/>
              </a:ext>
            </a:extLst>
          </p:cNvPr>
          <p:cNvSpPr/>
          <p:nvPr/>
        </p:nvSpPr>
        <p:spPr>
          <a:xfrm>
            <a:off x="6574293" y="18341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BC13CB2-2750-DF4E-ABCB-AFCBAF81493F}"/>
              </a:ext>
            </a:extLst>
          </p:cNvPr>
          <p:cNvSpPr/>
          <p:nvPr/>
        </p:nvSpPr>
        <p:spPr>
          <a:xfrm>
            <a:off x="6684507" y="31295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18">
            <a:extLst>
              <a:ext uri="{FF2B5EF4-FFF2-40B4-BE49-F238E27FC236}">
                <a16:creationId xmlns:a16="http://schemas.microsoft.com/office/drawing/2014/main" id="{971BBB10-C0AF-F94A-A40E-EBBBF9C7DAD0}"/>
              </a:ext>
            </a:extLst>
          </p:cNvPr>
          <p:cNvSpPr/>
          <p:nvPr/>
        </p:nvSpPr>
        <p:spPr>
          <a:xfrm>
            <a:off x="6740364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19">
            <a:extLst>
              <a:ext uri="{FF2B5EF4-FFF2-40B4-BE49-F238E27FC236}">
                <a16:creationId xmlns:a16="http://schemas.microsoft.com/office/drawing/2014/main" id="{C631E72B-6FE4-0C46-9DDE-DFA5B9A1FB75}"/>
              </a:ext>
            </a:extLst>
          </p:cNvPr>
          <p:cNvSpPr/>
          <p:nvPr/>
        </p:nvSpPr>
        <p:spPr>
          <a:xfrm>
            <a:off x="7121364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20">
            <a:extLst>
              <a:ext uri="{FF2B5EF4-FFF2-40B4-BE49-F238E27FC236}">
                <a16:creationId xmlns:a16="http://schemas.microsoft.com/office/drawing/2014/main" id="{CC8DC23E-FADB-B54C-97D4-DE27D445F227}"/>
              </a:ext>
            </a:extLst>
          </p:cNvPr>
          <p:cNvSpPr/>
          <p:nvPr/>
        </p:nvSpPr>
        <p:spPr>
          <a:xfrm>
            <a:off x="6740364" y="3586737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21">
            <a:extLst>
              <a:ext uri="{FF2B5EF4-FFF2-40B4-BE49-F238E27FC236}">
                <a16:creationId xmlns:a16="http://schemas.microsoft.com/office/drawing/2014/main" id="{5EEA302F-263D-7241-B8C0-6824BAA59309}"/>
              </a:ext>
            </a:extLst>
          </p:cNvPr>
          <p:cNvSpPr/>
          <p:nvPr/>
        </p:nvSpPr>
        <p:spPr>
          <a:xfrm>
            <a:off x="7121364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22">
            <a:extLst>
              <a:ext uri="{FF2B5EF4-FFF2-40B4-BE49-F238E27FC236}">
                <a16:creationId xmlns:a16="http://schemas.microsoft.com/office/drawing/2014/main" id="{026A6990-8AA8-8844-9ECF-E5891D27E0EE}"/>
              </a:ext>
            </a:extLst>
          </p:cNvPr>
          <p:cNvSpPr/>
          <p:nvPr/>
        </p:nvSpPr>
        <p:spPr>
          <a:xfrm>
            <a:off x="6740364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23">
            <a:extLst>
              <a:ext uri="{FF2B5EF4-FFF2-40B4-BE49-F238E27FC236}">
                <a16:creationId xmlns:a16="http://schemas.microsoft.com/office/drawing/2014/main" id="{979C0CA6-6E61-3544-ACDA-6D50DB31ED2D}"/>
              </a:ext>
            </a:extLst>
          </p:cNvPr>
          <p:cNvSpPr/>
          <p:nvPr/>
        </p:nvSpPr>
        <p:spPr>
          <a:xfrm>
            <a:off x="7121364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24">
            <a:extLst>
              <a:ext uri="{FF2B5EF4-FFF2-40B4-BE49-F238E27FC236}">
                <a16:creationId xmlns:a16="http://schemas.microsoft.com/office/drawing/2014/main" id="{5AAD598A-3951-AA44-A551-CDBDC40B7496}"/>
              </a:ext>
            </a:extLst>
          </p:cNvPr>
          <p:cNvSpPr/>
          <p:nvPr/>
        </p:nvSpPr>
        <p:spPr>
          <a:xfrm>
            <a:off x="6740364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25">
            <a:extLst>
              <a:ext uri="{FF2B5EF4-FFF2-40B4-BE49-F238E27FC236}">
                <a16:creationId xmlns:a16="http://schemas.microsoft.com/office/drawing/2014/main" id="{1CACA7EE-1BC5-B240-B679-E07D3F13B806}"/>
              </a:ext>
            </a:extLst>
          </p:cNvPr>
          <p:cNvSpPr/>
          <p:nvPr/>
        </p:nvSpPr>
        <p:spPr>
          <a:xfrm>
            <a:off x="7121364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>
            <a:extLst>
              <a:ext uri="{FF2B5EF4-FFF2-40B4-BE49-F238E27FC236}">
                <a16:creationId xmlns:a16="http://schemas.microsoft.com/office/drawing/2014/main" id="{AD258B57-BD40-D341-9F49-66EC4C94CCD9}"/>
              </a:ext>
            </a:extLst>
          </p:cNvPr>
          <p:cNvSpPr/>
          <p:nvPr/>
        </p:nvSpPr>
        <p:spPr>
          <a:xfrm>
            <a:off x="6684508" y="19495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上下矢印 42">
            <a:extLst>
              <a:ext uri="{FF2B5EF4-FFF2-40B4-BE49-F238E27FC236}">
                <a16:creationId xmlns:a16="http://schemas.microsoft.com/office/drawing/2014/main" id="{9AB96D03-5FB2-D646-B1D2-10099B756298}"/>
              </a:ext>
            </a:extLst>
          </p:cNvPr>
          <p:cNvSpPr/>
          <p:nvPr/>
        </p:nvSpPr>
        <p:spPr>
          <a:xfrm>
            <a:off x="6941035" y="24437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ED2B68D-7161-FB44-A830-3848611A5BC5}"/>
              </a:ext>
            </a:extLst>
          </p:cNvPr>
          <p:cNvSpPr txBox="1"/>
          <p:nvPr/>
        </p:nvSpPr>
        <p:spPr>
          <a:xfrm>
            <a:off x="6826734" y="26746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  <a:ea typeface="+mj-ea"/>
              </a:rPr>
              <a:t>CPU</a:t>
            </a:r>
            <a:endParaRPr kumimoji="1" lang="ja-JP" altLang="en-US" dirty="0">
              <a:latin typeface="+mj-lt"/>
              <a:ea typeface="+mj-ea"/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B0190BE-ED1D-8D4A-953D-A2ED9B229E92}"/>
              </a:ext>
            </a:extLst>
          </p:cNvPr>
          <p:cNvSpPr/>
          <p:nvPr/>
        </p:nvSpPr>
        <p:spPr>
          <a:xfrm>
            <a:off x="7754804" y="18341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28D8A56-4ABD-5948-A30D-DDC1CC0B16B2}"/>
              </a:ext>
            </a:extLst>
          </p:cNvPr>
          <p:cNvSpPr/>
          <p:nvPr/>
        </p:nvSpPr>
        <p:spPr>
          <a:xfrm>
            <a:off x="7865018" y="31295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32">
            <a:extLst>
              <a:ext uri="{FF2B5EF4-FFF2-40B4-BE49-F238E27FC236}">
                <a16:creationId xmlns:a16="http://schemas.microsoft.com/office/drawing/2014/main" id="{72C81125-FBDE-DC40-9560-6A7EB25FEA2F}"/>
              </a:ext>
            </a:extLst>
          </p:cNvPr>
          <p:cNvSpPr/>
          <p:nvPr/>
        </p:nvSpPr>
        <p:spPr>
          <a:xfrm>
            <a:off x="7920875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33">
            <a:extLst>
              <a:ext uri="{FF2B5EF4-FFF2-40B4-BE49-F238E27FC236}">
                <a16:creationId xmlns:a16="http://schemas.microsoft.com/office/drawing/2014/main" id="{2F21648D-5924-8A41-82EF-5CBEB5271518}"/>
              </a:ext>
            </a:extLst>
          </p:cNvPr>
          <p:cNvSpPr/>
          <p:nvPr/>
        </p:nvSpPr>
        <p:spPr>
          <a:xfrm>
            <a:off x="8301875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34">
            <a:extLst>
              <a:ext uri="{FF2B5EF4-FFF2-40B4-BE49-F238E27FC236}">
                <a16:creationId xmlns:a16="http://schemas.microsoft.com/office/drawing/2014/main" id="{E2714FDD-D53F-3346-82BB-004E94E452B4}"/>
              </a:ext>
            </a:extLst>
          </p:cNvPr>
          <p:cNvSpPr/>
          <p:nvPr/>
        </p:nvSpPr>
        <p:spPr>
          <a:xfrm>
            <a:off x="7920875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35">
            <a:extLst>
              <a:ext uri="{FF2B5EF4-FFF2-40B4-BE49-F238E27FC236}">
                <a16:creationId xmlns:a16="http://schemas.microsoft.com/office/drawing/2014/main" id="{BF24FB70-A498-9141-9053-B45577248818}"/>
              </a:ext>
            </a:extLst>
          </p:cNvPr>
          <p:cNvSpPr/>
          <p:nvPr/>
        </p:nvSpPr>
        <p:spPr>
          <a:xfrm>
            <a:off x="8301875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36">
            <a:extLst>
              <a:ext uri="{FF2B5EF4-FFF2-40B4-BE49-F238E27FC236}">
                <a16:creationId xmlns:a16="http://schemas.microsoft.com/office/drawing/2014/main" id="{4BBDF74C-B2D6-044C-B6F5-3E7C0CF22C03}"/>
              </a:ext>
            </a:extLst>
          </p:cNvPr>
          <p:cNvSpPr/>
          <p:nvPr/>
        </p:nvSpPr>
        <p:spPr>
          <a:xfrm>
            <a:off x="7920875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37">
            <a:extLst>
              <a:ext uri="{FF2B5EF4-FFF2-40B4-BE49-F238E27FC236}">
                <a16:creationId xmlns:a16="http://schemas.microsoft.com/office/drawing/2014/main" id="{ACC528F5-CBB3-D343-A13B-A77491932873}"/>
              </a:ext>
            </a:extLst>
          </p:cNvPr>
          <p:cNvSpPr/>
          <p:nvPr/>
        </p:nvSpPr>
        <p:spPr>
          <a:xfrm>
            <a:off x="8301875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7920875" y="43457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39">
            <a:extLst>
              <a:ext uri="{FF2B5EF4-FFF2-40B4-BE49-F238E27FC236}">
                <a16:creationId xmlns:a16="http://schemas.microsoft.com/office/drawing/2014/main" id="{318F0539-0BE2-9E4F-8FB7-B83E30BA6E92}"/>
              </a:ext>
            </a:extLst>
          </p:cNvPr>
          <p:cNvSpPr/>
          <p:nvPr/>
        </p:nvSpPr>
        <p:spPr>
          <a:xfrm>
            <a:off x="8301875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柱 28">
            <a:extLst>
              <a:ext uri="{FF2B5EF4-FFF2-40B4-BE49-F238E27FC236}">
                <a16:creationId xmlns:a16="http://schemas.microsoft.com/office/drawing/2014/main" id="{B3CEB2DA-2A4D-9A41-8A99-156072F599A7}"/>
              </a:ext>
            </a:extLst>
          </p:cNvPr>
          <p:cNvSpPr/>
          <p:nvPr/>
        </p:nvSpPr>
        <p:spPr>
          <a:xfrm>
            <a:off x="7865019" y="19495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上下矢印 29">
            <a:extLst>
              <a:ext uri="{FF2B5EF4-FFF2-40B4-BE49-F238E27FC236}">
                <a16:creationId xmlns:a16="http://schemas.microsoft.com/office/drawing/2014/main" id="{09742EB3-2665-974D-A575-3102BECD1221}"/>
              </a:ext>
            </a:extLst>
          </p:cNvPr>
          <p:cNvSpPr/>
          <p:nvPr/>
        </p:nvSpPr>
        <p:spPr>
          <a:xfrm>
            <a:off x="8121546" y="24437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0F44C2-0182-9748-B59F-389277F55F84}"/>
              </a:ext>
            </a:extLst>
          </p:cNvPr>
          <p:cNvSpPr txBox="1"/>
          <p:nvPr/>
        </p:nvSpPr>
        <p:spPr>
          <a:xfrm>
            <a:off x="8007245" y="26746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>
                <a:latin typeface="+mj-lt"/>
                <a:ea typeface="+mj-ea"/>
              </a:rPr>
              <a:t>CPU</a:t>
            </a:r>
            <a:endParaRPr kumimoji="1" lang="ja-JP" altLang="en-US">
              <a:latin typeface="+mj-lt"/>
              <a:ea typeface="+mj-ea"/>
            </a:endParaRPr>
          </a:p>
        </p:txBody>
      </p:sp>
      <p:sp>
        <p:nvSpPr>
          <p:cNvPr id="60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8121545" y="5770155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6938695" y="5770155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5755846" y="5770155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矢印 7">
            <a:extLst>
              <a:ext uri="{FF2B5EF4-FFF2-40B4-BE49-F238E27FC236}">
                <a16:creationId xmlns:a16="http://schemas.microsoft.com/office/drawing/2014/main" id="{213A110A-3997-914D-AC3C-01671256309E}"/>
              </a:ext>
            </a:extLst>
          </p:cNvPr>
          <p:cNvSpPr/>
          <p:nvPr/>
        </p:nvSpPr>
        <p:spPr>
          <a:xfrm>
            <a:off x="6252073" y="4378881"/>
            <a:ext cx="488291" cy="207518"/>
          </a:xfrm>
          <a:prstGeom prst="leftArrow">
            <a:avLst>
              <a:gd name="adj1" fmla="val 42276"/>
              <a:gd name="adj2" fmla="val 77034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矢印 8">
            <a:extLst>
              <a:ext uri="{FF2B5EF4-FFF2-40B4-BE49-F238E27FC236}">
                <a16:creationId xmlns:a16="http://schemas.microsoft.com/office/drawing/2014/main" id="{0C9A98A1-FBD0-4645-830D-24D1EEDC7BEE}"/>
              </a:ext>
            </a:extLst>
          </p:cNvPr>
          <p:cNvSpPr/>
          <p:nvPr/>
        </p:nvSpPr>
        <p:spPr>
          <a:xfrm>
            <a:off x="7441958" y="4378881"/>
            <a:ext cx="488291" cy="207518"/>
          </a:xfrm>
          <a:prstGeom prst="leftArrow">
            <a:avLst>
              <a:gd name="adj1" fmla="val 42276"/>
              <a:gd name="adj2" fmla="val 77034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矢印 9">
            <a:extLst>
              <a:ext uri="{FF2B5EF4-FFF2-40B4-BE49-F238E27FC236}">
                <a16:creationId xmlns:a16="http://schemas.microsoft.com/office/drawing/2014/main" id="{6D7A7842-3A4F-2149-BEFA-1B35F45F4727}"/>
              </a:ext>
            </a:extLst>
          </p:cNvPr>
          <p:cNvSpPr/>
          <p:nvPr/>
        </p:nvSpPr>
        <p:spPr>
          <a:xfrm rot="10800000">
            <a:off x="6427387" y="2112518"/>
            <a:ext cx="257119" cy="207518"/>
          </a:xfrm>
          <a:prstGeom prst="leftArrow">
            <a:avLst>
              <a:gd name="adj1" fmla="val 42276"/>
              <a:gd name="adj2" fmla="val 77034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矢印 10">
            <a:extLst>
              <a:ext uri="{FF2B5EF4-FFF2-40B4-BE49-F238E27FC236}">
                <a16:creationId xmlns:a16="http://schemas.microsoft.com/office/drawing/2014/main" id="{214A36BF-A64A-F040-A681-A9BD102CA308}"/>
              </a:ext>
            </a:extLst>
          </p:cNvPr>
          <p:cNvSpPr/>
          <p:nvPr/>
        </p:nvSpPr>
        <p:spPr>
          <a:xfrm rot="10800000">
            <a:off x="7612576" y="2116366"/>
            <a:ext cx="257119" cy="207518"/>
          </a:xfrm>
          <a:prstGeom prst="leftArrow">
            <a:avLst>
              <a:gd name="adj1" fmla="val 42276"/>
              <a:gd name="adj2" fmla="val 77034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>
            <a:extLst>
              <a:ext uri="{FF2B5EF4-FFF2-40B4-BE49-F238E27FC236}">
                <a16:creationId xmlns:a16="http://schemas.microsoft.com/office/drawing/2014/main" id="{2E2C8500-4591-4448-BF40-246A2EB75984}"/>
              </a:ext>
            </a:extLst>
          </p:cNvPr>
          <p:cNvSpPr/>
          <p:nvPr/>
        </p:nvSpPr>
        <p:spPr>
          <a:xfrm>
            <a:off x="5507498" y="1600200"/>
            <a:ext cx="3295756" cy="207518"/>
          </a:xfrm>
          <a:prstGeom prst="leftArrow">
            <a:avLst>
              <a:gd name="adj1" fmla="val 42276"/>
              <a:gd name="adj2" fmla="val 77034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U ターン矢印 12">
            <a:extLst>
              <a:ext uri="{FF2B5EF4-FFF2-40B4-BE49-F238E27FC236}">
                <a16:creationId xmlns:a16="http://schemas.microsoft.com/office/drawing/2014/main" id="{C9D70DAB-195C-6A43-B3AB-8C8CC66D83B2}"/>
              </a:ext>
            </a:extLst>
          </p:cNvPr>
          <p:cNvSpPr/>
          <p:nvPr/>
        </p:nvSpPr>
        <p:spPr>
          <a:xfrm rot="16200000" flipH="1">
            <a:off x="5093523" y="1846014"/>
            <a:ext cx="585675" cy="257121"/>
          </a:xfrm>
          <a:prstGeom prst="uturnArrow">
            <a:avLst>
              <a:gd name="adj1" fmla="val 26815"/>
              <a:gd name="adj2" fmla="val 25000"/>
              <a:gd name="adj3" fmla="val 25000"/>
              <a:gd name="adj4" fmla="val 61531"/>
              <a:gd name="adj5" fmla="val 10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左矢印 13">
            <a:extLst>
              <a:ext uri="{FF2B5EF4-FFF2-40B4-BE49-F238E27FC236}">
                <a16:creationId xmlns:a16="http://schemas.microsoft.com/office/drawing/2014/main" id="{1244BD67-C492-484E-8B74-5766BADB6A5D}"/>
              </a:ext>
            </a:extLst>
          </p:cNvPr>
          <p:cNvSpPr/>
          <p:nvPr/>
        </p:nvSpPr>
        <p:spPr>
          <a:xfrm rot="10800000">
            <a:off x="5555175" y="4884830"/>
            <a:ext cx="3048000" cy="207518"/>
          </a:xfrm>
          <a:prstGeom prst="leftArrow">
            <a:avLst>
              <a:gd name="adj1" fmla="val 42276"/>
              <a:gd name="adj2" fmla="val 77034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U ターン矢印 16">
            <a:extLst>
              <a:ext uri="{FF2B5EF4-FFF2-40B4-BE49-F238E27FC236}">
                <a16:creationId xmlns:a16="http://schemas.microsoft.com/office/drawing/2014/main" id="{C9D70DAB-195C-6A43-B3AB-8C8CC66D83B2}"/>
              </a:ext>
            </a:extLst>
          </p:cNvPr>
          <p:cNvSpPr/>
          <p:nvPr/>
        </p:nvSpPr>
        <p:spPr>
          <a:xfrm rot="5400000" flipH="1">
            <a:off x="8425419" y="4593293"/>
            <a:ext cx="612629" cy="257121"/>
          </a:xfrm>
          <a:prstGeom prst="uturnArrow">
            <a:avLst>
              <a:gd name="adj1" fmla="val 26815"/>
              <a:gd name="adj2" fmla="val 25000"/>
              <a:gd name="adj3" fmla="val 25000"/>
              <a:gd name="adj4" fmla="val 61531"/>
              <a:gd name="adj5" fmla="val 10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U ターン矢印 17">
            <a:extLst>
              <a:ext uri="{FF2B5EF4-FFF2-40B4-BE49-F238E27FC236}">
                <a16:creationId xmlns:a16="http://schemas.microsoft.com/office/drawing/2014/main" id="{C9D70DAB-195C-6A43-B3AB-8C8CC66D83B2}"/>
              </a:ext>
            </a:extLst>
          </p:cNvPr>
          <p:cNvSpPr/>
          <p:nvPr/>
        </p:nvSpPr>
        <p:spPr>
          <a:xfrm rot="16200000" flipH="1">
            <a:off x="5112402" y="4625183"/>
            <a:ext cx="612629" cy="257121"/>
          </a:xfrm>
          <a:prstGeom prst="uturnArrow">
            <a:avLst>
              <a:gd name="adj1" fmla="val 26815"/>
              <a:gd name="adj2" fmla="val 25000"/>
              <a:gd name="adj3" fmla="val 25000"/>
              <a:gd name="adj4" fmla="val 61531"/>
              <a:gd name="adj5" fmla="val 10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657726" y="1859478"/>
            <a:ext cx="4869521" cy="19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交換操作，移住操作を与えず各島で独立に</a:t>
            </a:r>
            <a:r>
              <a:rPr lang="en-US" altLang="ja-JP" sz="2800" kern="0" dirty="0" err="1" smtClean="0"/>
              <a:t>MoFGBML</a:t>
            </a:r>
            <a:r>
              <a:rPr lang="ja-JP" altLang="en-US" sz="2800" kern="0" dirty="0" smtClean="0"/>
              <a:t>を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適用することで，弱識別器に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高い多様性が期待できる．</a:t>
            </a:r>
            <a:endParaRPr lang="en-US" altLang="ja-JP" sz="2800" kern="0" dirty="0" smtClean="0"/>
          </a:p>
        </p:txBody>
      </p:sp>
      <p:cxnSp>
        <p:nvCxnSpPr>
          <p:cNvPr id="68" name="直線矢印コネクタ 67"/>
          <p:cNvCxnSpPr>
            <a:stCxn id="46" idx="2"/>
            <a:endCxn id="62" idx="0"/>
          </p:cNvCxnSpPr>
          <p:nvPr/>
        </p:nvCxnSpPr>
        <p:spPr>
          <a:xfrm flipH="1">
            <a:off x="5908246" y="4729737"/>
            <a:ext cx="1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33" idx="2"/>
            <a:endCxn id="61" idx="0"/>
          </p:cNvCxnSpPr>
          <p:nvPr/>
        </p:nvCxnSpPr>
        <p:spPr>
          <a:xfrm flipH="1">
            <a:off x="7091095" y="4729737"/>
            <a:ext cx="2340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0" idx="2"/>
            <a:endCxn id="60" idx="0"/>
          </p:cNvCxnSpPr>
          <p:nvPr/>
        </p:nvCxnSpPr>
        <p:spPr>
          <a:xfrm flipH="1">
            <a:off x="8273945" y="4729737"/>
            <a:ext cx="1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04800" y="1343055"/>
            <a:ext cx="23622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多様性の向上</a:t>
            </a:r>
            <a:endParaRPr kumimoji="1" lang="ja-JP" altLang="en-US" sz="28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5536199" y="5149033"/>
            <a:ext cx="311447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弱</a:t>
            </a:r>
            <a:r>
              <a:rPr kumimoji="1" lang="ja-JP" altLang="en-US" b="1" dirty="0" smtClean="0"/>
              <a:t>識別器の抽出</a:t>
            </a:r>
            <a:endParaRPr kumimoji="1" lang="ja-JP" altLang="en-US" b="1" dirty="0"/>
          </a:p>
        </p:txBody>
      </p:sp>
      <p:sp>
        <p:nvSpPr>
          <p:cNvPr id="8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657726" y="4335709"/>
            <a:ext cx="4869521" cy="19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交換操作，移住操作を与えず各島で独立に</a:t>
            </a:r>
            <a:r>
              <a:rPr lang="en-US" altLang="ja-JP" sz="2800" kern="0" dirty="0" err="1" smtClean="0"/>
              <a:t>MoFGBML</a:t>
            </a:r>
            <a:r>
              <a:rPr lang="ja-JP" altLang="en-US" sz="2800" kern="0" dirty="0" smtClean="0"/>
              <a:t>を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適用することで，弱識別器に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高い多様性が期待できる．</a:t>
            </a:r>
            <a:endParaRPr lang="en-US" altLang="ja-JP" sz="2800" kern="0" dirty="0" smtClean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04800" y="3819286"/>
            <a:ext cx="2819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識別性能</a:t>
            </a:r>
            <a:r>
              <a:rPr lang="ja-JP" altLang="en-US" sz="2800" dirty="0" smtClean="0"/>
              <a:t>の向上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44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/>
          <p:cNvGrpSpPr/>
          <p:nvPr/>
        </p:nvGrpSpPr>
        <p:grpSpPr>
          <a:xfrm>
            <a:off x="5487106" y="2286000"/>
            <a:ext cx="3077584" cy="2133600"/>
            <a:chOff x="5487106" y="2286000"/>
            <a:chExt cx="3077584" cy="213360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03BA68C-30BD-9F43-B982-92E41C1225E7}"/>
                </a:ext>
              </a:extLst>
            </p:cNvPr>
            <p:cNvSpPr/>
            <p:nvPr/>
          </p:nvSpPr>
          <p:spPr>
            <a:xfrm>
              <a:off x="5487106" y="2290099"/>
              <a:ext cx="3077584" cy="2129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DA120312-61B1-144E-8D4D-F68349909023}"/>
                </a:ext>
              </a:extLst>
            </p:cNvPr>
            <p:cNvSpPr/>
            <p:nvPr/>
          </p:nvSpPr>
          <p:spPr>
            <a:xfrm>
              <a:off x="5803346" y="4010195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E740822-C01B-A944-AFFB-3E2AA037C098}"/>
                </a:ext>
              </a:extLst>
            </p:cNvPr>
            <p:cNvSpPr txBox="1"/>
            <p:nvPr/>
          </p:nvSpPr>
          <p:spPr>
            <a:xfrm>
              <a:off x="6238892" y="397406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個体（識別器）</a:t>
              </a:r>
            </a:p>
          </p:txBody>
        </p:sp>
        <p:sp>
          <p:nvSpPr>
            <p:cNvPr id="45" name="円柱 44">
              <a:extLst>
                <a:ext uri="{FF2B5EF4-FFF2-40B4-BE49-F238E27FC236}">
                  <a16:creationId xmlns:a16="http://schemas.microsoft.com/office/drawing/2014/main" id="{547D24E4-94C9-4F40-8674-516954DF2E12}"/>
                </a:ext>
              </a:extLst>
            </p:cNvPr>
            <p:cNvSpPr/>
            <p:nvPr/>
          </p:nvSpPr>
          <p:spPr>
            <a:xfrm>
              <a:off x="5671480" y="2424499"/>
              <a:ext cx="566292" cy="369332"/>
            </a:xfrm>
            <a:prstGeom prst="can">
              <a:avLst>
                <a:gd name="adj" fmla="val 4164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7F6B3F95-D151-E244-8E51-9A1F825D5239}"/>
                </a:ext>
              </a:extLst>
            </p:cNvPr>
            <p:cNvSpPr txBox="1"/>
            <p:nvPr/>
          </p:nvSpPr>
          <p:spPr>
            <a:xfrm>
              <a:off x="6238892" y="2286000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学習用データの</a:t>
              </a:r>
              <a:endParaRPr lang="en-US" altLang="ja-JP" dirty="0"/>
            </a:p>
            <a:p>
              <a:r>
                <a:rPr lang="ja-JP" altLang="en-US" dirty="0"/>
                <a:t>部分集合</a:t>
              </a:r>
              <a:endParaRPr kumimoji="1" lang="ja-JP" altLang="en-US" dirty="0"/>
            </a:p>
          </p:txBody>
        </p:sp>
        <p:sp>
          <p:nvSpPr>
            <p:cNvPr id="61" name="上下矢印 60">
              <a:extLst>
                <a:ext uri="{FF2B5EF4-FFF2-40B4-BE49-F238E27FC236}">
                  <a16:creationId xmlns:a16="http://schemas.microsoft.com/office/drawing/2014/main" id="{E53D2814-89E4-9F4E-A26A-B8652A841E60}"/>
                </a:ext>
              </a:extLst>
            </p:cNvPr>
            <p:cNvSpPr/>
            <p:nvPr/>
          </p:nvSpPr>
          <p:spPr>
            <a:xfrm>
              <a:off x="5803346" y="3222993"/>
              <a:ext cx="304800" cy="488121"/>
            </a:xfrm>
            <a:prstGeom prst="upDownArrow">
              <a:avLst>
                <a:gd name="adj1" fmla="val 39286"/>
                <a:gd name="adj2" fmla="val 4464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70BD040-E7FE-8B46-A07E-BB923F848780}"/>
                </a:ext>
              </a:extLst>
            </p:cNvPr>
            <p:cNvSpPr txBox="1"/>
            <p:nvPr/>
          </p:nvSpPr>
          <p:spPr>
            <a:xfrm>
              <a:off x="6237772" y="3130034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進化型多目的最適化</a:t>
              </a:r>
              <a:endParaRPr kumimoji="1" lang="en-US" altLang="ja-JP" dirty="0"/>
            </a:p>
            <a:p>
              <a:r>
                <a:rPr kumimoji="1" lang="ja-JP" altLang="en-US" dirty="0"/>
                <a:t>（</a:t>
              </a:r>
              <a:r>
                <a:rPr kumimoji="1" lang="en-US" altLang="ja-JP" dirty="0">
                  <a:latin typeface="+mj-lt"/>
                </a:rPr>
                <a:t>NSGA-II</a:t>
              </a:r>
              <a:r>
                <a:rPr kumimoji="1" lang="ja-JP" altLang="en-US" dirty="0"/>
                <a:t>）</a:t>
              </a: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1270568" y="1494041"/>
            <a:ext cx="3803193" cy="4050018"/>
            <a:chOff x="1270568" y="1494041"/>
            <a:chExt cx="3803193" cy="4050018"/>
          </a:xfrm>
        </p:grpSpPr>
        <p:sp>
          <p:nvSpPr>
            <p:cNvPr id="74" name="U ターン矢印 73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5400000" flipH="1">
              <a:off x="4638886" y="2017191"/>
              <a:ext cx="612629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683BDC4-DE2B-C640-87E7-1586BC104212}"/>
                </a:ext>
              </a:extLst>
            </p:cNvPr>
            <p:cNvGrpSpPr/>
            <p:nvPr/>
          </p:nvGrpSpPr>
          <p:grpSpPr>
            <a:xfrm>
              <a:off x="1401873" y="2015773"/>
              <a:ext cx="1038283" cy="3048000"/>
              <a:chOff x="1738929" y="1752600"/>
              <a:chExt cx="1038283" cy="3048000"/>
            </a:xfrm>
          </p:grpSpPr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B9CC2980-1D25-4B44-B9AF-E0E3CF5DC6CD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2BB0CF7-D159-A946-9B0B-EC1BC370F053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DD1BBC0C-57B0-CC4F-9DDD-5AB120EB530A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ACDF2679-253C-5F4F-B5FC-95D0B67399C3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D3CCA339-216F-ED47-B45F-7AA7EB21D5FA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01D8BA4F-65A6-1041-BEE9-E1F26BB5B2A5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73DB7111-7E2C-0243-A867-833FE15D416F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33833021-8BD4-0944-ADCB-A0712160ABF8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296344F5-DE39-5646-B9FA-BD9393916DB8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10F911D5-5DAF-E24C-B6E9-E138B6899AE3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:a16="http://schemas.microsoft.com/office/drawing/2014/main" id="{02DD8ABE-0268-1A46-AA81-26411304C9B2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上下矢印 12">
                <a:extLst>
                  <a:ext uri="{FF2B5EF4-FFF2-40B4-BE49-F238E27FC236}">
                    <a16:creationId xmlns:a16="http://schemas.microsoft.com/office/drawing/2014/main" id="{2BF16A79-BB3C-CB45-94F9-84BDDF7CDA82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66691C4-EEEE-A64E-887B-C06ED4985D57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0D5E945-0A9B-654C-9453-59CA4F7388DF}"/>
                </a:ext>
              </a:extLst>
            </p:cNvPr>
            <p:cNvGrpSpPr/>
            <p:nvPr/>
          </p:nvGrpSpPr>
          <p:grpSpPr>
            <a:xfrm>
              <a:off x="2587061" y="2015773"/>
              <a:ext cx="1038283" cy="3048000"/>
              <a:chOff x="1738929" y="1752600"/>
              <a:chExt cx="1038283" cy="3048000"/>
            </a:xfrm>
          </p:grpSpPr>
          <p:sp>
            <p:nvSpPr>
              <p:cNvPr id="17" name="角丸四角形 16">
                <a:extLst>
                  <a:ext uri="{FF2B5EF4-FFF2-40B4-BE49-F238E27FC236}">
                    <a16:creationId xmlns:a16="http://schemas.microsoft.com/office/drawing/2014/main" id="{41CEB9A1-9455-3C4D-BAD3-D0F582EC97CA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BC13CB2-2750-DF4E-ABCB-AFCBAF81493F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71BBB10-C0AF-F94A-A40E-EBBBF9C7DAD0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C631E72B-6FE4-0C46-9DDE-DFA5B9A1FB75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C8DC23E-FADB-B54C-97D4-DE27D445F227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5EEA302F-263D-7241-B8C0-6824BAA59309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26A6990-8AA8-8844-9ECF-E5891D27E0EE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979C0CA6-6E61-3544-ACDA-6D50DB31ED2D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5AAD598A-3951-AA44-A551-CDBDC40B7496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1CACA7EE-1BC5-B240-B679-E07D3F13B806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柱 26">
                <a:extLst>
                  <a:ext uri="{FF2B5EF4-FFF2-40B4-BE49-F238E27FC236}">
                    <a16:creationId xmlns:a16="http://schemas.microsoft.com/office/drawing/2014/main" id="{AD258B57-BD40-D341-9F49-66EC4C94CCD9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上下矢印 27">
                <a:extLst>
                  <a:ext uri="{FF2B5EF4-FFF2-40B4-BE49-F238E27FC236}">
                    <a16:creationId xmlns:a16="http://schemas.microsoft.com/office/drawing/2014/main" id="{9AB96D03-5FB2-D646-B1D2-10099B756298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ED2B68D-7161-FB44-A830-3848611A5BC5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2634106-7119-F546-A0A2-CFFEFF0C429E}"/>
                </a:ext>
              </a:extLst>
            </p:cNvPr>
            <p:cNvGrpSpPr/>
            <p:nvPr/>
          </p:nvGrpSpPr>
          <p:grpSpPr>
            <a:xfrm>
              <a:off x="3767572" y="2015773"/>
              <a:ext cx="1038283" cy="3048000"/>
              <a:chOff x="1738929" y="1752600"/>
              <a:chExt cx="1038283" cy="3048000"/>
            </a:xfrm>
          </p:grpSpPr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B0190BE-ED1D-8D4A-953D-A2ED9B229E92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28D8A56-4ABD-5948-A30D-DDC1CC0B16B2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72C81125-FBDE-DC40-9560-6A7EB25FEA2F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F21648D-5924-8A41-82EF-5CBEB5271518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E2714FDD-D53F-3346-82BB-004E94E452B4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BF24FB70-A498-9141-9053-B45577248818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4BBDF74C-B2D6-044C-B6F5-3E7C0CF22C03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ACC528F5-CBB3-D343-A13B-A77491932873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37CEA22-1651-9542-B0EB-B0F3A21EF70C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318F0539-0BE2-9E4F-8FB7-B83E30BA6E92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柱 40">
                <a:extLst>
                  <a:ext uri="{FF2B5EF4-FFF2-40B4-BE49-F238E27FC236}">
                    <a16:creationId xmlns:a16="http://schemas.microsoft.com/office/drawing/2014/main" id="{B3CEB2DA-2A4D-9A41-8A99-156072F599A7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上下矢印 41">
                <a:extLst>
                  <a:ext uri="{FF2B5EF4-FFF2-40B4-BE49-F238E27FC236}">
                    <a16:creationId xmlns:a16="http://schemas.microsoft.com/office/drawing/2014/main" id="{09742EB3-2665-974D-A575-3102BECD1221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00F44C2-0182-9748-B59F-389277F55F84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46" name="左矢印 45">
              <a:extLst>
                <a:ext uri="{FF2B5EF4-FFF2-40B4-BE49-F238E27FC236}">
                  <a16:creationId xmlns:a16="http://schemas.microsoft.com/office/drawing/2014/main" id="{213A110A-3997-914D-AC3C-01671256309E}"/>
                </a:ext>
              </a:extLst>
            </p:cNvPr>
            <p:cNvSpPr/>
            <p:nvPr/>
          </p:nvSpPr>
          <p:spPr>
            <a:xfrm>
              <a:off x="2264841" y="4560517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矢印 46">
              <a:extLst>
                <a:ext uri="{FF2B5EF4-FFF2-40B4-BE49-F238E27FC236}">
                  <a16:creationId xmlns:a16="http://schemas.microsoft.com/office/drawing/2014/main" id="{0C9A98A1-FBD0-4645-830D-24D1EEDC7BEE}"/>
                </a:ext>
              </a:extLst>
            </p:cNvPr>
            <p:cNvSpPr/>
            <p:nvPr/>
          </p:nvSpPr>
          <p:spPr>
            <a:xfrm>
              <a:off x="3454726" y="4560517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左矢印 47">
              <a:extLst>
                <a:ext uri="{FF2B5EF4-FFF2-40B4-BE49-F238E27FC236}">
                  <a16:creationId xmlns:a16="http://schemas.microsoft.com/office/drawing/2014/main" id="{6D7A7842-3A4F-2149-BEFA-1B35F45F4727}"/>
                </a:ext>
              </a:extLst>
            </p:cNvPr>
            <p:cNvSpPr/>
            <p:nvPr/>
          </p:nvSpPr>
          <p:spPr>
            <a:xfrm rot="10800000">
              <a:off x="2440155" y="2294154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左矢印 48">
              <a:extLst>
                <a:ext uri="{FF2B5EF4-FFF2-40B4-BE49-F238E27FC236}">
                  <a16:creationId xmlns:a16="http://schemas.microsoft.com/office/drawing/2014/main" id="{214A36BF-A64A-F040-A681-A9BD102CA308}"/>
                </a:ext>
              </a:extLst>
            </p:cNvPr>
            <p:cNvSpPr/>
            <p:nvPr/>
          </p:nvSpPr>
          <p:spPr>
            <a:xfrm rot="10800000">
              <a:off x="3625344" y="2298002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左矢印 50">
              <a:extLst>
                <a:ext uri="{FF2B5EF4-FFF2-40B4-BE49-F238E27FC236}">
                  <a16:creationId xmlns:a16="http://schemas.microsoft.com/office/drawing/2014/main" id="{2E2C8500-4591-4448-BF40-246A2EB75984}"/>
                </a:ext>
              </a:extLst>
            </p:cNvPr>
            <p:cNvSpPr/>
            <p:nvPr/>
          </p:nvSpPr>
          <p:spPr>
            <a:xfrm>
              <a:off x="1520266" y="1781836"/>
              <a:ext cx="3295756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U ターン矢印 52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16200000" flipH="1">
              <a:off x="1092814" y="2014173"/>
              <a:ext cx="612629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左矢印 54">
              <a:extLst>
                <a:ext uri="{FF2B5EF4-FFF2-40B4-BE49-F238E27FC236}">
                  <a16:creationId xmlns:a16="http://schemas.microsoft.com/office/drawing/2014/main" id="{1244BD67-C492-484E-8B74-5766BADB6A5D}"/>
                </a:ext>
              </a:extLst>
            </p:cNvPr>
            <p:cNvSpPr/>
            <p:nvPr/>
          </p:nvSpPr>
          <p:spPr>
            <a:xfrm rot="10800000">
              <a:off x="1567943" y="5066466"/>
              <a:ext cx="3048000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45AF880-C45C-4A4B-9876-E09FF5779452}"/>
                </a:ext>
              </a:extLst>
            </p:cNvPr>
            <p:cNvSpPr txBox="1"/>
            <p:nvPr/>
          </p:nvSpPr>
          <p:spPr>
            <a:xfrm>
              <a:off x="2191695" y="517472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個体の移住操作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40428F1C-634C-8447-8095-73B5B0870DFB}"/>
                </a:ext>
              </a:extLst>
            </p:cNvPr>
            <p:cNvSpPr txBox="1"/>
            <p:nvPr/>
          </p:nvSpPr>
          <p:spPr>
            <a:xfrm>
              <a:off x="1661780" y="1494041"/>
              <a:ext cx="320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部分学習用データの交換操作</a:t>
              </a:r>
            </a:p>
          </p:txBody>
        </p:sp>
        <p:sp>
          <p:nvSpPr>
            <p:cNvPr id="75" name="U ターン矢印 74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5400000" flipH="1">
              <a:off x="4438187" y="4774929"/>
              <a:ext cx="612629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U ターン矢印 75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16200000" flipH="1">
              <a:off x="1125170" y="4806819"/>
              <a:ext cx="612629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5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E3BF589-C608-194E-A7B9-F9AA603139D8}"/>
              </a:ext>
            </a:extLst>
          </p:cNvPr>
          <p:cNvGrpSpPr/>
          <p:nvPr/>
        </p:nvGrpSpPr>
        <p:grpSpPr>
          <a:xfrm>
            <a:off x="1270568" y="1494041"/>
            <a:ext cx="3802575" cy="4050018"/>
            <a:chOff x="1607624" y="1230868"/>
            <a:chExt cx="3802575" cy="405001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683BDC4-DE2B-C640-87E7-1586BC104212}"/>
                </a:ext>
              </a:extLst>
            </p:cNvPr>
            <p:cNvGrpSpPr/>
            <p:nvPr/>
          </p:nvGrpSpPr>
          <p:grpSpPr>
            <a:xfrm>
              <a:off x="1738929" y="1752600"/>
              <a:ext cx="1038283" cy="3048000"/>
              <a:chOff x="1738929" y="1752600"/>
              <a:chExt cx="1038283" cy="3048000"/>
            </a:xfrm>
          </p:grpSpPr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B9CC2980-1D25-4B44-B9AF-E0E3CF5DC6CD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2BB0CF7-D159-A946-9B0B-EC1BC370F053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DD1BBC0C-57B0-CC4F-9DDD-5AB120EB530A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ACDF2679-253C-5F4F-B5FC-95D0B67399C3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D3CCA339-216F-ED47-B45F-7AA7EB21D5FA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01D8BA4F-65A6-1041-BEE9-E1F26BB5B2A5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73DB7111-7E2C-0243-A867-833FE15D416F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33833021-8BD4-0944-ADCB-A0712160ABF8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296344F5-DE39-5646-B9FA-BD9393916DB8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10F911D5-5DAF-E24C-B6E9-E138B6899AE3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:a16="http://schemas.microsoft.com/office/drawing/2014/main" id="{02DD8ABE-0268-1A46-AA81-26411304C9B2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上下矢印 12">
                <a:extLst>
                  <a:ext uri="{FF2B5EF4-FFF2-40B4-BE49-F238E27FC236}">
                    <a16:creationId xmlns:a16="http://schemas.microsoft.com/office/drawing/2014/main" id="{2BF16A79-BB3C-CB45-94F9-84BDDF7CDA82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66691C4-EEEE-A64E-887B-C06ED4985D57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0D5E945-0A9B-654C-9453-59CA4F7388DF}"/>
                </a:ext>
              </a:extLst>
            </p:cNvPr>
            <p:cNvGrpSpPr/>
            <p:nvPr/>
          </p:nvGrpSpPr>
          <p:grpSpPr>
            <a:xfrm>
              <a:off x="2924117" y="1752600"/>
              <a:ext cx="1038283" cy="3048000"/>
              <a:chOff x="1738929" y="1752600"/>
              <a:chExt cx="1038283" cy="3048000"/>
            </a:xfrm>
          </p:grpSpPr>
          <p:sp>
            <p:nvSpPr>
              <p:cNvPr id="17" name="角丸四角形 16">
                <a:extLst>
                  <a:ext uri="{FF2B5EF4-FFF2-40B4-BE49-F238E27FC236}">
                    <a16:creationId xmlns:a16="http://schemas.microsoft.com/office/drawing/2014/main" id="{41CEB9A1-9455-3C4D-BAD3-D0F582EC97CA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BC13CB2-2750-DF4E-ABCB-AFCBAF81493F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71BBB10-C0AF-F94A-A40E-EBBBF9C7DAD0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C631E72B-6FE4-0C46-9DDE-DFA5B9A1FB75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C8DC23E-FADB-B54C-97D4-DE27D445F227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5EEA302F-263D-7241-B8C0-6824BAA59309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26A6990-8AA8-8844-9ECF-E5891D27E0EE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979C0CA6-6E61-3544-ACDA-6D50DB31ED2D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5AAD598A-3951-AA44-A551-CDBDC40B7496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1CACA7EE-1BC5-B240-B679-E07D3F13B806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柱 26">
                <a:extLst>
                  <a:ext uri="{FF2B5EF4-FFF2-40B4-BE49-F238E27FC236}">
                    <a16:creationId xmlns:a16="http://schemas.microsoft.com/office/drawing/2014/main" id="{AD258B57-BD40-D341-9F49-66EC4C94CCD9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上下矢印 27">
                <a:extLst>
                  <a:ext uri="{FF2B5EF4-FFF2-40B4-BE49-F238E27FC236}">
                    <a16:creationId xmlns:a16="http://schemas.microsoft.com/office/drawing/2014/main" id="{9AB96D03-5FB2-D646-B1D2-10099B756298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ED2B68D-7161-FB44-A830-3848611A5BC5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2634106-7119-F546-A0A2-CFFEFF0C429E}"/>
                </a:ext>
              </a:extLst>
            </p:cNvPr>
            <p:cNvGrpSpPr/>
            <p:nvPr/>
          </p:nvGrpSpPr>
          <p:grpSpPr>
            <a:xfrm>
              <a:off x="4104628" y="1752600"/>
              <a:ext cx="1038283" cy="3048000"/>
              <a:chOff x="1738929" y="1752600"/>
              <a:chExt cx="1038283" cy="3048000"/>
            </a:xfrm>
          </p:grpSpPr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B0190BE-ED1D-8D4A-953D-A2ED9B229E92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28D8A56-4ABD-5948-A30D-DDC1CC0B16B2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72C81125-FBDE-DC40-9560-6A7EB25FEA2F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F21648D-5924-8A41-82EF-5CBEB5271518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E2714FDD-D53F-3346-82BB-004E94E452B4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BF24FB70-A498-9141-9053-B45577248818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4BBDF74C-B2D6-044C-B6F5-3E7C0CF22C03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ACC528F5-CBB3-D343-A13B-A77491932873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37CEA22-1651-9542-B0EB-B0F3A21EF70C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318F0539-0BE2-9E4F-8FB7-B83E30BA6E92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柱 40">
                <a:extLst>
                  <a:ext uri="{FF2B5EF4-FFF2-40B4-BE49-F238E27FC236}">
                    <a16:creationId xmlns:a16="http://schemas.microsoft.com/office/drawing/2014/main" id="{B3CEB2DA-2A4D-9A41-8A99-156072F599A7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上下矢印 41">
                <a:extLst>
                  <a:ext uri="{FF2B5EF4-FFF2-40B4-BE49-F238E27FC236}">
                    <a16:creationId xmlns:a16="http://schemas.microsoft.com/office/drawing/2014/main" id="{09742EB3-2665-974D-A575-3102BECD1221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00F44C2-0182-9748-B59F-389277F55F84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46" name="左矢印 45">
              <a:extLst>
                <a:ext uri="{FF2B5EF4-FFF2-40B4-BE49-F238E27FC236}">
                  <a16:creationId xmlns:a16="http://schemas.microsoft.com/office/drawing/2014/main" id="{213A110A-3997-914D-AC3C-01671256309E}"/>
                </a:ext>
              </a:extLst>
            </p:cNvPr>
            <p:cNvSpPr/>
            <p:nvPr/>
          </p:nvSpPr>
          <p:spPr>
            <a:xfrm>
              <a:off x="2601897" y="4297344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矢印 46">
              <a:extLst>
                <a:ext uri="{FF2B5EF4-FFF2-40B4-BE49-F238E27FC236}">
                  <a16:creationId xmlns:a16="http://schemas.microsoft.com/office/drawing/2014/main" id="{0C9A98A1-FBD0-4645-830D-24D1EEDC7BEE}"/>
                </a:ext>
              </a:extLst>
            </p:cNvPr>
            <p:cNvSpPr/>
            <p:nvPr/>
          </p:nvSpPr>
          <p:spPr>
            <a:xfrm>
              <a:off x="3791782" y="4297344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左矢印 47">
              <a:extLst>
                <a:ext uri="{FF2B5EF4-FFF2-40B4-BE49-F238E27FC236}">
                  <a16:creationId xmlns:a16="http://schemas.microsoft.com/office/drawing/2014/main" id="{6D7A7842-3A4F-2149-BEFA-1B35F45F4727}"/>
                </a:ext>
              </a:extLst>
            </p:cNvPr>
            <p:cNvSpPr/>
            <p:nvPr/>
          </p:nvSpPr>
          <p:spPr>
            <a:xfrm rot="10800000">
              <a:off x="2777211" y="2030981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左矢印 48">
              <a:extLst>
                <a:ext uri="{FF2B5EF4-FFF2-40B4-BE49-F238E27FC236}">
                  <a16:creationId xmlns:a16="http://schemas.microsoft.com/office/drawing/2014/main" id="{214A36BF-A64A-F040-A681-A9BD102CA308}"/>
                </a:ext>
              </a:extLst>
            </p:cNvPr>
            <p:cNvSpPr/>
            <p:nvPr/>
          </p:nvSpPr>
          <p:spPr>
            <a:xfrm rot="10800000">
              <a:off x="3962400" y="2034829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U ターン矢印 49">
              <a:extLst>
                <a:ext uri="{FF2B5EF4-FFF2-40B4-BE49-F238E27FC236}">
                  <a16:creationId xmlns:a16="http://schemas.microsoft.com/office/drawing/2014/main" id="{37F26F96-57CD-7840-994B-39724FF74618}"/>
                </a:ext>
              </a:extLst>
            </p:cNvPr>
            <p:cNvSpPr/>
            <p:nvPr/>
          </p:nvSpPr>
          <p:spPr>
            <a:xfrm rot="5400000" flipH="1">
              <a:off x="4975324" y="1751000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左矢印 50">
              <a:extLst>
                <a:ext uri="{FF2B5EF4-FFF2-40B4-BE49-F238E27FC236}">
                  <a16:creationId xmlns:a16="http://schemas.microsoft.com/office/drawing/2014/main" id="{2E2C8500-4591-4448-BF40-246A2EB75984}"/>
                </a:ext>
              </a:extLst>
            </p:cNvPr>
            <p:cNvSpPr/>
            <p:nvPr/>
          </p:nvSpPr>
          <p:spPr>
            <a:xfrm>
              <a:off x="1857322" y="1518663"/>
              <a:ext cx="3295756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U ターン矢印 52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16200000" flipH="1">
              <a:off x="1429870" y="1751000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U ターン矢印 53">
              <a:extLst>
                <a:ext uri="{FF2B5EF4-FFF2-40B4-BE49-F238E27FC236}">
                  <a16:creationId xmlns:a16="http://schemas.microsoft.com/office/drawing/2014/main" id="{0AB944D6-09D6-5E43-B41C-CC0A76E4CC20}"/>
                </a:ext>
              </a:extLst>
            </p:cNvPr>
            <p:cNvSpPr/>
            <p:nvPr/>
          </p:nvSpPr>
          <p:spPr>
            <a:xfrm rot="16200000" flipH="1">
              <a:off x="1470125" y="4528666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左矢印 54">
              <a:extLst>
                <a:ext uri="{FF2B5EF4-FFF2-40B4-BE49-F238E27FC236}">
                  <a16:creationId xmlns:a16="http://schemas.microsoft.com/office/drawing/2014/main" id="{1244BD67-C492-484E-8B74-5766BADB6A5D}"/>
                </a:ext>
              </a:extLst>
            </p:cNvPr>
            <p:cNvSpPr/>
            <p:nvPr/>
          </p:nvSpPr>
          <p:spPr>
            <a:xfrm rot="10800000">
              <a:off x="1904999" y="4803293"/>
              <a:ext cx="3048000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U ターン矢印 55">
              <a:extLst>
                <a:ext uri="{FF2B5EF4-FFF2-40B4-BE49-F238E27FC236}">
                  <a16:creationId xmlns:a16="http://schemas.microsoft.com/office/drawing/2014/main" id="{218080CC-6B39-C64C-AD46-EF1F08EE8643}"/>
                </a:ext>
              </a:extLst>
            </p:cNvPr>
            <p:cNvSpPr/>
            <p:nvPr/>
          </p:nvSpPr>
          <p:spPr>
            <a:xfrm rot="5400000" flipH="1">
              <a:off x="4775246" y="4522332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45AF880-C45C-4A4B-9876-E09FF5779452}"/>
                </a:ext>
              </a:extLst>
            </p:cNvPr>
            <p:cNvSpPr txBox="1"/>
            <p:nvPr/>
          </p:nvSpPr>
          <p:spPr>
            <a:xfrm>
              <a:off x="2528751" y="49115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個体の移住操作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40428F1C-634C-8447-8095-73B5B0870DFB}"/>
                </a:ext>
              </a:extLst>
            </p:cNvPr>
            <p:cNvSpPr txBox="1"/>
            <p:nvPr/>
          </p:nvSpPr>
          <p:spPr>
            <a:xfrm>
              <a:off x="1998836" y="1230868"/>
              <a:ext cx="320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部分学習用データの交換操作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724DAE71-B4CE-8340-B744-41B65D36458B}"/>
              </a:ext>
            </a:extLst>
          </p:cNvPr>
          <p:cNvGrpSpPr/>
          <p:nvPr/>
        </p:nvGrpSpPr>
        <p:grpSpPr>
          <a:xfrm>
            <a:off x="5486400" y="2261245"/>
            <a:ext cx="3077584" cy="2129501"/>
            <a:chOff x="5653941" y="2217561"/>
            <a:chExt cx="3077584" cy="2129501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03BA68C-30BD-9F43-B982-92E41C1225E7}"/>
                </a:ext>
              </a:extLst>
            </p:cNvPr>
            <p:cNvSpPr/>
            <p:nvPr/>
          </p:nvSpPr>
          <p:spPr>
            <a:xfrm>
              <a:off x="5653941" y="2217561"/>
              <a:ext cx="3077584" cy="2129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DA120312-61B1-144E-8D4D-F68349909023}"/>
                </a:ext>
              </a:extLst>
            </p:cNvPr>
            <p:cNvSpPr/>
            <p:nvPr/>
          </p:nvSpPr>
          <p:spPr>
            <a:xfrm>
              <a:off x="5970887" y="2394062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E740822-C01B-A944-AFFB-3E2AA037C098}"/>
                </a:ext>
              </a:extLst>
            </p:cNvPr>
            <p:cNvSpPr txBox="1"/>
            <p:nvPr/>
          </p:nvSpPr>
          <p:spPr>
            <a:xfrm>
              <a:off x="6406433" y="235793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個体（識別器）</a:t>
              </a:r>
            </a:p>
          </p:txBody>
        </p:sp>
        <p:sp>
          <p:nvSpPr>
            <p:cNvPr id="45" name="円柱 44">
              <a:extLst>
                <a:ext uri="{FF2B5EF4-FFF2-40B4-BE49-F238E27FC236}">
                  <a16:creationId xmlns:a16="http://schemas.microsoft.com/office/drawing/2014/main" id="{547D24E4-94C9-4F40-8674-516954DF2E12}"/>
                </a:ext>
              </a:extLst>
            </p:cNvPr>
            <p:cNvSpPr/>
            <p:nvPr/>
          </p:nvSpPr>
          <p:spPr>
            <a:xfrm>
              <a:off x="5839021" y="3715634"/>
              <a:ext cx="566292" cy="369332"/>
            </a:xfrm>
            <a:prstGeom prst="can">
              <a:avLst>
                <a:gd name="adj" fmla="val 4164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7F6B3F95-D151-E244-8E51-9A1F825D5239}"/>
                </a:ext>
              </a:extLst>
            </p:cNvPr>
            <p:cNvSpPr txBox="1"/>
            <p:nvPr/>
          </p:nvSpPr>
          <p:spPr>
            <a:xfrm>
              <a:off x="6406433" y="3577135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学習用データの</a:t>
              </a:r>
              <a:endParaRPr lang="en-US" altLang="ja-JP"/>
            </a:p>
            <a:p>
              <a:r>
                <a:rPr lang="ja-JP" altLang="en-US"/>
                <a:t>部分集合</a:t>
              </a:r>
              <a:endParaRPr kumimoji="1" lang="ja-JP" altLang="en-US"/>
            </a:p>
          </p:txBody>
        </p:sp>
        <p:sp>
          <p:nvSpPr>
            <p:cNvPr id="61" name="上下矢印 60">
              <a:extLst>
                <a:ext uri="{FF2B5EF4-FFF2-40B4-BE49-F238E27FC236}">
                  <a16:creationId xmlns:a16="http://schemas.microsoft.com/office/drawing/2014/main" id="{E53D2814-89E4-9F4E-A26A-B8652A841E60}"/>
                </a:ext>
              </a:extLst>
            </p:cNvPr>
            <p:cNvSpPr/>
            <p:nvPr/>
          </p:nvSpPr>
          <p:spPr>
            <a:xfrm>
              <a:off x="5970887" y="2921994"/>
              <a:ext cx="304800" cy="488121"/>
            </a:xfrm>
            <a:prstGeom prst="upDownArrow">
              <a:avLst>
                <a:gd name="adj1" fmla="val 39286"/>
                <a:gd name="adj2" fmla="val 4464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70BD040-E7FE-8B46-A07E-BB923F848780}"/>
                </a:ext>
              </a:extLst>
            </p:cNvPr>
            <p:cNvSpPr txBox="1"/>
            <p:nvPr/>
          </p:nvSpPr>
          <p:spPr>
            <a:xfrm>
              <a:off x="6405313" y="2829035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進化型多目的最適化</a:t>
              </a:r>
              <a:endParaRPr kumimoji="1" lang="en-US" altLang="ja-JP"/>
            </a:p>
            <a:p>
              <a:r>
                <a:rPr kumimoji="1" lang="ja-JP" altLang="en-US"/>
                <a:t>（</a:t>
              </a:r>
              <a:r>
                <a:rPr kumimoji="1" lang="en-US" altLang="ja-JP">
                  <a:latin typeface="+mj-lt"/>
                </a:rPr>
                <a:t>NSGA-II</a:t>
              </a:r>
              <a:r>
                <a:rPr kumimoji="1" lang="ja-JP" altLang="en-US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70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434770" y="1428984"/>
            <a:ext cx="8328230" cy="31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パターン識別問題において，</a:t>
            </a:r>
            <a:r>
              <a:rPr lang="ja-JP" altLang="en-US" sz="2800" u="sng" kern="0" dirty="0" smtClean="0"/>
              <a:t>識別性能の高さ</a:t>
            </a:r>
            <a:r>
              <a:rPr lang="ja-JP" altLang="en-US" sz="2800" kern="0" dirty="0" smtClean="0"/>
              <a:t>と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u="sng" kern="0" dirty="0" smtClean="0"/>
              <a:t>解釈性能の高さ</a:t>
            </a:r>
            <a:r>
              <a:rPr lang="ja-JP" altLang="en-US" sz="2800" kern="0" dirty="0" smtClean="0"/>
              <a:t>を同時に最適化する識別器の設計が期待されている．</a:t>
            </a:r>
            <a:endParaRPr lang="en-US" altLang="ja-JP" sz="2800" kern="0" dirty="0" smtClean="0"/>
          </a:p>
          <a:p>
            <a:pPr marL="0" indent="0">
              <a:buNone/>
            </a:pPr>
            <a:endParaRPr lang="en-US" altLang="ja-JP" sz="2800" kern="0" dirty="0"/>
          </a:p>
          <a:p>
            <a:pPr marL="0" indent="0">
              <a:buNone/>
            </a:pPr>
            <a:r>
              <a:rPr lang="ja-JP" altLang="en-US" sz="2800" kern="0" dirty="0" smtClean="0"/>
              <a:t>また，大規模なデータセットに対する機械学習に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かかる膨大な</a:t>
            </a:r>
            <a:r>
              <a:rPr lang="ja-JP" altLang="en-US" sz="2800" u="sng" kern="0" dirty="0" smtClean="0"/>
              <a:t>計算時間の短縮</a:t>
            </a:r>
            <a:r>
              <a:rPr lang="ja-JP" altLang="en-US" sz="2800" kern="0" dirty="0" smtClean="0"/>
              <a:t>が期待されている．</a:t>
            </a:r>
            <a:endParaRPr lang="en-US" altLang="ja-JP" sz="2800" kern="0" dirty="0"/>
          </a:p>
        </p:txBody>
      </p:sp>
    </p:spTree>
    <p:extLst>
      <p:ext uri="{BB962C8B-B14F-4D97-AF65-F5344CB8AC3E}">
        <p14:creationId xmlns:p14="http://schemas.microsoft.com/office/powerpoint/2010/main" val="27761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ファジィ識別器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C7B6EA56-2D13-AA49-91B4-9A28700BC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304163"/>
                  </p:ext>
                </p:extLst>
              </p:nvPr>
            </p:nvGraphicFramePr>
            <p:xfrm>
              <a:off x="5334000" y="1676400"/>
              <a:ext cx="3886200" cy="1981200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345072">
                      <a:extLst>
                        <a:ext uri="{9D8B030D-6E8A-4147-A177-3AD203B41FA5}">
                          <a16:colId xmlns:a16="http://schemas.microsoft.com/office/drawing/2014/main" val="175426108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093669718"/>
                        </a:ext>
                      </a:extLst>
                    </a:gridCol>
                    <a:gridCol w="2332848">
                      <a:extLst>
                        <a:ext uri="{9D8B030D-6E8A-4147-A177-3AD203B41FA5}">
                          <a16:colId xmlns:a16="http://schemas.microsoft.com/office/drawing/2014/main" val="9697705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i="1" dirty="0" smtClean="0">
                              <a:latin typeface="+mj-lt"/>
                            </a:rPr>
                            <a:t>n</a:t>
                          </a:r>
                          <a:endParaRPr kumimoji="1" lang="ja-JP" altLang="en-US" sz="2000" i="1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次元数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416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+mj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+mj-lt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+mj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パターン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163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+mj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+mj-lt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+mj-lt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+mj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条件部ファジィ集合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2779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i="1" dirty="0" smtClean="0">
                              <a:latin typeface="+mj-lt"/>
                            </a:rPr>
                            <a:t>C</a:t>
                          </a:r>
                          <a:endParaRPr kumimoji="1" lang="ja-JP" altLang="en-US" sz="2000" i="1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結論部クラス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4425007"/>
                      </a:ext>
                    </a:extLst>
                  </a:tr>
                  <a:tr h="3336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i="1" dirty="0" smtClean="0">
                              <a:latin typeface="+mj-lt"/>
                            </a:rPr>
                            <a:t>CF</a:t>
                          </a:r>
                          <a:endParaRPr kumimoji="1" lang="ja-JP" altLang="en-US" sz="2000" i="1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ルール重み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85048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C7B6EA56-2D13-AA49-91B4-9A28700BC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304163"/>
                  </p:ext>
                </p:extLst>
              </p:nvPr>
            </p:nvGraphicFramePr>
            <p:xfrm>
              <a:off x="5334000" y="1676400"/>
              <a:ext cx="3886200" cy="1981200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345072">
                      <a:extLst>
                        <a:ext uri="{9D8B030D-6E8A-4147-A177-3AD203B41FA5}">
                          <a16:colId xmlns:a16="http://schemas.microsoft.com/office/drawing/2014/main" val="175426108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093669718"/>
                        </a:ext>
                      </a:extLst>
                    </a:gridCol>
                    <a:gridCol w="2332848">
                      <a:extLst>
                        <a:ext uri="{9D8B030D-6E8A-4147-A177-3AD203B41FA5}">
                          <a16:colId xmlns:a16="http://schemas.microsoft.com/office/drawing/2014/main" val="96977055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i="1" dirty="0" smtClean="0">
                              <a:latin typeface="+mj-lt"/>
                            </a:rPr>
                            <a:t>n</a:t>
                          </a:r>
                          <a:endParaRPr kumimoji="1" lang="ja-JP" altLang="en-US" sz="2000" i="1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次元数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4164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0769" r="-188688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パターン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1639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769" r="-188688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条件部ファジィ集合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2779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i="1" dirty="0" smtClean="0">
                              <a:latin typeface="+mj-lt"/>
                            </a:rPr>
                            <a:t>C</a:t>
                          </a:r>
                          <a:endParaRPr kumimoji="1" lang="ja-JP" altLang="en-US" sz="2000" i="1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結論部クラス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4425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i="1" dirty="0" smtClean="0">
                              <a:latin typeface="+mj-lt"/>
                            </a:rPr>
                            <a:t>CF</a:t>
                          </a:r>
                          <a:endParaRPr kumimoji="1" lang="ja-JP" altLang="en-US" sz="2000" i="1" dirty="0"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ルール重み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8504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E21094-7193-CD45-8555-376133617532}"/>
              </a:ext>
            </a:extLst>
          </p:cNvPr>
          <p:cNvSpPr txBox="1"/>
          <p:nvPr/>
        </p:nvSpPr>
        <p:spPr>
          <a:xfrm>
            <a:off x="384958" y="4114800"/>
            <a:ext cx="910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特徴</a:t>
            </a:r>
            <a:endParaRPr kumimoji="1" lang="ja-JP" altLang="en-US" sz="28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737884" y="4648200"/>
            <a:ext cx="7720316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b="1" u="sng" kern="0" dirty="0" smtClean="0"/>
              <a:t>ルール集合</a:t>
            </a:r>
            <a:r>
              <a:rPr lang="ja-JP" altLang="en-US" sz="2800" kern="0" dirty="0" smtClean="0"/>
              <a:t>で識別器が構成される．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どのようにしてデータの識別を行っているのかが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b="1" u="sng" kern="0" dirty="0" smtClean="0"/>
              <a:t>言語的に解釈可能</a:t>
            </a:r>
            <a:r>
              <a:rPr lang="ja-JP" altLang="en-US" sz="2800" kern="0" dirty="0" smtClean="0"/>
              <a:t>．</a:t>
            </a:r>
            <a:endParaRPr lang="en-US" altLang="ja-JP" sz="2800" kern="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38630" y="2037694"/>
            <a:ext cx="4795370" cy="1315106"/>
            <a:chOff x="386230" y="2090058"/>
            <a:chExt cx="4795370" cy="1315106"/>
          </a:xfrm>
        </p:grpSpPr>
        <p:sp>
          <p:nvSpPr>
            <p:cNvPr id="10" name="角丸四角形 9"/>
            <p:cNvSpPr/>
            <p:nvPr/>
          </p:nvSpPr>
          <p:spPr>
            <a:xfrm>
              <a:off x="596173" y="2419151"/>
              <a:ext cx="4585427" cy="986013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F2CC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596173" y="2514600"/>
                  <a:ext cx="39966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+mj-lt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+mj-lt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sz="2400" dirty="0" smtClean="0">
                      <a:latin typeface="+mj-lt"/>
                    </a:rPr>
                    <a:t> </a:t>
                  </a:r>
                  <a:r>
                    <a:rPr kumimoji="1" lang="en-US" altLang="ja-JP" sz="2400" dirty="0" smtClean="0">
                      <a:latin typeface="+mj-lt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+mj-lt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+mj-lt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sz="2400" dirty="0" smtClean="0">
                      <a:latin typeface="+mj-lt"/>
                    </a:rPr>
                    <a:t> </a:t>
                  </a:r>
                  <a:r>
                    <a:rPr kumimoji="1" lang="en-US" altLang="ja-JP" sz="2400" dirty="0" smtClean="0">
                      <a:latin typeface="+mj-lt"/>
                    </a:rPr>
                    <a:t>and …</a:t>
                  </a:r>
                  <a:r>
                    <a:rPr lang="ja-JP" altLang="en-US" sz="2400" dirty="0">
                      <a:latin typeface="+mj-lt"/>
                    </a:rPr>
                    <a:t> </a:t>
                  </a:r>
                  <a:r>
                    <a:rPr lang="en-US" altLang="ja-JP" sz="2400" dirty="0" smtClean="0">
                      <a:latin typeface="+mj-lt"/>
                    </a:rPr>
                    <a:t>and</a:t>
                  </a:r>
                  <a:r>
                    <a:rPr kumimoji="1" lang="en-US" altLang="ja-JP" sz="2400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+mj-lt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+mj-lt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kumimoji="1" lang="ja-JP" altLang="en-US" sz="2400" dirty="0" smtClean="0">
                      <a:latin typeface="+mj-lt"/>
                    </a:rPr>
                    <a:t> </a:t>
                  </a:r>
                  <a:r>
                    <a:rPr kumimoji="1" lang="en-US" altLang="ja-JP" sz="2400" dirty="0" smtClean="0">
                      <a:latin typeface="+mj-lt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+mj-lt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+mj-lt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1" lang="ja-JP" altLang="en-US" sz="24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73" y="2514600"/>
                  <a:ext cx="399660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443" t="-10526" b="-28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テキスト ボックス 4"/>
            <p:cNvSpPr txBox="1"/>
            <p:nvPr/>
          </p:nvSpPr>
          <p:spPr>
            <a:xfrm>
              <a:off x="2348773" y="2910384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+mj-lt"/>
                </a:rPr>
                <a:t>t</a:t>
              </a:r>
              <a:r>
                <a:rPr kumimoji="1" lang="en-US" altLang="ja-JP" sz="2400" dirty="0" smtClean="0">
                  <a:latin typeface="+mj-lt"/>
                </a:rPr>
                <a:t>hen Class </a:t>
              </a:r>
              <a:r>
                <a:rPr kumimoji="1" lang="en-US" altLang="ja-JP" sz="2400" i="1" dirty="0" smtClean="0">
                  <a:latin typeface="+mj-lt"/>
                </a:rPr>
                <a:t>C </a:t>
              </a:r>
              <a:r>
                <a:rPr lang="en-US" altLang="ja-JP" sz="2400" dirty="0" smtClean="0">
                  <a:latin typeface="+mj-lt"/>
                </a:rPr>
                <a:t>with </a:t>
              </a:r>
              <a:r>
                <a:rPr lang="en-US" altLang="ja-JP" sz="2400" i="1" dirty="0" smtClean="0">
                  <a:latin typeface="+mj-lt"/>
                </a:rPr>
                <a:t>CF</a:t>
              </a:r>
              <a:endParaRPr kumimoji="1" lang="ja-JP" altLang="en-US" sz="2400" i="1" dirty="0">
                <a:latin typeface="+mj-lt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7385614-15A0-C94F-8EC0-8F879B337B56}"/>
                </a:ext>
              </a:extLst>
            </p:cNvPr>
            <p:cNvSpPr txBox="1"/>
            <p:nvPr/>
          </p:nvSpPr>
          <p:spPr>
            <a:xfrm>
              <a:off x="386230" y="2090058"/>
              <a:ext cx="2979993" cy="44267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latin typeface="+mj-lt"/>
                </a:rPr>
                <a:t>If-then</a:t>
              </a:r>
              <a:r>
                <a:rPr kumimoji="1" lang="ja-JP" altLang="en-US" sz="2000" dirty="0" smtClean="0"/>
                <a:t>形式ファジィルール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9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多目的ファジィ遺伝的機械学習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04799" y="1343055"/>
            <a:ext cx="7924801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/>
              <a:t>Multiobjective</a:t>
            </a:r>
            <a:r>
              <a:rPr lang="en-US" altLang="ja-JP" sz="2400" dirty="0" smtClean="0"/>
              <a:t> Fuzzy Genetics-Based Machine Learning :</a:t>
            </a:r>
          </a:p>
          <a:p>
            <a:r>
              <a:rPr lang="en-US" altLang="ja-JP" sz="2400" dirty="0" err="1" smtClean="0"/>
              <a:t>MoFGBML</a:t>
            </a:r>
            <a:endParaRPr kumimoji="1" lang="ja-JP" altLang="en-US" sz="2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5867400" y="3410519"/>
            <a:ext cx="1994128" cy="2333789"/>
            <a:chOff x="6312434" y="3272192"/>
            <a:chExt cx="1994128" cy="2333789"/>
          </a:xfrm>
        </p:grpSpPr>
        <p:sp>
          <p:nvSpPr>
            <p:cNvPr id="8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6312434" y="3272192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6391371" y="4010128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6609200" y="4759301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7197838" y="5115493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8001762" y="5301181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5334000" y="2819400"/>
            <a:ext cx="3420966" cy="3343747"/>
            <a:chOff x="5492749" y="3276600"/>
            <a:chExt cx="3420966" cy="334374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5865715" y="3276600"/>
              <a:ext cx="3048000" cy="3048000"/>
              <a:chOff x="1905000" y="2590800"/>
              <a:chExt cx="3048000" cy="3048000"/>
            </a:xfrm>
          </p:grpSpPr>
          <p:cxnSp>
            <p:nvCxnSpPr>
              <p:cNvPr id="5" name="直線矢印コネクタ 4"/>
              <p:cNvCxnSpPr/>
              <p:nvPr/>
            </p:nvCxnSpPr>
            <p:spPr>
              <a:xfrm>
                <a:off x="1905000" y="5638800"/>
                <a:ext cx="3048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/>
              <p:cNvCxnSpPr/>
              <p:nvPr/>
            </p:nvCxnSpPr>
            <p:spPr>
              <a:xfrm rot="16200000">
                <a:off x="381000" y="4114800"/>
                <a:ext cx="3048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/>
                <p:cNvSpPr txBox="1"/>
                <p:nvPr/>
              </p:nvSpPr>
              <p:spPr>
                <a:xfrm rot="16200000">
                  <a:off x="5323857" y="4646710"/>
                  <a:ext cx="6455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3857" y="4646710"/>
                  <a:ext cx="645561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38000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7063953" y="6312570"/>
                  <a:ext cx="6515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953" y="6312570"/>
                  <a:ext cx="6515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3084" b="-3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C7B6EA56-2D13-AA49-91B4-9A28700BC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675224"/>
                  </p:ext>
                </p:extLst>
              </p:nvPr>
            </p:nvGraphicFramePr>
            <p:xfrm>
              <a:off x="6934200" y="2362200"/>
              <a:ext cx="2288794" cy="792480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713159">
                      <a:extLst>
                        <a:ext uri="{9D8B030D-6E8A-4147-A177-3AD203B41FA5}">
                          <a16:colId xmlns:a16="http://schemas.microsoft.com/office/drawing/2014/main" val="1754261082"/>
                        </a:ext>
                      </a:extLst>
                    </a:gridCol>
                    <a:gridCol w="255997">
                      <a:extLst>
                        <a:ext uri="{9D8B030D-6E8A-4147-A177-3AD203B41FA5}">
                          <a16:colId xmlns:a16="http://schemas.microsoft.com/office/drawing/2014/main" val="1093669718"/>
                        </a:ext>
                      </a:extLst>
                    </a:gridCol>
                    <a:gridCol w="1319638">
                      <a:extLst>
                        <a:ext uri="{9D8B030D-6E8A-4147-A177-3AD203B41FA5}">
                          <a16:colId xmlns:a16="http://schemas.microsoft.com/office/drawing/2014/main" val="9697705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誤識別率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416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ルール数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1639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C7B6EA56-2D13-AA49-91B4-9A28700BC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675224"/>
                  </p:ext>
                </p:extLst>
              </p:nvPr>
            </p:nvGraphicFramePr>
            <p:xfrm>
              <a:off x="6934200" y="2362200"/>
              <a:ext cx="2288794" cy="792480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713159">
                      <a:extLst>
                        <a:ext uri="{9D8B030D-6E8A-4147-A177-3AD203B41FA5}">
                          <a16:colId xmlns:a16="http://schemas.microsoft.com/office/drawing/2014/main" val="1754261082"/>
                        </a:ext>
                      </a:extLst>
                    </a:gridCol>
                    <a:gridCol w="255997">
                      <a:extLst>
                        <a:ext uri="{9D8B030D-6E8A-4147-A177-3AD203B41FA5}">
                          <a16:colId xmlns:a16="http://schemas.microsoft.com/office/drawing/2014/main" val="1093669718"/>
                        </a:ext>
                      </a:extLst>
                    </a:gridCol>
                    <a:gridCol w="1319638">
                      <a:extLst>
                        <a:ext uri="{9D8B030D-6E8A-4147-A177-3AD203B41FA5}">
                          <a16:colId xmlns:a16="http://schemas.microsoft.com/office/drawing/2014/main" val="96977055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06" r="-221368" b="-1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誤識別率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4164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2308" r="-22136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ルール数</a:t>
                          </a:r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163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434770" y="2190984"/>
            <a:ext cx="5127830" cy="13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複数の目的を同時に最適化する進化型多目的最適化手法を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ファジィ識別器の設計に応用</a:t>
            </a:r>
          </a:p>
          <a:p>
            <a:pPr marL="0" indent="0">
              <a:buNone/>
            </a:pPr>
            <a:endParaRPr lang="en-US" altLang="ja-JP" sz="2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562600" y="6324600"/>
                <a:ext cx="3555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+mj-lt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+mj-lt"/>
                  </a:rPr>
                  <a:t> </a:t>
                </a:r>
                <a:r>
                  <a:rPr kumimoji="1" lang="en-US" altLang="ja-JP" dirty="0" smtClean="0">
                    <a:latin typeface="+mj-lt"/>
                  </a:rPr>
                  <a:t>and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6324600"/>
                <a:ext cx="3555069" cy="369332"/>
              </a:xfrm>
              <a:prstGeom prst="rect">
                <a:avLst/>
              </a:prstGeom>
              <a:blipFill>
                <a:blip r:embed="rId5"/>
                <a:stretch>
                  <a:fillRect l="-1029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434769" y="4343400"/>
            <a:ext cx="5127831" cy="23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b="1" u="sng" kern="0" dirty="0" smtClean="0"/>
              <a:t>誤識別率の最小化</a:t>
            </a:r>
            <a:endParaRPr lang="en-US" altLang="ja-JP" sz="1200" kern="0" dirty="0"/>
          </a:p>
          <a:p>
            <a:pPr marL="0" indent="0">
              <a:buNone/>
            </a:pPr>
            <a:r>
              <a:rPr lang="ja-JP" altLang="en-US" sz="2800" b="1" u="sng" kern="0" dirty="0" smtClean="0"/>
              <a:t>複雑性（ルール数）の最小化</a:t>
            </a:r>
            <a:endParaRPr lang="en-US" altLang="ja-JP" sz="2800" b="1" u="sng" kern="0" dirty="0" smtClean="0"/>
          </a:p>
          <a:p>
            <a:pPr marL="0" indent="0">
              <a:buNone/>
            </a:pPr>
            <a:r>
              <a:rPr lang="ja-JP" altLang="en-US" sz="2800" kern="0" dirty="0" smtClean="0"/>
              <a:t>これ</a:t>
            </a:r>
            <a:r>
              <a:rPr lang="ja-JP" altLang="en-US" sz="2800" kern="0" dirty="0"/>
              <a:t>ら</a:t>
            </a:r>
            <a:r>
              <a:rPr lang="ja-JP" altLang="en-US" sz="2800" kern="0" dirty="0" smtClean="0"/>
              <a:t>の</a:t>
            </a:r>
            <a:r>
              <a:rPr lang="en-US" altLang="ja-JP" sz="2800" kern="0" dirty="0" smtClean="0"/>
              <a:t>2</a:t>
            </a:r>
            <a:r>
              <a:rPr lang="ja-JP" altLang="en-US" sz="2800" kern="0" dirty="0" smtClean="0"/>
              <a:t>目的における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トレードオフ曲線に沿った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識別器集合の獲得が可能．</a:t>
            </a:r>
            <a:endParaRPr lang="en-US" altLang="ja-JP" sz="2800" kern="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626202" y="3204497"/>
            <a:ext cx="1603398" cy="1523082"/>
            <a:chOff x="6418325" y="3496053"/>
            <a:chExt cx="1603398" cy="1523082"/>
          </a:xfrm>
        </p:grpSpPr>
        <p:sp>
          <p:nvSpPr>
            <p:cNvPr id="29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6418325" y="3496053"/>
              <a:ext cx="304800" cy="304800"/>
            </a:xfrm>
            <a:prstGeom prst="ellipse">
              <a:avLst/>
            </a:prstGeom>
            <a:solidFill>
              <a:srgbClr val="FFE285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6650123" y="4033342"/>
              <a:ext cx="304800" cy="304800"/>
            </a:xfrm>
            <a:prstGeom prst="ellipse">
              <a:avLst/>
            </a:prstGeom>
            <a:solidFill>
              <a:srgbClr val="FFE285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6881297" y="4441612"/>
              <a:ext cx="304800" cy="304800"/>
            </a:xfrm>
            <a:prstGeom prst="ellipse">
              <a:avLst/>
            </a:prstGeom>
            <a:solidFill>
              <a:srgbClr val="FFE285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7299110" y="4624510"/>
              <a:ext cx="304800" cy="304800"/>
            </a:xfrm>
            <a:prstGeom prst="ellipse">
              <a:avLst/>
            </a:prstGeom>
            <a:solidFill>
              <a:srgbClr val="FFE285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2">
              <a:extLst>
                <a:ext uri="{FF2B5EF4-FFF2-40B4-BE49-F238E27FC236}">
                  <a16:creationId xmlns:a16="http://schemas.microsoft.com/office/drawing/2014/main" id="{DD1BBC0C-57B0-CC4F-9DDD-5AB120EB530A}"/>
                </a:ext>
              </a:extLst>
            </p:cNvPr>
            <p:cNvSpPr/>
            <p:nvPr/>
          </p:nvSpPr>
          <p:spPr>
            <a:xfrm>
              <a:off x="7716923" y="4714335"/>
              <a:ext cx="304800" cy="304800"/>
            </a:xfrm>
            <a:prstGeom prst="ellipse">
              <a:avLst/>
            </a:prstGeom>
            <a:solidFill>
              <a:srgbClr val="FFE285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左矢印 38"/>
          <p:cNvSpPr/>
          <p:nvPr/>
        </p:nvSpPr>
        <p:spPr>
          <a:xfrm rot="20599922">
            <a:off x="6253900" y="3851727"/>
            <a:ext cx="490141" cy="3127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16829091">
            <a:off x="7194882" y="4885691"/>
            <a:ext cx="490141" cy="3127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矢印 40"/>
          <p:cNvSpPr/>
          <p:nvPr/>
        </p:nvSpPr>
        <p:spPr>
          <a:xfrm rot="18747043">
            <a:off x="6497865" y="4513379"/>
            <a:ext cx="490141" cy="3127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5E21094-7193-CD45-8555-376133617532}"/>
              </a:ext>
            </a:extLst>
          </p:cNvPr>
          <p:cNvSpPr txBox="1"/>
          <p:nvPr/>
        </p:nvSpPr>
        <p:spPr>
          <a:xfrm>
            <a:off x="384958" y="3820180"/>
            <a:ext cx="910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特徴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90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並列分散型</a:t>
            </a:r>
            <a:r>
              <a:rPr kumimoji="1" lang="en-US" altLang="ja-JP" dirty="0" err="1" smtClean="0">
                <a:latin typeface="+mn-lt"/>
              </a:rPr>
              <a:t>MoFGBML</a:t>
            </a:r>
            <a:endParaRPr kumimoji="1" lang="ja-JP" altLang="en-US" dirty="0">
              <a:latin typeface="+mn-lt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105400" y="1588782"/>
            <a:ext cx="3803193" cy="4050018"/>
            <a:chOff x="1270568" y="1494041"/>
            <a:chExt cx="3803193" cy="4050018"/>
          </a:xfrm>
        </p:grpSpPr>
        <p:sp>
          <p:nvSpPr>
            <p:cNvPr id="4" name="U ターン矢印 3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5400000" flipH="1">
              <a:off x="4638886" y="2017191"/>
              <a:ext cx="612629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683BDC4-DE2B-C640-87E7-1586BC104212}"/>
                </a:ext>
              </a:extLst>
            </p:cNvPr>
            <p:cNvGrpSpPr/>
            <p:nvPr/>
          </p:nvGrpSpPr>
          <p:grpSpPr>
            <a:xfrm>
              <a:off x="1401873" y="2015773"/>
              <a:ext cx="1038283" cy="3048000"/>
              <a:chOff x="1738929" y="1752600"/>
              <a:chExt cx="1038283" cy="3048000"/>
            </a:xfrm>
          </p:grpSpPr>
          <p:sp>
            <p:nvSpPr>
              <p:cNvPr id="45" name="角丸四角形 44">
                <a:extLst>
                  <a:ext uri="{FF2B5EF4-FFF2-40B4-BE49-F238E27FC236}">
                    <a16:creationId xmlns:a16="http://schemas.microsoft.com/office/drawing/2014/main" id="{B9CC2980-1D25-4B44-B9AF-E0E3CF5DC6CD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2BB0CF7-D159-A946-9B0B-EC1BC370F053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円/楕円 2">
                <a:extLst>
                  <a:ext uri="{FF2B5EF4-FFF2-40B4-BE49-F238E27FC236}">
                    <a16:creationId xmlns:a16="http://schemas.microsoft.com/office/drawing/2014/main" id="{DD1BBC0C-57B0-CC4F-9DDD-5AB120EB530A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3">
                <a:extLst>
                  <a:ext uri="{FF2B5EF4-FFF2-40B4-BE49-F238E27FC236}">
                    <a16:creationId xmlns:a16="http://schemas.microsoft.com/office/drawing/2014/main" id="{ACDF2679-253C-5F4F-B5FC-95D0B67399C3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">
                <a:extLst>
                  <a:ext uri="{FF2B5EF4-FFF2-40B4-BE49-F238E27FC236}">
                    <a16:creationId xmlns:a16="http://schemas.microsoft.com/office/drawing/2014/main" id="{D3CCA339-216F-ED47-B45F-7AA7EB21D5FA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5">
                <a:extLst>
                  <a:ext uri="{FF2B5EF4-FFF2-40B4-BE49-F238E27FC236}">
                    <a16:creationId xmlns:a16="http://schemas.microsoft.com/office/drawing/2014/main" id="{01D8BA4F-65A6-1041-BEE9-E1F26BB5B2A5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6">
                <a:extLst>
                  <a:ext uri="{FF2B5EF4-FFF2-40B4-BE49-F238E27FC236}">
                    <a16:creationId xmlns:a16="http://schemas.microsoft.com/office/drawing/2014/main" id="{73DB7111-7E2C-0243-A867-833FE15D416F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7">
                <a:extLst>
                  <a:ext uri="{FF2B5EF4-FFF2-40B4-BE49-F238E27FC236}">
                    <a16:creationId xmlns:a16="http://schemas.microsoft.com/office/drawing/2014/main" id="{33833021-8BD4-0944-ADCB-A0712160ABF8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8">
                <a:extLst>
                  <a:ext uri="{FF2B5EF4-FFF2-40B4-BE49-F238E27FC236}">
                    <a16:creationId xmlns:a16="http://schemas.microsoft.com/office/drawing/2014/main" id="{296344F5-DE39-5646-B9FA-BD9393916DB8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9">
                <a:extLst>
                  <a:ext uri="{FF2B5EF4-FFF2-40B4-BE49-F238E27FC236}">
                    <a16:creationId xmlns:a16="http://schemas.microsoft.com/office/drawing/2014/main" id="{10F911D5-5DAF-E24C-B6E9-E138B6899AE3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柱 54">
                <a:extLst>
                  <a:ext uri="{FF2B5EF4-FFF2-40B4-BE49-F238E27FC236}">
                    <a16:creationId xmlns:a16="http://schemas.microsoft.com/office/drawing/2014/main" id="{02DD8ABE-0268-1A46-AA81-26411304C9B2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上下矢印 55">
                <a:extLst>
                  <a:ext uri="{FF2B5EF4-FFF2-40B4-BE49-F238E27FC236}">
                    <a16:creationId xmlns:a16="http://schemas.microsoft.com/office/drawing/2014/main" id="{2BF16A79-BB3C-CB45-94F9-84BDDF7CDA82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66691C4-EEEE-A64E-887B-C06ED4985D57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0D5E945-0A9B-654C-9453-59CA4F7388DF}"/>
                </a:ext>
              </a:extLst>
            </p:cNvPr>
            <p:cNvGrpSpPr/>
            <p:nvPr/>
          </p:nvGrpSpPr>
          <p:grpSpPr>
            <a:xfrm>
              <a:off x="2587061" y="2015773"/>
              <a:ext cx="1038283" cy="3048000"/>
              <a:chOff x="1738929" y="1752600"/>
              <a:chExt cx="1038283" cy="3048000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41CEB9A1-9455-3C4D-BAD3-D0F582EC97CA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9BC13CB2-2750-DF4E-ABCB-AFCBAF81493F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18">
                <a:extLst>
                  <a:ext uri="{FF2B5EF4-FFF2-40B4-BE49-F238E27FC236}">
                    <a16:creationId xmlns:a16="http://schemas.microsoft.com/office/drawing/2014/main" id="{971BBB10-C0AF-F94A-A40E-EBBBF9C7DAD0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19">
                <a:extLst>
                  <a:ext uri="{FF2B5EF4-FFF2-40B4-BE49-F238E27FC236}">
                    <a16:creationId xmlns:a16="http://schemas.microsoft.com/office/drawing/2014/main" id="{C631E72B-6FE4-0C46-9DDE-DFA5B9A1FB75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20">
                <a:extLst>
                  <a:ext uri="{FF2B5EF4-FFF2-40B4-BE49-F238E27FC236}">
                    <a16:creationId xmlns:a16="http://schemas.microsoft.com/office/drawing/2014/main" id="{CC8DC23E-FADB-B54C-97D4-DE27D445F227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21">
                <a:extLst>
                  <a:ext uri="{FF2B5EF4-FFF2-40B4-BE49-F238E27FC236}">
                    <a16:creationId xmlns:a16="http://schemas.microsoft.com/office/drawing/2014/main" id="{5EEA302F-263D-7241-B8C0-6824BAA59309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22">
                <a:extLst>
                  <a:ext uri="{FF2B5EF4-FFF2-40B4-BE49-F238E27FC236}">
                    <a16:creationId xmlns:a16="http://schemas.microsoft.com/office/drawing/2014/main" id="{026A6990-8AA8-8844-9ECF-E5891D27E0EE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23">
                <a:extLst>
                  <a:ext uri="{FF2B5EF4-FFF2-40B4-BE49-F238E27FC236}">
                    <a16:creationId xmlns:a16="http://schemas.microsoft.com/office/drawing/2014/main" id="{979C0CA6-6E61-3544-ACDA-6D50DB31ED2D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24">
                <a:extLst>
                  <a:ext uri="{FF2B5EF4-FFF2-40B4-BE49-F238E27FC236}">
                    <a16:creationId xmlns:a16="http://schemas.microsoft.com/office/drawing/2014/main" id="{5AAD598A-3951-AA44-A551-CDBDC40B7496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25">
                <a:extLst>
                  <a:ext uri="{FF2B5EF4-FFF2-40B4-BE49-F238E27FC236}">
                    <a16:creationId xmlns:a16="http://schemas.microsoft.com/office/drawing/2014/main" id="{1CACA7EE-1BC5-B240-B679-E07D3F13B806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:a16="http://schemas.microsoft.com/office/drawing/2014/main" id="{AD258B57-BD40-D341-9F49-66EC4C94CCD9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上下矢印 42">
                <a:extLst>
                  <a:ext uri="{FF2B5EF4-FFF2-40B4-BE49-F238E27FC236}">
                    <a16:creationId xmlns:a16="http://schemas.microsoft.com/office/drawing/2014/main" id="{9AB96D03-5FB2-D646-B1D2-10099B756298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ED2B68D-7161-FB44-A830-3848611A5BC5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2634106-7119-F546-A0A2-CFFEFF0C429E}"/>
                </a:ext>
              </a:extLst>
            </p:cNvPr>
            <p:cNvGrpSpPr/>
            <p:nvPr/>
          </p:nvGrpSpPr>
          <p:grpSpPr>
            <a:xfrm>
              <a:off x="3767572" y="2015773"/>
              <a:ext cx="1038283" cy="3048000"/>
              <a:chOff x="1738929" y="1752600"/>
              <a:chExt cx="1038283" cy="3048000"/>
            </a:xfrm>
          </p:grpSpPr>
          <p:sp>
            <p:nvSpPr>
              <p:cNvPr id="19" name="角丸四角形 18">
                <a:extLst>
                  <a:ext uri="{FF2B5EF4-FFF2-40B4-BE49-F238E27FC236}">
                    <a16:creationId xmlns:a16="http://schemas.microsoft.com/office/drawing/2014/main" id="{7B0190BE-ED1D-8D4A-953D-A2ED9B229E92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28D8A56-4ABD-5948-A30D-DDC1CC0B16B2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32">
                <a:extLst>
                  <a:ext uri="{FF2B5EF4-FFF2-40B4-BE49-F238E27FC236}">
                    <a16:creationId xmlns:a16="http://schemas.microsoft.com/office/drawing/2014/main" id="{72C81125-FBDE-DC40-9560-6A7EB25FEA2F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33">
                <a:extLst>
                  <a:ext uri="{FF2B5EF4-FFF2-40B4-BE49-F238E27FC236}">
                    <a16:creationId xmlns:a16="http://schemas.microsoft.com/office/drawing/2014/main" id="{2F21648D-5924-8A41-82EF-5CBEB5271518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34">
                <a:extLst>
                  <a:ext uri="{FF2B5EF4-FFF2-40B4-BE49-F238E27FC236}">
                    <a16:creationId xmlns:a16="http://schemas.microsoft.com/office/drawing/2014/main" id="{E2714FDD-D53F-3346-82BB-004E94E452B4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35">
                <a:extLst>
                  <a:ext uri="{FF2B5EF4-FFF2-40B4-BE49-F238E27FC236}">
                    <a16:creationId xmlns:a16="http://schemas.microsoft.com/office/drawing/2014/main" id="{BF24FB70-A498-9141-9053-B45577248818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36">
                <a:extLst>
                  <a:ext uri="{FF2B5EF4-FFF2-40B4-BE49-F238E27FC236}">
                    <a16:creationId xmlns:a16="http://schemas.microsoft.com/office/drawing/2014/main" id="{4BBDF74C-B2D6-044C-B6F5-3E7C0CF22C03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37">
                <a:extLst>
                  <a:ext uri="{FF2B5EF4-FFF2-40B4-BE49-F238E27FC236}">
                    <a16:creationId xmlns:a16="http://schemas.microsoft.com/office/drawing/2014/main" id="{ACC528F5-CBB3-D343-A13B-A77491932873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8">
                <a:extLst>
                  <a:ext uri="{FF2B5EF4-FFF2-40B4-BE49-F238E27FC236}">
                    <a16:creationId xmlns:a16="http://schemas.microsoft.com/office/drawing/2014/main" id="{937CEA22-1651-9542-B0EB-B0F3A21EF70C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9">
                <a:extLst>
                  <a:ext uri="{FF2B5EF4-FFF2-40B4-BE49-F238E27FC236}">
                    <a16:creationId xmlns:a16="http://schemas.microsoft.com/office/drawing/2014/main" id="{318F0539-0BE2-9E4F-8FB7-B83E30BA6E92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柱 28">
                <a:extLst>
                  <a:ext uri="{FF2B5EF4-FFF2-40B4-BE49-F238E27FC236}">
                    <a16:creationId xmlns:a16="http://schemas.microsoft.com/office/drawing/2014/main" id="{B3CEB2DA-2A4D-9A41-8A99-156072F599A7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上下矢印 29">
                <a:extLst>
                  <a:ext uri="{FF2B5EF4-FFF2-40B4-BE49-F238E27FC236}">
                    <a16:creationId xmlns:a16="http://schemas.microsoft.com/office/drawing/2014/main" id="{09742EB3-2665-974D-A575-3102BECD1221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00F44C2-0182-9748-B59F-389277F55F84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8" name="左矢印 7">
              <a:extLst>
                <a:ext uri="{FF2B5EF4-FFF2-40B4-BE49-F238E27FC236}">
                  <a16:creationId xmlns:a16="http://schemas.microsoft.com/office/drawing/2014/main" id="{213A110A-3997-914D-AC3C-01671256309E}"/>
                </a:ext>
              </a:extLst>
            </p:cNvPr>
            <p:cNvSpPr/>
            <p:nvPr/>
          </p:nvSpPr>
          <p:spPr>
            <a:xfrm>
              <a:off x="2264841" y="4560517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左矢印 8">
              <a:extLst>
                <a:ext uri="{FF2B5EF4-FFF2-40B4-BE49-F238E27FC236}">
                  <a16:creationId xmlns:a16="http://schemas.microsoft.com/office/drawing/2014/main" id="{0C9A98A1-FBD0-4645-830D-24D1EEDC7BEE}"/>
                </a:ext>
              </a:extLst>
            </p:cNvPr>
            <p:cNvSpPr/>
            <p:nvPr/>
          </p:nvSpPr>
          <p:spPr>
            <a:xfrm>
              <a:off x="3454726" y="4560517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矢印 9">
              <a:extLst>
                <a:ext uri="{FF2B5EF4-FFF2-40B4-BE49-F238E27FC236}">
                  <a16:creationId xmlns:a16="http://schemas.microsoft.com/office/drawing/2014/main" id="{6D7A7842-3A4F-2149-BEFA-1B35F45F4727}"/>
                </a:ext>
              </a:extLst>
            </p:cNvPr>
            <p:cNvSpPr/>
            <p:nvPr/>
          </p:nvSpPr>
          <p:spPr>
            <a:xfrm rot="10800000">
              <a:off x="2440155" y="2294154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矢印 10">
              <a:extLst>
                <a:ext uri="{FF2B5EF4-FFF2-40B4-BE49-F238E27FC236}">
                  <a16:creationId xmlns:a16="http://schemas.microsoft.com/office/drawing/2014/main" id="{214A36BF-A64A-F040-A681-A9BD102CA308}"/>
                </a:ext>
              </a:extLst>
            </p:cNvPr>
            <p:cNvSpPr/>
            <p:nvPr/>
          </p:nvSpPr>
          <p:spPr>
            <a:xfrm rot="10800000">
              <a:off x="3625344" y="2298002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左矢印 11">
              <a:extLst>
                <a:ext uri="{FF2B5EF4-FFF2-40B4-BE49-F238E27FC236}">
                  <a16:creationId xmlns:a16="http://schemas.microsoft.com/office/drawing/2014/main" id="{2E2C8500-4591-4448-BF40-246A2EB75984}"/>
                </a:ext>
              </a:extLst>
            </p:cNvPr>
            <p:cNvSpPr/>
            <p:nvPr/>
          </p:nvSpPr>
          <p:spPr>
            <a:xfrm>
              <a:off x="1520266" y="1781836"/>
              <a:ext cx="3295756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U ターン矢印 12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16200000" flipH="1">
              <a:off x="1106291" y="2027650"/>
              <a:ext cx="585675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左矢印 13">
              <a:extLst>
                <a:ext uri="{FF2B5EF4-FFF2-40B4-BE49-F238E27FC236}">
                  <a16:creationId xmlns:a16="http://schemas.microsoft.com/office/drawing/2014/main" id="{1244BD67-C492-484E-8B74-5766BADB6A5D}"/>
                </a:ext>
              </a:extLst>
            </p:cNvPr>
            <p:cNvSpPr/>
            <p:nvPr/>
          </p:nvSpPr>
          <p:spPr>
            <a:xfrm rot="10800000">
              <a:off x="1567943" y="5066466"/>
              <a:ext cx="3048000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45AF880-C45C-4A4B-9876-E09FF5779452}"/>
                </a:ext>
              </a:extLst>
            </p:cNvPr>
            <p:cNvSpPr txBox="1"/>
            <p:nvPr/>
          </p:nvSpPr>
          <p:spPr>
            <a:xfrm>
              <a:off x="2191695" y="517472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個体の移住操作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0428F1C-634C-8447-8095-73B5B0870DFB}"/>
                </a:ext>
              </a:extLst>
            </p:cNvPr>
            <p:cNvSpPr txBox="1"/>
            <p:nvPr/>
          </p:nvSpPr>
          <p:spPr>
            <a:xfrm>
              <a:off x="1661780" y="1494041"/>
              <a:ext cx="320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部分学習用データの交換操作</a:t>
              </a:r>
            </a:p>
          </p:txBody>
        </p:sp>
        <p:sp>
          <p:nvSpPr>
            <p:cNvPr id="17" name="U ターン矢印 16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5400000" flipH="1">
              <a:off x="4438187" y="4774929"/>
              <a:ext cx="612629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U ターン矢印 17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16200000" flipH="1">
              <a:off x="1125170" y="4806819"/>
              <a:ext cx="612629" cy="257121"/>
            </a:xfrm>
            <a:prstGeom prst="uturnArrow">
              <a:avLst>
                <a:gd name="adj1" fmla="val 26815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702051" y="1267879"/>
            <a:ext cx="4472124" cy="185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個体群と学習用データを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分割したペアをそれぞれ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一つの</a:t>
            </a:r>
            <a:r>
              <a:rPr lang="en-US" altLang="ja-JP" sz="2800" kern="0" dirty="0" smtClean="0"/>
              <a:t>CPU</a:t>
            </a:r>
            <a:r>
              <a:rPr lang="ja-JP" altLang="en-US" sz="2800" kern="0" dirty="0" smtClean="0"/>
              <a:t>コアに割り当て，</a:t>
            </a:r>
            <a:r>
              <a:rPr lang="en-US" altLang="ja-JP" sz="2800" kern="0" dirty="0" err="1" smtClean="0"/>
              <a:t>MoFGBML</a:t>
            </a:r>
            <a:r>
              <a:rPr lang="ja-JP" altLang="en-US" sz="2800" kern="0" dirty="0" smtClean="0"/>
              <a:t>を行う．</a:t>
            </a:r>
            <a:endParaRPr lang="en-US" altLang="ja-JP" sz="2800" kern="0" dirty="0"/>
          </a:p>
        </p:txBody>
      </p:sp>
      <p:grpSp>
        <p:nvGrpSpPr>
          <p:cNvPr id="65" name="グループ化 64"/>
          <p:cNvGrpSpPr/>
          <p:nvPr/>
        </p:nvGrpSpPr>
        <p:grpSpPr>
          <a:xfrm>
            <a:off x="1977275" y="3179078"/>
            <a:ext cx="2670925" cy="1316722"/>
            <a:chOff x="5487106" y="2290100"/>
            <a:chExt cx="2670925" cy="131672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03BA68C-30BD-9F43-B982-92E41C1225E7}"/>
                </a:ext>
              </a:extLst>
            </p:cNvPr>
            <p:cNvSpPr/>
            <p:nvPr/>
          </p:nvSpPr>
          <p:spPr>
            <a:xfrm>
              <a:off x="5487106" y="2290100"/>
              <a:ext cx="2670925" cy="131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43">
              <a:extLst>
                <a:ext uri="{FF2B5EF4-FFF2-40B4-BE49-F238E27FC236}">
                  <a16:creationId xmlns:a16="http://schemas.microsoft.com/office/drawing/2014/main" id="{DA120312-61B1-144E-8D4D-F68349909023}"/>
                </a:ext>
              </a:extLst>
            </p:cNvPr>
            <p:cNvSpPr/>
            <p:nvPr/>
          </p:nvSpPr>
          <p:spPr>
            <a:xfrm>
              <a:off x="5803346" y="3176849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FE740822-C01B-A944-AFFB-3E2AA037C098}"/>
                </a:ext>
              </a:extLst>
            </p:cNvPr>
            <p:cNvSpPr txBox="1"/>
            <p:nvPr/>
          </p:nvSpPr>
          <p:spPr>
            <a:xfrm>
              <a:off x="6238892" y="314072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個体（識別器）</a:t>
              </a:r>
            </a:p>
          </p:txBody>
        </p:sp>
        <p:sp>
          <p:nvSpPr>
            <p:cNvPr id="69" name="円柱 68">
              <a:extLst>
                <a:ext uri="{FF2B5EF4-FFF2-40B4-BE49-F238E27FC236}">
                  <a16:creationId xmlns:a16="http://schemas.microsoft.com/office/drawing/2014/main" id="{547D24E4-94C9-4F40-8674-516954DF2E12}"/>
                </a:ext>
              </a:extLst>
            </p:cNvPr>
            <p:cNvSpPr/>
            <p:nvPr/>
          </p:nvSpPr>
          <p:spPr>
            <a:xfrm>
              <a:off x="5671480" y="2512367"/>
              <a:ext cx="566292" cy="369332"/>
            </a:xfrm>
            <a:prstGeom prst="can">
              <a:avLst>
                <a:gd name="adj" fmla="val 4164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F6B3F95-D151-E244-8E51-9A1F825D5239}"/>
                </a:ext>
              </a:extLst>
            </p:cNvPr>
            <p:cNvSpPr txBox="1"/>
            <p:nvPr/>
          </p:nvSpPr>
          <p:spPr>
            <a:xfrm>
              <a:off x="6238892" y="2373868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学習用データの</a:t>
              </a:r>
              <a:endParaRPr lang="en-US" altLang="ja-JP" dirty="0"/>
            </a:p>
            <a:p>
              <a:r>
                <a:rPr lang="ja-JP" altLang="en-US" dirty="0"/>
                <a:t>部分集合</a:t>
              </a:r>
              <a:endParaRPr kumimoji="1" lang="ja-JP" altLang="en-US" dirty="0"/>
            </a:p>
          </p:txBody>
        </p:sp>
      </p:grpSp>
      <p:sp>
        <p:nvSpPr>
          <p:cNvPr id="73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657726" y="5302034"/>
            <a:ext cx="4414002" cy="102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800" kern="0" dirty="0" err="1" smtClean="0"/>
              <a:t>MoFGBML</a:t>
            </a:r>
            <a:r>
              <a:rPr lang="ja-JP" altLang="en-US" sz="2800" kern="0" dirty="0" smtClean="0"/>
              <a:t>の適用にかかる計算時間の短縮が可能．</a:t>
            </a:r>
            <a:endParaRPr lang="en-US" altLang="ja-JP" sz="2800" kern="0" dirty="0" smtClean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04800" y="4785611"/>
            <a:ext cx="914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特徴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6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アンサンブル識別器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657726" y="1261070"/>
            <a:ext cx="7267074" cy="57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複数の弱識別器の多数決で識別を行う．</a:t>
            </a:r>
            <a:endParaRPr lang="en-US" altLang="ja-JP" sz="2800" kern="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33400" y="1916655"/>
            <a:ext cx="4025919" cy="1008088"/>
            <a:chOff x="1892030" y="2440742"/>
            <a:chExt cx="4025919" cy="1008088"/>
          </a:xfrm>
        </p:grpSpPr>
        <p:sp>
          <p:nvSpPr>
            <p:cNvPr id="5" name="角丸四角形 4"/>
            <p:cNvSpPr/>
            <p:nvPr/>
          </p:nvSpPr>
          <p:spPr>
            <a:xfrm>
              <a:off x="2347811" y="2716069"/>
              <a:ext cx="3570138" cy="732761"/>
            </a:xfrm>
            <a:prstGeom prst="round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38">
              <a:extLst>
                <a:ext uri="{FF2B5EF4-FFF2-40B4-BE49-F238E27FC236}">
                  <a16:creationId xmlns:a16="http://schemas.microsoft.com/office/drawing/2014/main" id="{937CEA22-1651-9542-B0EB-B0F3A21EF70C}"/>
                </a:ext>
              </a:extLst>
            </p:cNvPr>
            <p:cNvSpPr/>
            <p:nvPr/>
          </p:nvSpPr>
          <p:spPr>
            <a:xfrm>
              <a:off x="5163330" y="2997716"/>
              <a:ext cx="304800" cy="304800"/>
            </a:xfrm>
            <a:prstGeom prst="ellipse">
              <a:avLst/>
            </a:prstGeom>
            <a:solidFill>
              <a:srgbClr val="EF41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38">
              <a:extLst>
                <a:ext uri="{FF2B5EF4-FFF2-40B4-BE49-F238E27FC236}">
                  <a16:creationId xmlns:a16="http://schemas.microsoft.com/office/drawing/2014/main" id="{937CEA22-1651-9542-B0EB-B0F3A21EF70C}"/>
                </a:ext>
              </a:extLst>
            </p:cNvPr>
            <p:cNvSpPr/>
            <p:nvPr/>
          </p:nvSpPr>
          <p:spPr>
            <a:xfrm>
              <a:off x="3980480" y="2997716"/>
              <a:ext cx="304800" cy="304800"/>
            </a:xfrm>
            <a:prstGeom prst="ellipse">
              <a:avLst/>
            </a:prstGeom>
            <a:solidFill>
              <a:srgbClr val="EF41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38">
              <a:extLst>
                <a:ext uri="{FF2B5EF4-FFF2-40B4-BE49-F238E27FC236}">
                  <a16:creationId xmlns:a16="http://schemas.microsoft.com/office/drawing/2014/main" id="{937CEA22-1651-9542-B0EB-B0F3A21EF70C}"/>
                </a:ext>
              </a:extLst>
            </p:cNvPr>
            <p:cNvSpPr/>
            <p:nvPr/>
          </p:nvSpPr>
          <p:spPr>
            <a:xfrm>
              <a:off x="2797631" y="2997716"/>
              <a:ext cx="304800" cy="304800"/>
            </a:xfrm>
            <a:prstGeom prst="ellipse">
              <a:avLst/>
            </a:prstGeom>
            <a:solidFill>
              <a:srgbClr val="EF41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7385614-15A0-C94F-8EC0-8F879B337B56}"/>
                </a:ext>
              </a:extLst>
            </p:cNvPr>
            <p:cNvSpPr txBox="1"/>
            <p:nvPr/>
          </p:nvSpPr>
          <p:spPr>
            <a:xfrm>
              <a:off x="1892030" y="2440742"/>
              <a:ext cx="2389239" cy="44267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アンサンブル識別器</a:t>
              </a:r>
              <a:endParaRPr kumimoji="1" lang="ja-JP" altLang="en-US" sz="2000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4800600" y="2093372"/>
            <a:ext cx="1828800" cy="497428"/>
            <a:chOff x="6324600" y="2815125"/>
            <a:chExt cx="1828800" cy="497428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03BA68C-30BD-9F43-B982-92E41C1225E7}"/>
                </a:ext>
              </a:extLst>
            </p:cNvPr>
            <p:cNvSpPr/>
            <p:nvPr/>
          </p:nvSpPr>
          <p:spPr>
            <a:xfrm>
              <a:off x="6324600" y="2815125"/>
              <a:ext cx="1828800" cy="49742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43">
              <a:extLst>
                <a:ext uri="{FF2B5EF4-FFF2-40B4-BE49-F238E27FC236}">
                  <a16:creationId xmlns:a16="http://schemas.microsoft.com/office/drawing/2014/main" id="{DA120312-61B1-144E-8D4D-F68349909023}"/>
                </a:ext>
              </a:extLst>
            </p:cNvPr>
            <p:cNvSpPr/>
            <p:nvPr/>
          </p:nvSpPr>
          <p:spPr>
            <a:xfrm>
              <a:off x="6447428" y="2939874"/>
              <a:ext cx="258172" cy="258172"/>
            </a:xfrm>
            <a:prstGeom prst="ellipse">
              <a:avLst/>
            </a:prstGeom>
            <a:solidFill>
              <a:srgbClr val="EF41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E740822-C01B-A944-AFFB-3E2AA037C098}"/>
                </a:ext>
              </a:extLst>
            </p:cNvPr>
            <p:cNvSpPr txBox="1"/>
            <p:nvPr/>
          </p:nvSpPr>
          <p:spPr>
            <a:xfrm>
              <a:off x="6744358" y="28807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弱</a:t>
              </a:r>
              <a:r>
                <a:rPr kumimoji="1" lang="ja-JP" altLang="en-US" dirty="0" smtClean="0"/>
                <a:t>識別器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8" idx="4"/>
          </p:cNvCxnSpPr>
          <p:nvPr/>
        </p:nvCxnSpPr>
        <p:spPr>
          <a:xfrm flipH="1">
            <a:off x="1591248" y="2778429"/>
            <a:ext cx="153" cy="10427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4"/>
          </p:cNvCxnSpPr>
          <p:nvPr/>
        </p:nvCxnSpPr>
        <p:spPr>
          <a:xfrm flipH="1">
            <a:off x="2774096" y="2778429"/>
            <a:ext cx="154" cy="10427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4"/>
          </p:cNvCxnSpPr>
          <p:nvPr/>
        </p:nvCxnSpPr>
        <p:spPr>
          <a:xfrm flipH="1">
            <a:off x="3956947" y="2778429"/>
            <a:ext cx="153" cy="10427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1219200" y="3059192"/>
            <a:ext cx="311447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パターンの識別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1075722" y="3821192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Class 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2258570" y="38211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Class 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3441418" y="3821192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Class A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5484332" y="3115747"/>
            <a:ext cx="1910452" cy="408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b="1" dirty="0" smtClean="0"/>
              <a:t>多数決投票結果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5678460" y="3556337"/>
            <a:ext cx="2551140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sz="2000" dirty="0" smtClean="0"/>
              <a:t>Class A : 2</a:t>
            </a:r>
            <a:r>
              <a:rPr kumimoji="1" lang="ja-JP" altLang="en-US" sz="2000" dirty="0" smtClean="0"/>
              <a:t>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Class B : 1</a:t>
            </a:r>
            <a:r>
              <a:rPr lang="ja-JP" altLang="en-US" sz="2000" dirty="0" smtClean="0"/>
              <a:t>票</a:t>
            </a:r>
            <a:endParaRPr lang="en-US" altLang="ja-JP" sz="2000" dirty="0" smtClean="0"/>
          </a:p>
          <a:p>
            <a:r>
              <a:rPr lang="ja-JP" altLang="en-US" sz="2000" dirty="0" smtClean="0"/>
              <a:t>⇒ 識別結果 </a:t>
            </a:r>
            <a:r>
              <a:rPr lang="en-US" altLang="ja-JP" sz="2000" dirty="0" smtClean="0"/>
              <a:t>Class A</a:t>
            </a:r>
            <a:endParaRPr kumimoji="1" lang="ja-JP" altLang="en-US" sz="2000" dirty="0"/>
          </a:p>
        </p:txBody>
      </p:sp>
      <p:sp>
        <p:nvSpPr>
          <p:cNvPr id="39" name="右矢印 38"/>
          <p:cNvSpPr/>
          <p:nvPr/>
        </p:nvSpPr>
        <p:spPr>
          <a:xfrm>
            <a:off x="4823189" y="3717191"/>
            <a:ext cx="495958" cy="577334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657726" y="5088423"/>
            <a:ext cx="8029074" cy="141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特定のパターンに対して不得意な識別器が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存在しても，多数決による識別が行われるため，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単一の識別器と比較して識別性能が高い．</a:t>
            </a:r>
            <a:endParaRPr lang="en-US" altLang="ja-JP" sz="2800" kern="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04800" y="4572000"/>
            <a:ext cx="914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特徴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6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本研究の目的</a:t>
            </a:r>
            <a:endParaRPr kumimoji="1" lang="ja-JP" altLang="en-US" dirty="0"/>
          </a:p>
        </p:txBody>
      </p:sp>
      <p:sp>
        <p:nvSpPr>
          <p:cNvPr id="110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702050" y="1267879"/>
            <a:ext cx="7908549" cy="109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並列分散型</a:t>
            </a:r>
            <a:r>
              <a:rPr lang="en-US" altLang="ja-JP" sz="2800" kern="0" dirty="0" err="1" smtClean="0"/>
              <a:t>MoFGBML</a:t>
            </a:r>
            <a:r>
              <a:rPr lang="ja-JP" altLang="en-US" sz="2800" kern="0" dirty="0" smtClean="0"/>
              <a:t>で獲得した識別器集合からアンサンブル識別器を設計する．</a:t>
            </a:r>
            <a:endParaRPr lang="en-US" altLang="ja-JP" sz="2800" kern="0" dirty="0"/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487079"/>
            <a:ext cx="2891445" cy="4005600"/>
          </a:xfrm>
          <a:prstGeom prst="rect">
            <a:avLst/>
          </a:prstGeom>
        </p:spPr>
      </p:pic>
      <p:pic>
        <p:nvPicPr>
          <p:cNvPr id="112" name="図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72620"/>
            <a:ext cx="3064661" cy="36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角丸四角形 62"/>
          <p:cNvSpPr/>
          <p:nvPr/>
        </p:nvSpPr>
        <p:spPr>
          <a:xfrm>
            <a:off x="5320415" y="5682433"/>
            <a:ext cx="3570138" cy="48976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識別器の設計</a:t>
            </a:r>
            <a:endParaRPr kumimoji="1" lang="ja-JP" altLang="en-US" dirty="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B9CC2980-1D25-4B44-B9AF-E0E3CF5DC6CD}"/>
              </a:ext>
            </a:extLst>
          </p:cNvPr>
          <p:cNvSpPr/>
          <p:nvPr/>
        </p:nvSpPr>
        <p:spPr>
          <a:xfrm>
            <a:off x="5389105" y="18341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2BB0CF7-D159-A946-9B0B-EC1BC370F053}"/>
              </a:ext>
            </a:extLst>
          </p:cNvPr>
          <p:cNvSpPr/>
          <p:nvPr/>
        </p:nvSpPr>
        <p:spPr>
          <a:xfrm>
            <a:off x="5499319" y="31295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2">
            <a:extLst>
              <a:ext uri="{FF2B5EF4-FFF2-40B4-BE49-F238E27FC236}">
                <a16:creationId xmlns:a16="http://schemas.microsoft.com/office/drawing/2014/main" id="{DD1BBC0C-57B0-CC4F-9DDD-5AB120EB530A}"/>
              </a:ext>
            </a:extLst>
          </p:cNvPr>
          <p:cNvSpPr/>
          <p:nvPr/>
        </p:nvSpPr>
        <p:spPr>
          <a:xfrm>
            <a:off x="5555176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3">
            <a:extLst>
              <a:ext uri="{FF2B5EF4-FFF2-40B4-BE49-F238E27FC236}">
                <a16:creationId xmlns:a16="http://schemas.microsoft.com/office/drawing/2014/main" id="{ACDF2679-253C-5F4F-B5FC-95D0B67399C3}"/>
              </a:ext>
            </a:extLst>
          </p:cNvPr>
          <p:cNvSpPr/>
          <p:nvPr/>
        </p:nvSpPr>
        <p:spPr>
          <a:xfrm>
            <a:off x="5936176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>
            <a:extLst>
              <a:ext uri="{FF2B5EF4-FFF2-40B4-BE49-F238E27FC236}">
                <a16:creationId xmlns:a16="http://schemas.microsoft.com/office/drawing/2014/main" id="{D3CCA339-216F-ED47-B45F-7AA7EB21D5FA}"/>
              </a:ext>
            </a:extLst>
          </p:cNvPr>
          <p:cNvSpPr/>
          <p:nvPr/>
        </p:nvSpPr>
        <p:spPr>
          <a:xfrm>
            <a:off x="5555176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5">
            <a:extLst>
              <a:ext uri="{FF2B5EF4-FFF2-40B4-BE49-F238E27FC236}">
                <a16:creationId xmlns:a16="http://schemas.microsoft.com/office/drawing/2014/main" id="{01D8BA4F-65A6-1041-BEE9-E1F26BB5B2A5}"/>
              </a:ext>
            </a:extLst>
          </p:cNvPr>
          <p:cNvSpPr/>
          <p:nvPr/>
        </p:nvSpPr>
        <p:spPr>
          <a:xfrm>
            <a:off x="5936176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6">
            <a:extLst>
              <a:ext uri="{FF2B5EF4-FFF2-40B4-BE49-F238E27FC236}">
                <a16:creationId xmlns:a16="http://schemas.microsoft.com/office/drawing/2014/main" id="{73DB7111-7E2C-0243-A867-833FE15D416F}"/>
              </a:ext>
            </a:extLst>
          </p:cNvPr>
          <p:cNvSpPr/>
          <p:nvPr/>
        </p:nvSpPr>
        <p:spPr>
          <a:xfrm>
            <a:off x="5555176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7">
            <a:extLst>
              <a:ext uri="{FF2B5EF4-FFF2-40B4-BE49-F238E27FC236}">
                <a16:creationId xmlns:a16="http://schemas.microsoft.com/office/drawing/2014/main" id="{33833021-8BD4-0944-ADCB-A0712160ABF8}"/>
              </a:ext>
            </a:extLst>
          </p:cNvPr>
          <p:cNvSpPr/>
          <p:nvPr/>
        </p:nvSpPr>
        <p:spPr>
          <a:xfrm>
            <a:off x="5936176" y="39647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8">
            <a:extLst>
              <a:ext uri="{FF2B5EF4-FFF2-40B4-BE49-F238E27FC236}">
                <a16:creationId xmlns:a16="http://schemas.microsoft.com/office/drawing/2014/main" id="{296344F5-DE39-5646-B9FA-BD9393916DB8}"/>
              </a:ext>
            </a:extLst>
          </p:cNvPr>
          <p:cNvSpPr/>
          <p:nvPr/>
        </p:nvSpPr>
        <p:spPr>
          <a:xfrm>
            <a:off x="5555176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9">
            <a:extLst>
              <a:ext uri="{FF2B5EF4-FFF2-40B4-BE49-F238E27FC236}">
                <a16:creationId xmlns:a16="http://schemas.microsoft.com/office/drawing/2014/main" id="{10F911D5-5DAF-E24C-B6E9-E138B6899AE3}"/>
              </a:ext>
            </a:extLst>
          </p:cNvPr>
          <p:cNvSpPr/>
          <p:nvPr/>
        </p:nvSpPr>
        <p:spPr>
          <a:xfrm>
            <a:off x="5936176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02DD8ABE-0268-1A46-AA81-26411304C9B2}"/>
              </a:ext>
            </a:extLst>
          </p:cNvPr>
          <p:cNvSpPr/>
          <p:nvPr/>
        </p:nvSpPr>
        <p:spPr>
          <a:xfrm>
            <a:off x="5499320" y="19495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上下矢印 55">
            <a:extLst>
              <a:ext uri="{FF2B5EF4-FFF2-40B4-BE49-F238E27FC236}">
                <a16:creationId xmlns:a16="http://schemas.microsoft.com/office/drawing/2014/main" id="{2BF16A79-BB3C-CB45-94F9-84BDDF7CDA82}"/>
              </a:ext>
            </a:extLst>
          </p:cNvPr>
          <p:cNvSpPr/>
          <p:nvPr/>
        </p:nvSpPr>
        <p:spPr>
          <a:xfrm>
            <a:off x="5755847" y="24437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6691C4-EEEE-A64E-887B-C06ED4985D57}"/>
              </a:ext>
            </a:extLst>
          </p:cNvPr>
          <p:cNvSpPr txBox="1"/>
          <p:nvPr/>
        </p:nvSpPr>
        <p:spPr>
          <a:xfrm>
            <a:off x="5641546" y="26746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>
                <a:latin typeface="+mj-lt"/>
                <a:ea typeface="+mj-ea"/>
              </a:rPr>
              <a:t>CPU</a:t>
            </a:r>
            <a:endParaRPr kumimoji="1" lang="ja-JP" altLang="en-US">
              <a:latin typeface="+mj-lt"/>
              <a:ea typeface="+mj-ea"/>
            </a:endParaRPr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41CEB9A1-9455-3C4D-BAD3-D0F582EC97CA}"/>
              </a:ext>
            </a:extLst>
          </p:cNvPr>
          <p:cNvSpPr/>
          <p:nvPr/>
        </p:nvSpPr>
        <p:spPr>
          <a:xfrm>
            <a:off x="6574293" y="18341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BC13CB2-2750-DF4E-ABCB-AFCBAF81493F}"/>
              </a:ext>
            </a:extLst>
          </p:cNvPr>
          <p:cNvSpPr/>
          <p:nvPr/>
        </p:nvSpPr>
        <p:spPr>
          <a:xfrm>
            <a:off x="6684507" y="31295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18">
            <a:extLst>
              <a:ext uri="{FF2B5EF4-FFF2-40B4-BE49-F238E27FC236}">
                <a16:creationId xmlns:a16="http://schemas.microsoft.com/office/drawing/2014/main" id="{971BBB10-C0AF-F94A-A40E-EBBBF9C7DAD0}"/>
              </a:ext>
            </a:extLst>
          </p:cNvPr>
          <p:cNvSpPr/>
          <p:nvPr/>
        </p:nvSpPr>
        <p:spPr>
          <a:xfrm>
            <a:off x="6740364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19">
            <a:extLst>
              <a:ext uri="{FF2B5EF4-FFF2-40B4-BE49-F238E27FC236}">
                <a16:creationId xmlns:a16="http://schemas.microsoft.com/office/drawing/2014/main" id="{C631E72B-6FE4-0C46-9DDE-DFA5B9A1FB75}"/>
              </a:ext>
            </a:extLst>
          </p:cNvPr>
          <p:cNvSpPr/>
          <p:nvPr/>
        </p:nvSpPr>
        <p:spPr>
          <a:xfrm>
            <a:off x="7121364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20">
            <a:extLst>
              <a:ext uri="{FF2B5EF4-FFF2-40B4-BE49-F238E27FC236}">
                <a16:creationId xmlns:a16="http://schemas.microsoft.com/office/drawing/2014/main" id="{CC8DC23E-FADB-B54C-97D4-DE27D445F227}"/>
              </a:ext>
            </a:extLst>
          </p:cNvPr>
          <p:cNvSpPr/>
          <p:nvPr/>
        </p:nvSpPr>
        <p:spPr>
          <a:xfrm>
            <a:off x="6740364" y="3586737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21">
            <a:extLst>
              <a:ext uri="{FF2B5EF4-FFF2-40B4-BE49-F238E27FC236}">
                <a16:creationId xmlns:a16="http://schemas.microsoft.com/office/drawing/2014/main" id="{5EEA302F-263D-7241-B8C0-6824BAA59309}"/>
              </a:ext>
            </a:extLst>
          </p:cNvPr>
          <p:cNvSpPr/>
          <p:nvPr/>
        </p:nvSpPr>
        <p:spPr>
          <a:xfrm>
            <a:off x="7121364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22">
            <a:extLst>
              <a:ext uri="{FF2B5EF4-FFF2-40B4-BE49-F238E27FC236}">
                <a16:creationId xmlns:a16="http://schemas.microsoft.com/office/drawing/2014/main" id="{026A6990-8AA8-8844-9ECF-E5891D27E0EE}"/>
              </a:ext>
            </a:extLst>
          </p:cNvPr>
          <p:cNvSpPr/>
          <p:nvPr/>
        </p:nvSpPr>
        <p:spPr>
          <a:xfrm>
            <a:off x="6740364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23">
            <a:extLst>
              <a:ext uri="{FF2B5EF4-FFF2-40B4-BE49-F238E27FC236}">
                <a16:creationId xmlns:a16="http://schemas.microsoft.com/office/drawing/2014/main" id="{979C0CA6-6E61-3544-ACDA-6D50DB31ED2D}"/>
              </a:ext>
            </a:extLst>
          </p:cNvPr>
          <p:cNvSpPr/>
          <p:nvPr/>
        </p:nvSpPr>
        <p:spPr>
          <a:xfrm>
            <a:off x="7121364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24">
            <a:extLst>
              <a:ext uri="{FF2B5EF4-FFF2-40B4-BE49-F238E27FC236}">
                <a16:creationId xmlns:a16="http://schemas.microsoft.com/office/drawing/2014/main" id="{5AAD598A-3951-AA44-A551-CDBDC40B7496}"/>
              </a:ext>
            </a:extLst>
          </p:cNvPr>
          <p:cNvSpPr/>
          <p:nvPr/>
        </p:nvSpPr>
        <p:spPr>
          <a:xfrm>
            <a:off x="6740364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25">
            <a:extLst>
              <a:ext uri="{FF2B5EF4-FFF2-40B4-BE49-F238E27FC236}">
                <a16:creationId xmlns:a16="http://schemas.microsoft.com/office/drawing/2014/main" id="{1CACA7EE-1BC5-B240-B679-E07D3F13B806}"/>
              </a:ext>
            </a:extLst>
          </p:cNvPr>
          <p:cNvSpPr/>
          <p:nvPr/>
        </p:nvSpPr>
        <p:spPr>
          <a:xfrm>
            <a:off x="7121364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>
            <a:extLst>
              <a:ext uri="{FF2B5EF4-FFF2-40B4-BE49-F238E27FC236}">
                <a16:creationId xmlns:a16="http://schemas.microsoft.com/office/drawing/2014/main" id="{AD258B57-BD40-D341-9F49-66EC4C94CCD9}"/>
              </a:ext>
            </a:extLst>
          </p:cNvPr>
          <p:cNvSpPr/>
          <p:nvPr/>
        </p:nvSpPr>
        <p:spPr>
          <a:xfrm>
            <a:off x="6684508" y="19495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上下矢印 42">
            <a:extLst>
              <a:ext uri="{FF2B5EF4-FFF2-40B4-BE49-F238E27FC236}">
                <a16:creationId xmlns:a16="http://schemas.microsoft.com/office/drawing/2014/main" id="{9AB96D03-5FB2-D646-B1D2-10099B756298}"/>
              </a:ext>
            </a:extLst>
          </p:cNvPr>
          <p:cNvSpPr/>
          <p:nvPr/>
        </p:nvSpPr>
        <p:spPr>
          <a:xfrm>
            <a:off x="6941035" y="24437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ED2B68D-7161-FB44-A830-3848611A5BC5}"/>
              </a:ext>
            </a:extLst>
          </p:cNvPr>
          <p:cNvSpPr txBox="1"/>
          <p:nvPr/>
        </p:nvSpPr>
        <p:spPr>
          <a:xfrm>
            <a:off x="6826734" y="26746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  <a:ea typeface="+mj-ea"/>
              </a:rPr>
              <a:t>CPU</a:t>
            </a:r>
            <a:endParaRPr kumimoji="1" lang="ja-JP" altLang="en-US" dirty="0">
              <a:latin typeface="+mj-lt"/>
              <a:ea typeface="+mj-ea"/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B0190BE-ED1D-8D4A-953D-A2ED9B229E92}"/>
              </a:ext>
            </a:extLst>
          </p:cNvPr>
          <p:cNvSpPr/>
          <p:nvPr/>
        </p:nvSpPr>
        <p:spPr>
          <a:xfrm>
            <a:off x="7754804" y="1834137"/>
            <a:ext cx="1038283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28D8A56-4ABD-5948-A30D-DDC1CC0B16B2}"/>
              </a:ext>
            </a:extLst>
          </p:cNvPr>
          <p:cNvSpPr/>
          <p:nvPr/>
        </p:nvSpPr>
        <p:spPr>
          <a:xfrm>
            <a:off x="7865018" y="3129537"/>
            <a:ext cx="817856" cy="1600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32">
            <a:extLst>
              <a:ext uri="{FF2B5EF4-FFF2-40B4-BE49-F238E27FC236}">
                <a16:creationId xmlns:a16="http://schemas.microsoft.com/office/drawing/2014/main" id="{72C81125-FBDE-DC40-9560-6A7EB25FEA2F}"/>
              </a:ext>
            </a:extLst>
          </p:cNvPr>
          <p:cNvSpPr/>
          <p:nvPr/>
        </p:nvSpPr>
        <p:spPr>
          <a:xfrm>
            <a:off x="7920875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33">
            <a:extLst>
              <a:ext uri="{FF2B5EF4-FFF2-40B4-BE49-F238E27FC236}">
                <a16:creationId xmlns:a16="http://schemas.microsoft.com/office/drawing/2014/main" id="{2F21648D-5924-8A41-82EF-5CBEB5271518}"/>
              </a:ext>
            </a:extLst>
          </p:cNvPr>
          <p:cNvSpPr/>
          <p:nvPr/>
        </p:nvSpPr>
        <p:spPr>
          <a:xfrm>
            <a:off x="8301875" y="3205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34">
            <a:extLst>
              <a:ext uri="{FF2B5EF4-FFF2-40B4-BE49-F238E27FC236}">
                <a16:creationId xmlns:a16="http://schemas.microsoft.com/office/drawing/2014/main" id="{E2714FDD-D53F-3346-82BB-004E94E452B4}"/>
              </a:ext>
            </a:extLst>
          </p:cNvPr>
          <p:cNvSpPr/>
          <p:nvPr/>
        </p:nvSpPr>
        <p:spPr>
          <a:xfrm>
            <a:off x="7920875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35">
            <a:extLst>
              <a:ext uri="{FF2B5EF4-FFF2-40B4-BE49-F238E27FC236}">
                <a16:creationId xmlns:a16="http://schemas.microsoft.com/office/drawing/2014/main" id="{BF24FB70-A498-9141-9053-B45577248818}"/>
              </a:ext>
            </a:extLst>
          </p:cNvPr>
          <p:cNvSpPr/>
          <p:nvPr/>
        </p:nvSpPr>
        <p:spPr>
          <a:xfrm>
            <a:off x="8301875" y="3586737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36">
            <a:extLst>
              <a:ext uri="{FF2B5EF4-FFF2-40B4-BE49-F238E27FC236}">
                <a16:creationId xmlns:a16="http://schemas.microsoft.com/office/drawing/2014/main" id="{4BBDF74C-B2D6-044C-B6F5-3E7C0CF22C03}"/>
              </a:ext>
            </a:extLst>
          </p:cNvPr>
          <p:cNvSpPr/>
          <p:nvPr/>
        </p:nvSpPr>
        <p:spPr>
          <a:xfrm>
            <a:off x="7920875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37">
            <a:extLst>
              <a:ext uri="{FF2B5EF4-FFF2-40B4-BE49-F238E27FC236}">
                <a16:creationId xmlns:a16="http://schemas.microsoft.com/office/drawing/2014/main" id="{ACC528F5-CBB3-D343-A13B-A77491932873}"/>
              </a:ext>
            </a:extLst>
          </p:cNvPr>
          <p:cNvSpPr/>
          <p:nvPr/>
        </p:nvSpPr>
        <p:spPr>
          <a:xfrm>
            <a:off x="8301875" y="3964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7920875" y="4345778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39">
            <a:extLst>
              <a:ext uri="{FF2B5EF4-FFF2-40B4-BE49-F238E27FC236}">
                <a16:creationId xmlns:a16="http://schemas.microsoft.com/office/drawing/2014/main" id="{318F0539-0BE2-9E4F-8FB7-B83E30BA6E92}"/>
              </a:ext>
            </a:extLst>
          </p:cNvPr>
          <p:cNvSpPr/>
          <p:nvPr/>
        </p:nvSpPr>
        <p:spPr>
          <a:xfrm>
            <a:off x="8301875" y="4345778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柱 28">
            <a:extLst>
              <a:ext uri="{FF2B5EF4-FFF2-40B4-BE49-F238E27FC236}">
                <a16:creationId xmlns:a16="http://schemas.microsoft.com/office/drawing/2014/main" id="{B3CEB2DA-2A4D-9A41-8A99-156072F599A7}"/>
              </a:ext>
            </a:extLst>
          </p:cNvPr>
          <p:cNvSpPr/>
          <p:nvPr/>
        </p:nvSpPr>
        <p:spPr>
          <a:xfrm>
            <a:off x="7865019" y="1949577"/>
            <a:ext cx="817855" cy="533400"/>
          </a:xfrm>
          <a:prstGeom prst="can">
            <a:avLst>
              <a:gd name="adj" fmla="val 41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上下矢印 29">
            <a:extLst>
              <a:ext uri="{FF2B5EF4-FFF2-40B4-BE49-F238E27FC236}">
                <a16:creationId xmlns:a16="http://schemas.microsoft.com/office/drawing/2014/main" id="{09742EB3-2665-974D-A575-3102BECD1221}"/>
              </a:ext>
            </a:extLst>
          </p:cNvPr>
          <p:cNvSpPr/>
          <p:nvPr/>
        </p:nvSpPr>
        <p:spPr>
          <a:xfrm>
            <a:off x="8121546" y="2443737"/>
            <a:ext cx="304800" cy="72257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0F44C2-0182-9748-B59F-389277F55F84}"/>
              </a:ext>
            </a:extLst>
          </p:cNvPr>
          <p:cNvSpPr txBox="1"/>
          <p:nvPr/>
        </p:nvSpPr>
        <p:spPr>
          <a:xfrm>
            <a:off x="8007245" y="2674617"/>
            <a:ext cx="533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>
                <a:latin typeface="+mj-lt"/>
                <a:ea typeface="+mj-ea"/>
              </a:rPr>
              <a:t>CPU</a:t>
            </a:r>
            <a:endParaRPr kumimoji="1" lang="ja-JP" altLang="en-US">
              <a:latin typeface="+mj-lt"/>
              <a:ea typeface="+mj-ea"/>
            </a:endParaRPr>
          </a:p>
        </p:txBody>
      </p:sp>
      <p:sp>
        <p:nvSpPr>
          <p:cNvPr id="60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8121545" y="5770155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6938695" y="5770155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38">
            <a:extLst>
              <a:ext uri="{FF2B5EF4-FFF2-40B4-BE49-F238E27FC236}">
                <a16:creationId xmlns:a16="http://schemas.microsoft.com/office/drawing/2014/main" id="{937CEA22-1651-9542-B0EB-B0F3A21EF70C}"/>
              </a:ext>
            </a:extLst>
          </p:cNvPr>
          <p:cNvSpPr/>
          <p:nvPr/>
        </p:nvSpPr>
        <p:spPr>
          <a:xfrm>
            <a:off x="5755846" y="5770155"/>
            <a:ext cx="304800" cy="304800"/>
          </a:xfrm>
          <a:prstGeom prst="ellipse">
            <a:avLst/>
          </a:prstGeom>
          <a:solidFill>
            <a:srgbClr val="EF41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657726" y="1287709"/>
            <a:ext cx="4869521" cy="19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交換操作，移住操作を与えず各島で独立に</a:t>
            </a:r>
            <a:r>
              <a:rPr lang="en-US" altLang="ja-JP" sz="2800" kern="0" dirty="0" err="1" smtClean="0"/>
              <a:t>MoFGBML</a:t>
            </a:r>
            <a:r>
              <a:rPr lang="ja-JP" altLang="en-US" sz="2800" kern="0" dirty="0" smtClean="0"/>
              <a:t>を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適用する．</a:t>
            </a:r>
            <a:endParaRPr lang="en-US" altLang="ja-JP" sz="2800" kern="0" dirty="0" smtClean="0"/>
          </a:p>
        </p:txBody>
      </p:sp>
      <p:cxnSp>
        <p:nvCxnSpPr>
          <p:cNvPr id="68" name="直線矢印コネクタ 67"/>
          <p:cNvCxnSpPr>
            <a:stCxn id="46" idx="2"/>
            <a:endCxn id="62" idx="0"/>
          </p:cNvCxnSpPr>
          <p:nvPr/>
        </p:nvCxnSpPr>
        <p:spPr>
          <a:xfrm flipH="1">
            <a:off x="5908246" y="4729737"/>
            <a:ext cx="1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33" idx="2"/>
            <a:endCxn id="61" idx="0"/>
          </p:cNvCxnSpPr>
          <p:nvPr/>
        </p:nvCxnSpPr>
        <p:spPr>
          <a:xfrm flipH="1">
            <a:off x="7091095" y="4729737"/>
            <a:ext cx="2340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0" idx="2"/>
            <a:endCxn id="60" idx="0"/>
          </p:cNvCxnSpPr>
          <p:nvPr/>
        </p:nvCxnSpPr>
        <p:spPr>
          <a:xfrm flipH="1">
            <a:off x="8273945" y="4729737"/>
            <a:ext cx="1" cy="10404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5536199" y="5149033"/>
            <a:ext cx="311447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弱</a:t>
            </a:r>
            <a:r>
              <a:rPr kumimoji="1" lang="ja-JP" altLang="en-US" b="1" dirty="0" smtClean="0"/>
              <a:t>識別器の抽出</a:t>
            </a:r>
            <a:endParaRPr kumimoji="1" lang="ja-JP" altLang="en-US" b="1" dirty="0"/>
          </a:p>
        </p:txBody>
      </p:sp>
      <p:sp>
        <p:nvSpPr>
          <p:cNvPr id="8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657726" y="4335709"/>
            <a:ext cx="4699365" cy="19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交換操作，移住操作を与えず各島で独立に</a:t>
            </a:r>
            <a:r>
              <a:rPr lang="en-US" altLang="ja-JP" sz="2800" kern="0" dirty="0" err="1" smtClean="0"/>
              <a:t>MoFGBML</a:t>
            </a:r>
            <a:r>
              <a:rPr lang="ja-JP" altLang="en-US" sz="2800" kern="0" dirty="0" smtClean="0"/>
              <a:t>を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適用することで，弱識別器に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高い多様性が期待できる．</a:t>
            </a:r>
            <a:endParaRPr lang="en-US" altLang="ja-JP" sz="2800" kern="0" dirty="0" smtClean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04800" y="3819286"/>
            <a:ext cx="2819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識別性能</a:t>
            </a:r>
            <a:r>
              <a:rPr lang="ja-JP" altLang="en-US" sz="2800" dirty="0" smtClean="0"/>
              <a:t>の向上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35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2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381</Words>
  <Application>Microsoft Office PowerPoint</Application>
  <PresentationFormat>画面に合わせる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ＭＳ Ｐ明朝</vt:lpstr>
      <vt:lpstr>Arial</vt:lpstr>
      <vt:lpstr>Cambria Math</vt:lpstr>
      <vt:lpstr>Times New Roman</vt:lpstr>
      <vt:lpstr>標準デザイン</vt:lpstr>
      <vt:lpstr>デザインの設定</vt:lpstr>
      <vt:lpstr>title</vt:lpstr>
      <vt:lpstr>研究背景</vt:lpstr>
      <vt:lpstr>ファジィ識別器</vt:lpstr>
      <vt:lpstr>多目的ファジィ遺伝的機械学習</vt:lpstr>
      <vt:lpstr>並列分散型MoFGBML</vt:lpstr>
      <vt:lpstr>アンサンブル識別器</vt:lpstr>
      <vt:lpstr>本研究の目的</vt:lpstr>
      <vt:lpstr>識別器の設計</vt:lpstr>
      <vt:lpstr>PowerPoint プレゼンテーション</vt:lpstr>
      <vt:lpstr>本研究の目的</vt:lpstr>
      <vt:lpstr>本研究の目的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114</cp:revision>
  <cp:lastPrinted>1601-01-01T00:00:00Z</cp:lastPrinted>
  <dcterms:created xsi:type="dcterms:W3CDTF">1601-01-01T00:00:00Z</dcterms:created>
  <dcterms:modified xsi:type="dcterms:W3CDTF">2019-01-17T14:26:07Z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