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256" r:id="rId3"/>
    <p:sldId id="271" r:id="rId4"/>
    <p:sldId id="272" r:id="rId5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99"/>
    <p:restoredTop sz="94151" autoAdjust="0"/>
  </p:normalViewPr>
  <p:slideViewPr>
    <p:cSldViewPr>
      <p:cViewPr>
        <p:scale>
          <a:sx n="156" d="100"/>
          <a:sy n="156" d="100"/>
        </p:scale>
        <p:origin x="1864" y="-8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0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E810EA7-7153-1D4F-A257-256C335437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6F7802-1C48-FF47-B1A3-F944627B8B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A86B7F7-33B0-6645-A87C-EB05C9720CBD}" type="datetimeFigureOut">
              <a:rPr lang="ja-JP" altLang="en-US"/>
              <a:pPr>
                <a:defRPr/>
              </a:pPr>
              <a:t>2019/1/17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DABCFD-79B2-B842-B2DF-851D514A76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B7B44A-FF9D-8946-836C-96FE9A06FC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002DB51F-6795-F646-88BC-A3D98791A60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4704762-29C4-C543-96C2-B79D5F0BA0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C44BEE0-D628-AE45-9350-72156847DD8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7D29D86-EACA-804F-B280-48E2326A15C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4C04905-AAF8-2948-931D-E0A60D8EB2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93DAFFF-D8E2-CD46-9706-D6A24181DB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E2EBFB65-3C8B-3448-AD0A-8E22E818F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6AF993FB-784A-624D-9487-CA229CBFB36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E1DE312D-E44E-3E40-AC03-8C69B00F4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0B0240D-683F-E645-802C-943F5CBD61DB}" type="slidenum">
              <a:rPr lang="en-US" altLang="ja-JP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43A7AE5-AB31-2F45-BF83-AE0D293D79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0BDBFDA-6A4D-204B-92F7-253C1A11F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E99077B-ED04-964F-80EA-BF189D7D97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77C68-52A1-E347-8E62-016C771EB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AEE0C-BF47-0847-98DF-E4EA0CB4A1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9D977-704B-A845-BF76-C5E44C4ABD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21EF457-A44D-294F-9786-8AF2D9091FB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615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25827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5532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648450" cy="65532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6045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9388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2243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57920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99356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70211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50611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500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468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734EA6-45E4-4C44-8ED8-33160640D4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/x)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6344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75828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918578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29133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9801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2647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84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28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33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0379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5278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FE52D979-C57D-8940-A6CF-83B86111EF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28094F7-B29B-9842-B2C5-1FA7D0E71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10704-BB70-0D41-A249-30850B8DF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extLst>
              <a:ext uri="{FF2B5EF4-FFF2-40B4-BE49-F238E27FC236}">
                <a16:creationId xmlns:a16="http://schemas.microsoft.com/office/drawing/2014/main" id="{B794D833-842C-8840-9A87-B1C18A6DBA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7422BAE-C33D-5946-AA19-2F582FD37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57837C8A-0792-DF40-B0E7-BE70C7D3A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5">
            <a:extLst>
              <a:ext uri="{FF2B5EF4-FFF2-40B4-BE49-F238E27FC236}">
                <a16:creationId xmlns:a16="http://schemas.microsoft.com/office/drawing/2014/main" id="{8131BCAC-0A6A-FC4A-86DA-CC0779BE6C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3124200"/>
          </a:xfrm>
        </p:spPr>
        <p:txBody>
          <a:bodyPr/>
          <a:lstStyle/>
          <a:p>
            <a:pPr algn="ctr" eaLnBrk="1" hangingPunct="1"/>
            <a:r>
              <a:rPr lang="en-US" altLang="ja-JP">
                <a:latin typeface="Arial" panose="020B0604020202020204" pitchFamily="34" charset="0"/>
              </a:rPr>
              <a:t>title</a:t>
            </a:r>
          </a:p>
        </p:txBody>
      </p:sp>
      <p:sp>
        <p:nvSpPr>
          <p:cNvPr id="7170" name="Rectangle 6">
            <a:extLst>
              <a:ext uri="{FF2B5EF4-FFF2-40B4-BE49-F238E27FC236}">
                <a16:creationId xmlns:a16="http://schemas.microsoft.com/office/drawing/2014/main" id="{EBF5C9FD-3D78-7F45-A1C5-C4908DCE45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" y="4495800"/>
            <a:ext cx="8839200" cy="1981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ja-JP" altLang="en-US" sz="3600" b="1"/>
              <a:t>姓</a:t>
            </a:r>
            <a:r>
              <a:rPr lang="en-US" altLang="ja-JP" sz="3600" b="1"/>
              <a:t> </a:t>
            </a:r>
            <a:r>
              <a:rPr lang="ja-JP" altLang="en-US" sz="3600" b="1"/>
              <a:t>名</a:t>
            </a:r>
            <a:endParaRPr lang="en-US" altLang="ja-JP" sz="3600" b="1"/>
          </a:p>
          <a:p>
            <a:pPr eaLnBrk="1" hangingPunct="1">
              <a:lnSpc>
                <a:spcPct val="90000"/>
              </a:lnSpc>
            </a:pPr>
            <a:r>
              <a:rPr lang="ja-JP" altLang="en-US" b="1"/>
              <a:t>大阪府立大学</a:t>
            </a:r>
            <a:endParaRPr lang="en-US" altLang="ja-JP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If – then </a:t>
            </a:r>
            <a:r>
              <a:rPr lang="ja-JP" altLang="en-US" dirty="0"/>
              <a:t>ルール形式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6800" y="2057400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       If x1 is A1 and x2 is A2</a:t>
            </a:r>
          </a:p>
          <a:p>
            <a:r>
              <a:rPr lang="en-US" altLang="ja-JP" dirty="0"/>
              <a:t>	then Class is C with CF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00200" y="2057400"/>
            <a:ext cx="2743200" cy="323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052009" y="2420035"/>
            <a:ext cx="2743200" cy="3231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54193" y="17158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前件部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24200" y="27037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後件部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44538" y="1900507"/>
            <a:ext cx="3082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(x1 , x2) : </a:t>
            </a:r>
            <a:r>
              <a:rPr kumimoji="1" lang="ja-JP" altLang="en-US" dirty="0"/>
              <a:t>入力データ</a:t>
            </a:r>
            <a:endParaRPr kumimoji="1" lang="en-US" altLang="ja-JP" dirty="0"/>
          </a:p>
          <a:p>
            <a:r>
              <a:rPr lang="en-US" altLang="ja-JP" dirty="0"/>
              <a:t>(A1, A2) : </a:t>
            </a:r>
            <a:r>
              <a:rPr lang="ja-JP" altLang="en-US" dirty="0"/>
              <a:t>条件部ファジィ集合</a:t>
            </a:r>
            <a:endParaRPr lang="en-US" altLang="ja-JP" dirty="0"/>
          </a:p>
          <a:p>
            <a:r>
              <a:rPr kumimoji="1" lang="en-US" altLang="ja-JP" dirty="0"/>
              <a:t>C : </a:t>
            </a:r>
            <a:r>
              <a:rPr kumimoji="1" lang="ja-JP" altLang="en-US" dirty="0"/>
              <a:t>結論部クラス</a:t>
            </a:r>
            <a:endParaRPr kumimoji="1" lang="en-US" altLang="ja-JP" dirty="0"/>
          </a:p>
          <a:p>
            <a:r>
              <a:rPr lang="en-US" altLang="ja-JP" dirty="0"/>
              <a:t>CF : </a:t>
            </a:r>
            <a:r>
              <a:rPr lang="ja-JP" altLang="en-US" dirty="0"/>
              <a:t>ルール重み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4083" y="3616228"/>
            <a:ext cx="917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条件部ファジィ集合の要素には、「</a:t>
            </a:r>
            <a:r>
              <a:rPr lang="en-US" altLang="ja-JP" dirty="0"/>
              <a:t>small</a:t>
            </a:r>
            <a:r>
              <a:rPr lang="ja-JP" altLang="en-US" dirty="0"/>
              <a:t>」「</a:t>
            </a:r>
            <a:r>
              <a:rPr lang="en-US" altLang="ja-JP" dirty="0"/>
              <a:t>medium</a:t>
            </a:r>
            <a:r>
              <a:rPr lang="ja-JP" altLang="en-US" dirty="0"/>
              <a:t>」「</a:t>
            </a:r>
            <a:r>
              <a:rPr lang="en-US" altLang="ja-JP" dirty="0"/>
              <a:t>large</a:t>
            </a:r>
            <a:r>
              <a:rPr lang="ja-JP" altLang="en-US" dirty="0"/>
              <a:t>」「</a:t>
            </a:r>
            <a:r>
              <a:rPr lang="en-US" altLang="ja-JP" dirty="0"/>
              <a:t>don’t care</a:t>
            </a:r>
            <a:r>
              <a:rPr lang="ja-JP" altLang="en-US" dirty="0"/>
              <a:t>」のいずれかが入る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89961" y="5261731"/>
            <a:ext cx="602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このルールを複数集めたルール集合が</a:t>
            </a:r>
            <a:r>
              <a:rPr kumimoji="1" lang="ja-JP" altLang="en-US" dirty="0">
                <a:solidFill>
                  <a:srgbClr val="FF0000"/>
                </a:solidFill>
              </a:rPr>
              <a:t>ファジィ識別器</a:t>
            </a:r>
            <a:r>
              <a:rPr kumimoji="1" lang="ja-JP" altLang="en-US" dirty="0"/>
              <a:t>である</a:t>
            </a:r>
          </a:p>
        </p:txBody>
      </p:sp>
    </p:spTree>
    <p:extLst>
      <p:ext uri="{BB962C8B-B14F-4D97-AF65-F5344CB8AC3E}">
        <p14:creationId xmlns:p14="http://schemas.microsoft.com/office/powerpoint/2010/main" val="112879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5E3BF589-C608-194E-A7B9-F9AA603139D8}"/>
              </a:ext>
            </a:extLst>
          </p:cNvPr>
          <p:cNvGrpSpPr/>
          <p:nvPr/>
        </p:nvGrpSpPr>
        <p:grpSpPr>
          <a:xfrm>
            <a:off x="1270568" y="1494041"/>
            <a:ext cx="3802575" cy="4050018"/>
            <a:chOff x="1607624" y="1230868"/>
            <a:chExt cx="3802575" cy="4050018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8683BDC4-DE2B-C640-87E7-1586BC104212}"/>
                </a:ext>
              </a:extLst>
            </p:cNvPr>
            <p:cNvGrpSpPr/>
            <p:nvPr/>
          </p:nvGrpSpPr>
          <p:grpSpPr>
            <a:xfrm>
              <a:off x="1738929" y="1752600"/>
              <a:ext cx="1038283" cy="3048000"/>
              <a:chOff x="1738929" y="1752600"/>
              <a:chExt cx="1038283" cy="3048000"/>
            </a:xfrm>
          </p:grpSpPr>
          <p:sp>
            <p:nvSpPr>
              <p:cNvPr id="14" name="角丸四角形 13">
                <a:extLst>
                  <a:ext uri="{FF2B5EF4-FFF2-40B4-BE49-F238E27FC236}">
                    <a16:creationId xmlns:a16="http://schemas.microsoft.com/office/drawing/2014/main" id="{B9CC2980-1D25-4B44-B9AF-E0E3CF5DC6CD}"/>
                  </a:ext>
                </a:extLst>
              </p:cNvPr>
              <p:cNvSpPr/>
              <p:nvPr/>
            </p:nvSpPr>
            <p:spPr>
              <a:xfrm>
                <a:off x="1738929" y="1752600"/>
                <a:ext cx="1038283" cy="3048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2BB0CF7-D159-A946-9B0B-EC1BC370F053}"/>
                  </a:ext>
                </a:extLst>
              </p:cNvPr>
              <p:cNvSpPr/>
              <p:nvPr/>
            </p:nvSpPr>
            <p:spPr>
              <a:xfrm>
                <a:off x="1849143" y="3048000"/>
                <a:ext cx="817856" cy="16002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DD1BBC0C-57B0-CC4F-9DDD-5AB120EB530A}"/>
                  </a:ext>
                </a:extLst>
              </p:cNvPr>
              <p:cNvSpPr/>
              <p:nvPr/>
            </p:nvSpPr>
            <p:spPr>
              <a:xfrm>
                <a:off x="1905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ACDF2679-253C-5F4F-B5FC-95D0B67399C3}"/>
                  </a:ext>
                </a:extLst>
              </p:cNvPr>
              <p:cNvSpPr/>
              <p:nvPr/>
            </p:nvSpPr>
            <p:spPr>
              <a:xfrm>
                <a:off x="2286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D3CCA339-216F-ED47-B45F-7AA7EB21D5FA}"/>
                  </a:ext>
                </a:extLst>
              </p:cNvPr>
              <p:cNvSpPr/>
              <p:nvPr/>
            </p:nvSpPr>
            <p:spPr>
              <a:xfrm>
                <a:off x="1905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01D8BA4F-65A6-1041-BEE9-E1F26BB5B2A5}"/>
                  </a:ext>
                </a:extLst>
              </p:cNvPr>
              <p:cNvSpPr/>
              <p:nvPr/>
            </p:nvSpPr>
            <p:spPr>
              <a:xfrm>
                <a:off x="2286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73DB7111-7E2C-0243-A867-833FE15D416F}"/>
                  </a:ext>
                </a:extLst>
              </p:cNvPr>
              <p:cNvSpPr/>
              <p:nvPr/>
            </p:nvSpPr>
            <p:spPr>
              <a:xfrm>
                <a:off x="1905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33833021-8BD4-0944-ADCB-A0712160ABF8}"/>
                  </a:ext>
                </a:extLst>
              </p:cNvPr>
              <p:cNvSpPr/>
              <p:nvPr/>
            </p:nvSpPr>
            <p:spPr>
              <a:xfrm>
                <a:off x="2286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296344F5-DE39-5646-B9FA-BD9393916DB8}"/>
                  </a:ext>
                </a:extLst>
              </p:cNvPr>
              <p:cNvSpPr/>
              <p:nvPr/>
            </p:nvSpPr>
            <p:spPr>
              <a:xfrm>
                <a:off x="1905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10F911D5-5DAF-E24C-B6E9-E138B6899AE3}"/>
                  </a:ext>
                </a:extLst>
              </p:cNvPr>
              <p:cNvSpPr/>
              <p:nvPr/>
            </p:nvSpPr>
            <p:spPr>
              <a:xfrm>
                <a:off x="2286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柱 10">
                <a:extLst>
                  <a:ext uri="{FF2B5EF4-FFF2-40B4-BE49-F238E27FC236}">
                    <a16:creationId xmlns:a16="http://schemas.microsoft.com/office/drawing/2014/main" id="{02DD8ABE-0268-1A46-AA81-26411304C9B2}"/>
                  </a:ext>
                </a:extLst>
              </p:cNvPr>
              <p:cNvSpPr/>
              <p:nvPr/>
            </p:nvSpPr>
            <p:spPr>
              <a:xfrm>
                <a:off x="1849144" y="1868040"/>
                <a:ext cx="817855" cy="533400"/>
              </a:xfrm>
              <a:prstGeom prst="can">
                <a:avLst>
                  <a:gd name="adj" fmla="val 4164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上下矢印 12">
                <a:extLst>
                  <a:ext uri="{FF2B5EF4-FFF2-40B4-BE49-F238E27FC236}">
                    <a16:creationId xmlns:a16="http://schemas.microsoft.com/office/drawing/2014/main" id="{2BF16A79-BB3C-CB45-94F9-84BDDF7CDA82}"/>
                  </a:ext>
                </a:extLst>
              </p:cNvPr>
              <p:cNvSpPr/>
              <p:nvPr/>
            </p:nvSpPr>
            <p:spPr>
              <a:xfrm>
                <a:off x="2105671" y="2362200"/>
                <a:ext cx="304800" cy="722578"/>
              </a:xfrm>
              <a:prstGeom prst="upDown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66691C4-EEEE-A64E-887B-C06ED4985D57}"/>
                  </a:ext>
                </a:extLst>
              </p:cNvPr>
              <p:cNvSpPr txBox="1"/>
              <p:nvPr/>
            </p:nvSpPr>
            <p:spPr>
              <a:xfrm>
                <a:off x="1991370" y="2593080"/>
                <a:ext cx="53340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ja-JP">
                    <a:latin typeface="+mj-lt"/>
                    <a:ea typeface="+mj-ea"/>
                  </a:rPr>
                  <a:t>CPU</a:t>
                </a:r>
                <a:endParaRPr kumimoji="1" lang="ja-JP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10D5E945-0A9B-654C-9453-59CA4F7388DF}"/>
                </a:ext>
              </a:extLst>
            </p:cNvPr>
            <p:cNvGrpSpPr/>
            <p:nvPr/>
          </p:nvGrpSpPr>
          <p:grpSpPr>
            <a:xfrm>
              <a:off x="2924117" y="1752600"/>
              <a:ext cx="1038283" cy="3048000"/>
              <a:chOff x="1738929" y="1752600"/>
              <a:chExt cx="1038283" cy="3048000"/>
            </a:xfrm>
          </p:grpSpPr>
          <p:sp>
            <p:nvSpPr>
              <p:cNvPr id="17" name="角丸四角形 16">
                <a:extLst>
                  <a:ext uri="{FF2B5EF4-FFF2-40B4-BE49-F238E27FC236}">
                    <a16:creationId xmlns:a16="http://schemas.microsoft.com/office/drawing/2014/main" id="{41CEB9A1-9455-3C4D-BAD3-D0F582EC97CA}"/>
                  </a:ext>
                </a:extLst>
              </p:cNvPr>
              <p:cNvSpPr/>
              <p:nvPr/>
            </p:nvSpPr>
            <p:spPr>
              <a:xfrm>
                <a:off x="1738929" y="1752600"/>
                <a:ext cx="1038283" cy="3048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BC13CB2-2750-DF4E-ABCB-AFCBAF81493F}"/>
                  </a:ext>
                </a:extLst>
              </p:cNvPr>
              <p:cNvSpPr/>
              <p:nvPr/>
            </p:nvSpPr>
            <p:spPr>
              <a:xfrm>
                <a:off x="1849143" y="3048000"/>
                <a:ext cx="817856" cy="16002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971BBB10-C0AF-F94A-A40E-EBBBF9C7DAD0}"/>
                  </a:ext>
                </a:extLst>
              </p:cNvPr>
              <p:cNvSpPr/>
              <p:nvPr/>
            </p:nvSpPr>
            <p:spPr>
              <a:xfrm>
                <a:off x="1905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C631E72B-6FE4-0C46-9DDE-DFA5B9A1FB75}"/>
                  </a:ext>
                </a:extLst>
              </p:cNvPr>
              <p:cNvSpPr/>
              <p:nvPr/>
            </p:nvSpPr>
            <p:spPr>
              <a:xfrm>
                <a:off x="2286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CC8DC23E-FADB-B54C-97D4-DE27D445F227}"/>
                  </a:ext>
                </a:extLst>
              </p:cNvPr>
              <p:cNvSpPr/>
              <p:nvPr/>
            </p:nvSpPr>
            <p:spPr>
              <a:xfrm>
                <a:off x="1905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5EEA302F-263D-7241-B8C0-6824BAA59309}"/>
                  </a:ext>
                </a:extLst>
              </p:cNvPr>
              <p:cNvSpPr/>
              <p:nvPr/>
            </p:nvSpPr>
            <p:spPr>
              <a:xfrm>
                <a:off x="2286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026A6990-8AA8-8844-9ECF-E5891D27E0EE}"/>
                  </a:ext>
                </a:extLst>
              </p:cNvPr>
              <p:cNvSpPr/>
              <p:nvPr/>
            </p:nvSpPr>
            <p:spPr>
              <a:xfrm>
                <a:off x="1905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979C0CA6-6E61-3544-ACDA-6D50DB31ED2D}"/>
                  </a:ext>
                </a:extLst>
              </p:cNvPr>
              <p:cNvSpPr/>
              <p:nvPr/>
            </p:nvSpPr>
            <p:spPr>
              <a:xfrm>
                <a:off x="2286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5AAD598A-3951-AA44-A551-CDBDC40B7496}"/>
                  </a:ext>
                </a:extLst>
              </p:cNvPr>
              <p:cNvSpPr/>
              <p:nvPr/>
            </p:nvSpPr>
            <p:spPr>
              <a:xfrm>
                <a:off x="1905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1CACA7EE-1BC5-B240-B679-E07D3F13B806}"/>
                  </a:ext>
                </a:extLst>
              </p:cNvPr>
              <p:cNvSpPr/>
              <p:nvPr/>
            </p:nvSpPr>
            <p:spPr>
              <a:xfrm>
                <a:off x="2286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柱 26">
                <a:extLst>
                  <a:ext uri="{FF2B5EF4-FFF2-40B4-BE49-F238E27FC236}">
                    <a16:creationId xmlns:a16="http://schemas.microsoft.com/office/drawing/2014/main" id="{AD258B57-BD40-D341-9F49-66EC4C94CCD9}"/>
                  </a:ext>
                </a:extLst>
              </p:cNvPr>
              <p:cNvSpPr/>
              <p:nvPr/>
            </p:nvSpPr>
            <p:spPr>
              <a:xfrm>
                <a:off x="1849144" y="1868040"/>
                <a:ext cx="817855" cy="533400"/>
              </a:xfrm>
              <a:prstGeom prst="can">
                <a:avLst>
                  <a:gd name="adj" fmla="val 4164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上下矢印 27">
                <a:extLst>
                  <a:ext uri="{FF2B5EF4-FFF2-40B4-BE49-F238E27FC236}">
                    <a16:creationId xmlns:a16="http://schemas.microsoft.com/office/drawing/2014/main" id="{9AB96D03-5FB2-D646-B1D2-10099B756298}"/>
                  </a:ext>
                </a:extLst>
              </p:cNvPr>
              <p:cNvSpPr/>
              <p:nvPr/>
            </p:nvSpPr>
            <p:spPr>
              <a:xfrm>
                <a:off x="2105671" y="2362200"/>
                <a:ext cx="304800" cy="722578"/>
              </a:xfrm>
              <a:prstGeom prst="upDown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ED2B68D-7161-FB44-A830-3848611A5BC5}"/>
                  </a:ext>
                </a:extLst>
              </p:cNvPr>
              <p:cNvSpPr txBox="1"/>
              <p:nvPr/>
            </p:nvSpPr>
            <p:spPr>
              <a:xfrm>
                <a:off x="1991370" y="2593080"/>
                <a:ext cx="53340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ja-JP">
                    <a:latin typeface="+mj-lt"/>
                    <a:ea typeface="+mj-ea"/>
                  </a:rPr>
                  <a:t>CPU</a:t>
                </a:r>
                <a:endParaRPr kumimoji="1" lang="ja-JP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2634106-7119-F546-A0A2-CFFEFF0C429E}"/>
                </a:ext>
              </a:extLst>
            </p:cNvPr>
            <p:cNvGrpSpPr/>
            <p:nvPr/>
          </p:nvGrpSpPr>
          <p:grpSpPr>
            <a:xfrm>
              <a:off x="4104628" y="1752600"/>
              <a:ext cx="1038283" cy="3048000"/>
              <a:chOff x="1738929" y="1752600"/>
              <a:chExt cx="1038283" cy="3048000"/>
            </a:xfrm>
          </p:grpSpPr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7B0190BE-ED1D-8D4A-953D-A2ED9B229E92}"/>
                  </a:ext>
                </a:extLst>
              </p:cNvPr>
              <p:cNvSpPr/>
              <p:nvPr/>
            </p:nvSpPr>
            <p:spPr>
              <a:xfrm>
                <a:off x="1738929" y="1752600"/>
                <a:ext cx="1038283" cy="3048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C28D8A56-4ABD-5948-A30D-DDC1CC0B16B2}"/>
                  </a:ext>
                </a:extLst>
              </p:cNvPr>
              <p:cNvSpPr/>
              <p:nvPr/>
            </p:nvSpPr>
            <p:spPr>
              <a:xfrm>
                <a:off x="1849143" y="3048000"/>
                <a:ext cx="817856" cy="16002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72C81125-FBDE-DC40-9560-6A7EB25FEA2F}"/>
                  </a:ext>
                </a:extLst>
              </p:cNvPr>
              <p:cNvSpPr/>
              <p:nvPr/>
            </p:nvSpPr>
            <p:spPr>
              <a:xfrm>
                <a:off x="1905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2F21648D-5924-8A41-82EF-5CBEB5271518}"/>
                  </a:ext>
                </a:extLst>
              </p:cNvPr>
              <p:cNvSpPr/>
              <p:nvPr/>
            </p:nvSpPr>
            <p:spPr>
              <a:xfrm>
                <a:off x="22860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E2714FDD-D53F-3346-82BB-004E94E452B4}"/>
                  </a:ext>
                </a:extLst>
              </p:cNvPr>
              <p:cNvSpPr/>
              <p:nvPr/>
            </p:nvSpPr>
            <p:spPr>
              <a:xfrm>
                <a:off x="1905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BF24FB70-A498-9141-9053-B45577248818}"/>
                  </a:ext>
                </a:extLst>
              </p:cNvPr>
              <p:cNvSpPr/>
              <p:nvPr/>
            </p:nvSpPr>
            <p:spPr>
              <a:xfrm>
                <a:off x="2286000" y="3505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4BBDF74C-B2D6-044C-B6F5-3E7C0CF22C03}"/>
                  </a:ext>
                </a:extLst>
              </p:cNvPr>
              <p:cNvSpPr/>
              <p:nvPr/>
            </p:nvSpPr>
            <p:spPr>
              <a:xfrm>
                <a:off x="1905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ACC528F5-CBB3-D343-A13B-A77491932873}"/>
                  </a:ext>
                </a:extLst>
              </p:cNvPr>
              <p:cNvSpPr/>
              <p:nvPr/>
            </p:nvSpPr>
            <p:spPr>
              <a:xfrm>
                <a:off x="2286000" y="3883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937CEA22-1651-9542-B0EB-B0F3A21EF70C}"/>
                  </a:ext>
                </a:extLst>
              </p:cNvPr>
              <p:cNvSpPr/>
              <p:nvPr/>
            </p:nvSpPr>
            <p:spPr>
              <a:xfrm>
                <a:off x="1905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/楕円 39">
                <a:extLst>
                  <a:ext uri="{FF2B5EF4-FFF2-40B4-BE49-F238E27FC236}">
                    <a16:creationId xmlns:a16="http://schemas.microsoft.com/office/drawing/2014/main" id="{318F0539-0BE2-9E4F-8FB7-B83E30BA6E92}"/>
                  </a:ext>
                </a:extLst>
              </p:cNvPr>
              <p:cNvSpPr/>
              <p:nvPr/>
            </p:nvSpPr>
            <p:spPr>
              <a:xfrm>
                <a:off x="2286000" y="4264241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柱 40">
                <a:extLst>
                  <a:ext uri="{FF2B5EF4-FFF2-40B4-BE49-F238E27FC236}">
                    <a16:creationId xmlns:a16="http://schemas.microsoft.com/office/drawing/2014/main" id="{B3CEB2DA-2A4D-9A41-8A99-156072F599A7}"/>
                  </a:ext>
                </a:extLst>
              </p:cNvPr>
              <p:cNvSpPr/>
              <p:nvPr/>
            </p:nvSpPr>
            <p:spPr>
              <a:xfrm>
                <a:off x="1849144" y="1868040"/>
                <a:ext cx="817855" cy="533400"/>
              </a:xfrm>
              <a:prstGeom prst="can">
                <a:avLst>
                  <a:gd name="adj" fmla="val 4164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上下矢印 41">
                <a:extLst>
                  <a:ext uri="{FF2B5EF4-FFF2-40B4-BE49-F238E27FC236}">
                    <a16:creationId xmlns:a16="http://schemas.microsoft.com/office/drawing/2014/main" id="{09742EB3-2665-974D-A575-3102BECD1221}"/>
                  </a:ext>
                </a:extLst>
              </p:cNvPr>
              <p:cNvSpPr/>
              <p:nvPr/>
            </p:nvSpPr>
            <p:spPr>
              <a:xfrm>
                <a:off x="2105671" y="2362200"/>
                <a:ext cx="304800" cy="722578"/>
              </a:xfrm>
              <a:prstGeom prst="upDown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00F44C2-0182-9748-B59F-389277F55F84}"/>
                  </a:ext>
                </a:extLst>
              </p:cNvPr>
              <p:cNvSpPr txBox="1"/>
              <p:nvPr/>
            </p:nvSpPr>
            <p:spPr>
              <a:xfrm>
                <a:off x="1991370" y="2593080"/>
                <a:ext cx="53340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ja-JP">
                    <a:latin typeface="+mj-lt"/>
                    <a:ea typeface="+mj-ea"/>
                  </a:rPr>
                  <a:t>CPU</a:t>
                </a:r>
                <a:endParaRPr kumimoji="1" lang="ja-JP" altLang="en-US">
                  <a:latin typeface="+mj-lt"/>
                  <a:ea typeface="+mj-ea"/>
                </a:endParaRPr>
              </a:p>
            </p:txBody>
          </p:sp>
        </p:grpSp>
        <p:sp>
          <p:nvSpPr>
            <p:cNvPr id="46" name="左矢印 45">
              <a:extLst>
                <a:ext uri="{FF2B5EF4-FFF2-40B4-BE49-F238E27FC236}">
                  <a16:creationId xmlns:a16="http://schemas.microsoft.com/office/drawing/2014/main" id="{213A110A-3997-914D-AC3C-01671256309E}"/>
                </a:ext>
              </a:extLst>
            </p:cNvPr>
            <p:cNvSpPr/>
            <p:nvPr/>
          </p:nvSpPr>
          <p:spPr>
            <a:xfrm>
              <a:off x="2601897" y="4297344"/>
              <a:ext cx="488291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左矢印 46">
              <a:extLst>
                <a:ext uri="{FF2B5EF4-FFF2-40B4-BE49-F238E27FC236}">
                  <a16:creationId xmlns:a16="http://schemas.microsoft.com/office/drawing/2014/main" id="{0C9A98A1-FBD0-4645-830D-24D1EEDC7BEE}"/>
                </a:ext>
              </a:extLst>
            </p:cNvPr>
            <p:cNvSpPr/>
            <p:nvPr/>
          </p:nvSpPr>
          <p:spPr>
            <a:xfrm>
              <a:off x="3791782" y="4297344"/>
              <a:ext cx="488291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左矢印 47">
              <a:extLst>
                <a:ext uri="{FF2B5EF4-FFF2-40B4-BE49-F238E27FC236}">
                  <a16:creationId xmlns:a16="http://schemas.microsoft.com/office/drawing/2014/main" id="{6D7A7842-3A4F-2149-BEFA-1B35F45F4727}"/>
                </a:ext>
              </a:extLst>
            </p:cNvPr>
            <p:cNvSpPr/>
            <p:nvPr/>
          </p:nvSpPr>
          <p:spPr>
            <a:xfrm rot="10800000">
              <a:off x="2777211" y="2030981"/>
              <a:ext cx="257119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左矢印 48">
              <a:extLst>
                <a:ext uri="{FF2B5EF4-FFF2-40B4-BE49-F238E27FC236}">
                  <a16:creationId xmlns:a16="http://schemas.microsoft.com/office/drawing/2014/main" id="{214A36BF-A64A-F040-A681-A9BD102CA308}"/>
                </a:ext>
              </a:extLst>
            </p:cNvPr>
            <p:cNvSpPr/>
            <p:nvPr/>
          </p:nvSpPr>
          <p:spPr>
            <a:xfrm rot="10800000">
              <a:off x="3962400" y="2034829"/>
              <a:ext cx="257119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U ターン矢印 49">
              <a:extLst>
                <a:ext uri="{FF2B5EF4-FFF2-40B4-BE49-F238E27FC236}">
                  <a16:creationId xmlns:a16="http://schemas.microsoft.com/office/drawing/2014/main" id="{37F26F96-57CD-7840-994B-39724FF74618}"/>
                </a:ext>
              </a:extLst>
            </p:cNvPr>
            <p:cNvSpPr/>
            <p:nvPr/>
          </p:nvSpPr>
          <p:spPr>
            <a:xfrm rot="5400000" flipH="1">
              <a:off x="4975324" y="1751000"/>
              <a:ext cx="612629" cy="257121"/>
            </a:xfrm>
            <a:prstGeom prst="uturnArrow">
              <a:avLst>
                <a:gd name="adj1" fmla="val 36113"/>
                <a:gd name="adj2" fmla="val 25000"/>
                <a:gd name="adj3" fmla="val 25000"/>
                <a:gd name="adj4" fmla="val 61531"/>
                <a:gd name="adj5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左矢印 50">
              <a:extLst>
                <a:ext uri="{FF2B5EF4-FFF2-40B4-BE49-F238E27FC236}">
                  <a16:creationId xmlns:a16="http://schemas.microsoft.com/office/drawing/2014/main" id="{2E2C8500-4591-4448-BF40-246A2EB75984}"/>
                </a:ext>
              </a:extLst>
            </p:cNvPr>
            <p:cNvSpPr/>
            <p:nvPr/>
          </p:nvSpPr>
          <p:spPr>
            <a:xfrm>
              <a:off x="1857322" y="1518663"/>
              <a:ext cx="3295756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U ターン矢印 52">
              <a:extLst>
                <a:ext uri="{FF2B5EF4-FFF2-40B4-BE49-F238E27FC236}">
                  <a16:creationId xmlns:a16="http://schemas.microsoft.com/office/drawing/2014/main" id="{C9D70DAB-195C-6A43-B3AB-8C8CC66D83B2}"/>
                </a:ext>
              </a:extLst>
            </p:cNvPr>
            <p:cNvSpPr/>
            <p:nvPr/>
          </p:nvSpPr>
          <p:spPr>
            <a:xfrm rot="16200000" flipH="1">
              <a:off x="1429870" y="1751000"/>
              <a:ext cx="612629" cy="257121"/>
            </a:xfrm>
            <a:prstGeom prst="uturnArrow">
              <a:avLst>
                <a:gd name="adj1" fmla="val 36113"/>
                <a:gd name="adj2" fmla="val 25000"/>
                <a:gd name="adj3" fmla="val 25000"/>
                <a:gd name="adj4" fmla="val 61531"/>
                <a:gd name="adj5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U ターン矢印 53">
              <a:extLst>
                <a:ext uri="{FF2B5EF4-FFF2-40B4-BE49-F238E27FC236}">
                  <a16:creationId xmlns:a16="http://schemas.microsoft.com/office/drawing/2014/main" id="{0AB944D6-09D6-5E43-B41C-CC0A76E4CC20}"/>
                </a:ext>
              </a:extLst>
            </p:cNvPr>
            <p:cNvSpPr/>
            <p:nvPr/>
          </p:nvSpPr>
          <p:spPr>
            <a:xfrm rot="16200000" flipH="1">
              <a:off x="1470125" y="4528666"/>
              <a:ext cx="612629" cy="257121"/>
            </a:xfrm>
            <a:prstGeom prst="uturnArrow">
              <a:avLst>
                <a:gd name="adj1" fmla="val 36113"/>
                <a:gd name="adj2" fmla="val 25000"/>
                <a:gd name="adj3" fmla="val 25000"/>
                <a:gd name="adj4" fmla="val 61531"/>
                <a:gd name="adj5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左矢印 54">
              <a:extLst>
                <a:ext uri="{FF2B5EF4-FFF2-40B4-BE49-F238E27FC236}">
                  <a16:creationId xmlns:a16="http://schemas.microsoft.com/office/drawing/2014/main" id="{1244BD67-C492-484E-8B74-5766BADB6A5D}"/>
                </a:ext>
              </a:extLst>
            </p:cNvPr>
            <p:cNvSpPr/>
            <p:nvPr/>
          </p:nvSpPr>
          <p:spPr>
            <a:xfrm rot="10800000">
              <a:off x="1904999" y="4803293"/>
              <a:ext cx="3048000" cy="207518"/>
            </a:xfrm>
            <a:prstGeom prst="leftArrow">
              <a:avLst>
                <a:gd name="adj1" fmla="val 42276"/>
                <a:gd name="adj2" fmla="val 770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U ターン矢印 55">
              <a:extLst>
                <a:ext uri="{FF2B5EF4-FFF2-40B4-BE49-F238E27FC236}">
                  <a16:creationId xmlns:a16="http://schemas.microsoft.com/office/drawing/2014/main" id="{218080CC-6B39-C64C-AD46-EF1F08EE8643}"/>
                </a:ext>
              </a:extLst>
            </p:cNvPr>
            <p:cNvSpPr/>
            <p:nvPr/>
          </p:nvSpPr>
          <p:spPr>
            <a:xfrm rot="5400000" flipH="1">
              <a:off x="4775246" y="4522332"/>
              <a:ext cx="612629" cy="257121"/>
            </a:xfrm>
            <a:prstGeom prst="uturnArrow">
              <a:avLst>
                <a:gd name="adj1" fmla="val 36113"/>
                <a:gd name="adj2" fmla="val 25000"/>
                <a:gd name="adj3" fmla="val 25000"/>
                <a:gd name="adj4" fmla="val 61531"/>
                <a:gd name="adj5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45AF880-C45C-4A4B-9876-E09FF5779452}"/>
                </a:ext>
              </a:extLst>
            </p:cNvPr>
            <p:cNvSpPr txBox="1"/>
            <p:nvPr/>
          </p:nvSpPr>
          <p:spPr>
            <a:xfrm>
              <a:off x="2528751" y="491155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個体の移住操作</a:t>
              </a: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40428F1C-634C-8447-8095-73B5B0870DFB}"/>
                </a:ext>
              </a:extLst>
            </p:cNvPr>
            <p:cNvSpPr txBox="1"/>
            <p:nvPr/>
          </p:nvSpPr>
          <p:spPr>
            <a:xfrm>
              <a:off x="1998836" y="1230868"/>
              <a:ext cx="3203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部分学習用データの交換操作</a:t>
              </a: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724DAE71-B4CE-8340-B744-41B65D36458B}"/>
              </a:ext>
            </a:extLst>
          </p:cNvPr>
          <p:cNvGrpSpPr/>
          <p:nvPr/>
        </p:nvGrpSpPr>
        <p:grpSpPr>
          <a:xfrm>
            <a:off x="5486400" y="2261245"/>
            <a:ext cx="3077584" cy="2129501"/>
            <a:chOff x="5653941" y="2217561"/>
            <a:chExt cx="3077584" cy="2129501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F03BA68C-30BD-9F43-B982-92E41C1225E7}"/>
                </a:ext>
              </a:extLst>
            </p:cNvPr>
            <p:cNvSpPr/>
            <p:nvPr/>
          </p:nvSpPr>
          <p:spPr>
            <a:xfrm>
              <a:off x="5653941" y="2217561"/>
              <a:ext cx="3077584" cy="2129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DA120312-61B1-144E-8D4D-F68349909023}"/>
                </a:ext>
              </a:extLst>
            </p:cNvPr>
            <p:cNvSpPr/>
            <p:nvPr/>
          </p:nvSpPr>
          <p:spPr>
            <a:xfrm>
              <a:off x="5970887" y="2394062"/>
              <a:ext cx="304800" cy="3048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FE740822-C01B-A944-AFFB-3E2AA037C098}"/>
                </a:ext>
              </a:extLst>
            </p:cNvPr>
            <p:cNvSpPr txBox="1"/>
            <p:nvPr/>
          </p:nvSpPr>
          <p:spPr>
            <a:xfrm>
              <a:off x="6406433" y="235793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個体（識別器）</a:t>
              </a:r>
            </a:p>
          </p:txBody>
        </p:sp>
        <p:sp>
          <p:nvSpPr>
            <p:cNvPr id="45" name="円柱 44">
              <a:extLst>
                <a:ext uri="{FF2B5EF4-FFF2-40B4-BE49-F238E27FC236}">
                  <a16:creationId xmlns:a16="http://schemas.microsoft.com/office/drawing/2014/main" id="{547D24E4-94C9-4F40-8674-516954DF2E12}"/>
                </a:ext>
              </a:extLst>
            </p:cNvPr>
            <p:cNvSpPr/>
            <p:nvPr/>
          </p:nvSpPr>
          <p:spPr>
            <a:xfrm>
              <a:off x="5839021" y="3715634"/>
              <a:ext cx="566292" cy="369332"/>
            </a:xfrm>
            <a:prstGeom prst="can">
              <a:avLst>
                <a:gd name="adj" fmla="val 4164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7F6B3F95-D151-E244-8E51-9A1F825D5239}"/>
                </a:ext>
              </a:extLst>
            </p:cNvPr>
            <p:cNvSpPr txBox="1"/>
            <p:nvPr/>
          </p:nvSpPr>
          <p:spPr>
            <a:xfrm>
              <a:off x="6406433" y="3577135"/>
              <a:ext cx="1726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学習用データの</a:t>
              </a:r>
              <a:endParaRPr lang="en-US" altLang="ja-JP"/>
            </a:p>
            <a:p>
              <a:r>
                <a:rPr lang="ja-JP" altLang="en-US"/>
                <a:t>部分集合</a:t>
              </a:r>
              <a:endParaRPr kumimoji="1" lang="ja-JP" altLang="en-US"/>
            </a:p>
          </p:txBody>
        </p:sp>
        <p:sp>
          <p:nvSpPr>
            <p:cNvPr id="61" name="上下矢印 60">
              <a:extLst>
                <a:ext uri="{FF2B5EF4-FFF2-40B4-BE49-F238E27FC236}">
                  <a16:creationId xmlns:a16="http://schemas.microsoft.com/office/drawing/2014/main" id="{E53D2814-89E4-9F4E-A26A-B8652A841E60}"/>
                </a:ext>
              </a:extLst>
            </p:cNvPr>
            <p:cNvSpPr/>
            <p:nvPr/>
          </p:nvSpPr>
          <p:spPr>
            <a:xfrm>
              <a:off x="5970887" y="2921994"/>
              <a:ext cx="304800" cy="488121"/>
            </a:xfrm>
            <a:prstGeom prst="upDownArrow">
              <a:avLst>
                <a:gd name="adj1" fmla="val 39286"/>
                <a:gd name="adj2" fmla="val 4464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C70BD040-E7FE-8B46-A07E-BB923F848780}"/>
                </a:ext>
              </a:extLst>
            </p:cNvPr>
            <p:cNvSpPr txBox="1"/>
            <p:nvPr/>
          </p:nvSpPr>
          <p:spPr>
            <a:xfrm>
              <a:off x="6405313" y="2829035"/>
              <a:ext cx="2262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進化型多目的最適化</a:t>
              </a:r>
              <a:endParaRPr kumimoji="1" lang="en-US" altLang="ja-JP"/>
            </a:p>
            <a:p>
              <a:r>
                <a:rPr kumimoji="1" lang="ja-JP" altLang="en-US"/>
                <a:t>（</a:t>
              </a:r>
              <a:r>
                <a:rPr kumimoji="1" lang="en-US" altLang="ja-JP">
                  <a:latin typeface="+mj-lt"/>
                </a:rPr>
                <a:t>NSGA-II</a:t>
              </a:r>
              <a:r>
                <a:rPr kumimoji="1" lang="ja-JP" altLang="en-US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526632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2754</TotalTime>
  <Words>115</Words>
  <Application>Microsoft Macintosh PowerPoint</Application>
  <PresentationFormat>画面に合わせる (4:3)</PresentationFormat>
  <Paragraphs>25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Times New Roman</vt:lpstr>
      <vt:lpstr>標準デザイン</vt:lpstr>
      <vt:lpstr>デザインの設定</vt:lpstr>
      <vt:lpstr>title</vt:lpstr>
      <vt:lpstr>If – then ルール形式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Omozaki</dc:creator>
  <cp:lastModifiedBy>Omozaki Yuichi</cp:lastModifiedBy>
  <cp:revision>86</cp:revision>
  <cp:lastPrinted>1601-01-01T00:00:00Z</cp:lastPrinted>
  <dcterms:created xsi:type="dcterms:W3CDTF">1601-01-01T00:00:00Z</dcterms:created>
  <dcterms:modified xsi:type="dcterms:W3CDTF">2019-01-16T18:17:04Z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