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1"/>
  </p:notesMasterIdLst>
  <p:handoutMasterIdLst>
    <p:handoutMasterId r:id="rId32"/>
  </p:handoutMasterIdLst>
  <p:sldIdLst>
    <p:sldId id="256" r:id="rId3"/>
    <p:sldId id="279" r:id="rId4"/>
    <p:sldId id="274" r:id="rId5"/>
    <p:sldId id="275" r:id="rId6"/>
    <p:sldId id="276" r:id="rId7"/>
    <p:sldId id="278" r:id="rId8"/>
    <p:sldId id="277" r:id="rId9"/>
    <p:sldId id="280" r:id="rId10"/>
    <p:sldId id="285" r:id="rId11"/>
    <p:sldId id="286" r:id="rId12"/>
    <p:sldId id="289" r:id="rId13"/>
    <p:sldId id="292" r:id="rId14"/>
    <p:sldId id="288" r:id="rId15"/>
    <p:sldId id="290" r:id="rId16"/>
    <p:sldId id="291" r:id="rId17"/>
    <p:sldId id="283" r:id="rId18"/>
    <p:sldId id="298" r:id="rId19"/>
    <p:sldId id="299" r:id="rId20"/>
    <p:sldId id="272" r:id="rId21"/>
    <p:sldId id="296" r:id="rId22"/>
    <p:sldId id="287" r:id="rId23"/>
    <p:sldId id="284" r:id="rId24"/>
    <p:sldId id="281" r:id="rId25"/>
    <p:sldId id="282" r:id="rId26"/>
    <p:sldId id="273" r:id="rId27"/>
    <p:sldId id="294" r:id="rId28"/>
    <p:sldId id="295" r:id="rId29"/>
    <p:sldId id="293" r:id="rId30"/>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0432FF"/>
    <a:srgbClr val="00B0F0"/>
    <a:srgbClr val="EB7171"/>
    <a:srgbClr val="FF0000"/>
    <a:srgbClr val="FFF2CC"/>
    <a:srgbClr val="FFE285"/>
    <a:srgbClr val="FF6201"/>
    <a:srgbClr val="FFD961"/>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3"/>
    <p:restoredTop sz="93563" autoAdjust="0"/>
  </p:normalViewPr>
  <p:slideViewPr>
    <p:cSldViewPr>
      <p:cViewPr varScale="1">
        <p:scale>
          <a:sx n="108" d="100"/>
          <a:sy n="108" d="100"/>
        </p:scale>
        <p:origin x="1304" y="1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2019/1/20</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20</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47699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endParaRPr lang="en-US" altLang="ja-JP" sz="2800" dirty="0"/>
          </a:p>
          <a:p>
            <a:r>
              <a:rPr lang="ja-JP" altLang="en-US" sz="2800" dirty="0"/>
              <a:t>過剰適合</a:t>
            </a:r>
            <a:r>
              <a:rPr lang="en-US" altLang="ja-JP" sz="2800" dirty="0"/>
              <a:t> </a:t>
            </a:r>
            <a:r>
              <a:rPr lang="ja-JP" altLang="en-US" sz="2800" dirty="0"/>
              <a:t>あり</a:t>
            </a:r>
            <a:r>
              <a:rPr lang="en-US" altLang="ja-JP" sz="2800" dirty="0"/>
              <a:t>, </a:t>
            </a:r>
            <a:r>
              <a:rPr lang="ja-JP" altLang="en-US" sz="2800" dirty="0"/>
              <a:t>なし</a:t>
            </a:r>
            <a:endParaRPr lang="en-US" altLang="ja-JP" sz="2800" dirty="0"/>
          </a:p>
          <a:p>
            <a:r>
              <a:rPr lang="ja-JP" altLang="en-US" sz="2800" dirty="0" err="1"/>
              <a:t>っかかかか</a:t>
            </a:r>
            <a:endParaRPr lang="en-US" altLang="ja-JP" sz="2800" dirty="0"/>
          </a:p>
          <a:p>
            <a:endParaRPr lang="en-US" altLang="ja-JP" sz="2800" dirty="0"/>
          </a:p>
          <a:p>
            <a:endParaRPr lang="en-US" altLang="ja-JP" sz="2800" dirty="0"/>
          </a:p>
        </p:txBody>
      </p:sp>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27818457"/>
              </p:ext>
            </p:extLst>
          </p:nvPr>
        </p:nvGraphicFramePr>
        <p:xfrm>
          <a:off x="689757" y="1859477"/>
          <a:ext cx="8225643" cy="3627120"/>
        </p:xfrm>
        <a:graphic>
          <a:graphicData uri="http://schemas.openxmlformats.org/drawingml/2006/table">
            <a:tbl>
              <a:tblPr bandRow="1">
                <a:tableStyleId>{F5AB1C69-6EDB-4FF4-983F-18BD219EF322}</a:tableStyleId>
              </a:tblPr>
              <a:tblGrid>
                <a:gridCol w="3276600">
                  <a:extLst>
                    <a:ext uri="{9D8B030D-6E8A-4147-A177-3AD203B41FA5}">
                      <a16:colId xmlns:a16="http://schemas.microsoft.com/office/drawing/2014/main" val="1754261082"/>
                    </a:ext>
                  </a:extLst>
                </a:gridCol>
                <a:gridCol w="381000">
                  <a:extLst>
                    <a:ext uri="{9D8B030D-6E8A-4147-A177-3AD203B41FA5}">
                      <a16:colId xmlns:a16="http://schemas.microsoft.com/office/drawing/2014/main" val="1093669718"/>
                    </a:ext>
                  </a:extLst>
                </a:gridCol>
                <a:gridCol w="4568043">
                  <a:extLst>
                    <a:ext uri="{9D8B030D-6E8A-4147-A177-3AD203B41FA5}">
                      <a16:colId xmlns:a16="http://schemas.microsoft.com/office/drawing/2014/main" val="969770553"/>
                    </a:ext>
                  </a:extLst>
                </a:gridCol>
              </a:tblGrid>
              <a:tr h="370840">
                <a:tc>
                  <a:txBody>
                    <a:bodyPr/>
                    <a:lstStyle/>
                    <a:p>
                      <a:r>
                        <a:rPr kumimoji="1" lang="ja-JP" altLang="en-US" sz="2800" dirty="0"/>
                        <a:t>試行回数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10-fold cross-validation x 3</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r>
                        <a:rPr kumimoji="1" lang="ja-JP" altLang="en-US" sz="2800" dirty="0"/>
                        <a:t>世代数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50,000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r>
                        <a:rPr kumimoji="1" lang="ja-JP" altLang="en-US" sz="2800"/>
                        <a:t>個体群サイズ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300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r>
                        <a:rPr kumimoji="1" lang="en-US" altLang="ja-JP" sz="2800" dirty="0"/>
                        <a:t>EMO</a:t>
                      </a:r>
                      <a:r>
                        <a:rPr kumimoji="1" lang="ja-JP" altLang="en-US" sz="2800" dirty="0"/>
                        <a:t>アルゴリズム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NSGA-II</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r h="370840">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199971"/>
                  </a:ext>
                </a:extLst>
              </a:tr>
              <a:tr h="370840">
                <a:tc>
                  <a:txBody>
                    <a:bodyPr/>
                    <a:lstStyle/>
                    <a:p>
                      <a:r>
                        <a:rPr kumimoji="1" lang="ja-JP" altLang="en-US" sz="2800"/>
                        <a:t>並列（島）分割数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3, 5, 7, 9</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r>
                        <a:rPr kumimoji="1" lang="ja-JP" altLang="en-US" sz="2800" dirty="0"/>
                        <a:t>移住操作・交換操作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50 </a:t>
                      </a:r>
                      <a:r>
                        <a:rPr kumimoji="1" lang="ja-JP" altLang="en-US" sz="2800" dirty="0"/>
                        <a:t>世代間隔</a:t>
                      </a:r>
                      <a:r>
                        <a:rPr kumimoji="1" lang="en-US" altLang="ja-JP" sz="2800" dirty="0"/>
                        <a:t>, </a:t>
                      </a:r>
                      <a:r>
                        <a:rPr kumimoji="1" lang="ja-JP" altLang="en-US" sz="2800" dirty="0"/>
                        <a:t>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1676400" cy="523220"/>
          </a:xfrm>
          <a:prstGeom prst="rect">
            <a:avLst/>
          </a:prstGeom>
          <a:noFill/>
          <a:ln w="19050">
            <a:solidFill>
              <a:schemeClr val="accent6"/>
            </a:solidFill>
          </a:ln>
        </p:spPr>
        <p:txBody>
          <a:bodyPr wrap="square" rtlCol="0">
            <a:spAutoFit/>
          </a:bodyPr>
          <a:lstStyle/>
          <a:p>
            <a:r>
              <a:rPr lang="ja-JP" altLang="en-US" sz="2800"/>
              <a:t>実験設定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3498194024"/>
              </p:ext>
            </p:extLst>
          </p:nvPr>
        </p:nvGraphicFramePr>
        <p:xfrm>
          <a:off x="1104900" y="5543161"/>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spTree>
    <p:extLst>
      <p:ext uri="{BB962C8B-B14F-4D97-AF65-F5344CB8AC3E}">
        <p14:creationId xmlns:p14="http://schemas.microsoft.com/office/powerpoint/2010/main" val="29224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実験の目的</a:t>
            </a:r>
          </a:p>
        </p:txBody>
      </p:sp>
    </p:spTree>
    <p:extLst>
      <p:ext uri="{BB962C8B-B14F-4D97-AF65-F5344CB8AC3E}">
        <p14:creationId xmlns:p14="http://schemas.microsoft.com/office/powerpoint/2010/main" val="42779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55908" y="3312467"/>
                <a:ext cx="2019299" cy="461665"/>
              </a:xfrm>
              <a:prstGeom prst="rect">
                <a:avLst/>
              </a:prstGeom>
              <a:noFill/>
            </p:spPr>
            <p:txBody>
              <a:bodyPr wrap="square" rtlCol="0">
                <a:spAutoFit/>
              </a:bodyPr>
              <a:lstStyle/>
              <a:p>
                <a:r>
                  <a:rPr kumimoji="1" lang="ja-JP" altLang="en-US" sz="2400"/>
                  <a:t>誤識別率</a:t>
                </a:r>
                <a:r>
                  <a:rPr kumimoji="1" lang="en-US" altLang="ja-JP" sz="2400"/>
                  <a:t> [</a:t>
                </a:r>
                <a14:m>
                  <m:oMath xmlns:m="http://schemas.openxmlformats.org/officeDocument/2006/math">
                    <m:r>
                      <a:rPr kumimoji="1" lang="en-US" altLang="ja-JP" sz="2400" i="1">
                        <a:latin typeface="Cambria Math" panose="02040503050406030204" pitchFamily="18" charset="0"/>
                        <a:ea typeface="Cambria Math" panose="02040503050406030204" pitchFamily="18" charset="0"/>
                      </a:rPr>
                      <m:t>%</m:t>
                    </m:r>
                  </m:oMath>
                </a14:m>
                <a:r>
                  <a:rPr kumimoji="1" lang="en-US" altLang="ja-JP" sz="2400"/>
                  <a:t>]</a:t>
                </a:r>
                <a:endParaRPr kumimoji="1" lang="ja-JP" altLang="en-US" sz="2400"/>
              </a:p>
            </p:txBody>
          </p:sp>
        </mc:Choice>
        <mc:Fallback>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55908" y="3312467"/>
                <a:ext cx="2019299" cy="461665"/>
              </a:xfrm>
              <a:prstGeom prst="rect">
                <a:avLst/>
              </a:prstGeom>
              <a:blipFill>
                <a:blip r:embed="rId2"/>
                <a:stretch>
                  <a:fillRect l="-13514" r="-29730" b="-5031"/>
                </a:stretch>
              </a:blipFill>
            </p:spPr>
            <p:txBody>
              <a:bodyPr/>
              <a:lstStyle/>
              <a:p>
                <a:r>
                  <a:rPr lang="ja-JP" altLang="en-US">
                    <a:noFill/>
                  </a:rPr>
                  <a:t> </a:t>
                </a:r>
              </a:p>
            </p:txBody>
          </p:sp>
        </mc:Fallback>
      </mc:AlternateContent>
      <p:pic>
        <p:nvPicPr>
          <p:cNvPr id="10" name="図 9"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13663"/>
            <a:ext cx="2019299" cy="461665"/>
          </a:xfrm>
          <a:prstGeom prst="rect">
            <a:avLst/>
          </a:prstGeom>
          <a:noFill/>
        </p:spPr>
        <p:txBody>
          <a:bodyPr wrap="square" rtlCol="0">
            <a:spAutoFit/>
          </a:bodyPr>
          <a:lstStyle/>
          <a:p>
            <a:r>
              <a:rPr lang="ja-JP" altLang="en-US" sz="2400"/>
              <a:t>ルール数</a:t>
            </a:r>
            <a:r>
              <a:rPr kumimoji="1" lang="en-US" altLang="ja-JP" sz="2400"/>
              <a:t> [-]</a:t>
            </a:r>
            <a:endParaRPr kumimoji="1" lang="ja-JP" altLang="en-US" sz="2400"/>
          </a:p>
        </p:txBody>
      </p:sp>
    </p:spTree>
    <p:extLst>
      <p:ext uri="{BB962C8B-B14F-4D97-AF65-F5344CB8AC3E}">
        <p14:creationId xmlns:p14="http://schemas.microsoft.com/office/powerpoint/2010/main" val="404529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地図, テキスト が含まれている画像&#10;&#10;&#10;&#10;自動的に生成された説明">
            <a:extLst>
              <a:ext uri="{FF2B5EF4-FFF2-40B4-BE49-F238E27FC236}">
                <a16:creationId xmlns:a16="http://schemas.microsoft.com/office/drawing/2014/main" id="{0E131270-8A5A-694F-890F-58C487AA73F5}"/>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333" t="10834" r="6667" b="8333"/>
          <a:stretch/>
        </p:blipFill>
        <p:spPr>
          <a:xfrm>
            <a:off x="1333995" y="1760514"/>
            <a:ext cx="3886200" cy="3695702"/>
          </a:xfrm>
          <a:prstGeom prst="rect">
            <a:avLst/>
          </a:prstGeom>
        </p:spPr>
      </p:pic>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55908" y="3312467"/>
                <a:ext cx="2019299" cy="461665"/>
              </a:xfrm>
              <a:prstGeom prst="rect">
                <a:avLst/>
              </a:prstGeom>
              <a:noFill/>
            </p:spPr>
            <p:txBody>
              <a:bodyPr wrap="square" rtlCol="0">
                <a:spAutoFit/>
              </a:bodyPr>
              <a:lstStyle/>
              <a:p>
                <a:r>
                  <a:rPr kumimoji="1" lang="ja-JP" altLang="en-US" sz="2400"/>
                  <a:t>誤識別率</a:t>
                </a:r>
                <a:r>
                  <a:rPr kumimoji="1" lang="en-US" altLang="ja-JP" sz="2400"/>
                  <a:t> [</a:t>
                </a:r>
                <a14:m>
                  <m:oMath xmlns:m="http://schemas.openxmlformats.org/officeDocument/2006/math">
                    <m:r>
                      <a:rPr kumimoji="1" lang="en-US" altLang="ja-JP" sz="2400" i="1">
                        <a:latin typeface="Cambria Math" panose="02040503050406030204" pitchFamily="18" charset="0"/>
                        <a:ea typeface="Cambria Math" panose="02040503050406030204" pitchFamily="18" charset="0"/>
                      </a:rPr>
                      <m:t>%</m:t>
                    </m:r>
                  </m:oMath>
                </a14:m>
                <a:r>
                  <a:rPr kumimoji="1" lang="en-US" altLang="ja-JP" sz="2400"/>
                  <a:t>]</a:t>
                </a:r>
                <a:endParaRPr kumimoji="1" lang="ja-JP" altLang="en-US" sz="2400"/>
              </a:p>
            </p:txBody>
          </p:sp>
        </mc:Choice>
        <mc:Fallback>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55908" y="3312467"/>
                <a:ext cx="2019299" cy="461665"/>
              </a:xfrm>
              <a:prstGeom prst="rect">
                <a:avLst/>
              </a:prstGeom>
              <a:blipFill>
                <a:blip r:embed="rId3"/>
                <a:stretch>
                  <a:fillRect l="-13514" r="-29730" b="-5031"/>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13663"/>
            <a:ext cx="2019299" cy="461665"/>
          </a:xfrm>
          <a:prstGeom prst="rect">
            <a:avLst/>
          </a:prstGeom>
          <a:noFill/>
        </p:spPr>
        <p:txBody>
          <a:bodyPr wrap="square" rtlCol="0">
            <a:spAutoFit/>
          </a:bodyPr>
          <a:lstStyle/>
          <a:p>
            <a:r>
              <a:rPr lang="ja-JP" altLang="en-US" sz="2400"/>
              <a:t>ルール数</a:t>
            </a:r>
            <a:r>
              <a:rPr kumimoji="1" lang="en-US" altLang="ja-JP" sz="2400"/>
              <a:t> [-]</a:t>
            </a:r>
            <a:endParaRPr kumimoji="1" lang="ja-JP" altLang="en-US" sz="2400"/>
          </a:p>
        </p:txBody>
      </p:sp>
    </p:spTree>
    <p:extLst>
      <p:ext uri="{BB962C8B-B14F-4D97-AF65-F5344CB8AC3E}">
        <p14:creationId xmlns:p14="http://schemas.microsoft.com/office/powerpoint/2010/main" val="109068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ルール集合</a:t>
            </a:r>
            <a:r>
              <a:rPr lang="ja-JP" altLang="en-US" sz="2800" kern="0" dirty="0"/>
              <a:t>で識別器が構成される．</a:t>
            </a:r>
            <a:br>
              <a:rPr lang="en-US" altLang="ja-JP" sz="2800" kern="0" dirty="0"/>
            </a:br>
            <a:r>
              <a:rPr lang="ja-JP" altLang="en-US" sz="2800" kern="0" dirty="0"/>
              <a:t>どのようにしてデータの識別を行っているのかが</a:t>
            </a:r>
            <a:br>
              <a:rPr lang="en-US" altLang="ja-JP" sz="2800" kern="0" dirty="0"/>
            </a:br>
            <a:r>
              <a:rPr lang="ja-JP" altLang="en-US" sz="2800" b="1" u="sng" kern="0" dirty="0"/>
              <a:t>言語的に解釈可能</a:t>
            </a:r>
            <a:r>
              <a:rPr lang="ja-JP" altLang="en-US" sz="2800" kern="0" dirty="0"/>
              <a:t>．</a:t>
            </a:r>
            <a:endParaRPr lang="en-US" altLang="ja-JP" sz="2800" kern="0" dirty="0"/>
          </a:p>
        </p:txBody>
      </p:sp>
      <p:grpSp>
        <p:nvGrpSpPr>
          <p:cNvPr id="16" name="グループ化 15"/>
          <p:cNvGrpSpPr/>
          <p:nvPr/>
        </p:nvGrpSpPr>
        <p:grpSpPr>
          <a:xfrm>
            <a:off x="538630" y="2037694"/>
            <a:ext cx="4795370" cy="1315106"/>
            <a:chOff x="386230" y="2090058"/>
            <a:chExt cx="4795370" cy="1315106"/>
          </a:xfrm>
        </p:grpSpPr>
        <p:sp>
          <p:nvSpPr>
            <p:cNvPr id="10" name="角丸四角形 9"/>
            <p:cNvSpPr/>
            <p:nvPr/>
          </p:nvSpPr>
          <p:spPr>
            <a:xfrm>
              <a:off x="596173" y="2419151"/>
              <a:ext cx="4585427" cy="986013"/>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596173" y="2514600"/>
                  <a:ext cx="3996607" cy="461665"/>
                </a:xfrm>
                <a:prstGeom prst="rect">
                  <a:avLst/>
                </a:prstGeom>
                <a:noFill/>
              </p:spPr>
              <p:txBody>
                <a:bodyPr wrap="none" rtlCol="0">
                  <a:spAutoFit/>
                </a:bodyPr>
                <a:lstStyle/>
                <a:p>
                  <a:r>
                    <a:rPr kumimoji="1" lang="en-US" altLang="ja-JP" sz="2400" dirty="0">
                      <a:latin typeface="+mj-lt"/>
                    </a:rPr>
                    <a:t>If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and …</a:t>
                  </a:r>
                  <a:r>
                    <a:rPr lang="ja-JP" altLang="en-US" sz="2400" dirty="0">
                      <a:latin typeface="+mj-lt"/>
                    </a:rPr>
                    <a:t> </a:t>
                  </a:r>
                  <a:r>
                    <a:rPr lang="en-US" altLang="ja-JP" sz="2400" dirty="0">
                      <a:latin typeface="+mj-lt"/>
                    </a:rPr>
                    <a:t>and</a:t>
                  </a:r>
                  <a:r>
                    <a:rPr kumimoji="1" lang="en-US" altLang="ja-JP" sz="2400" dirty="0">
                      <a:latin typeface="+mj-lt"/>
                    </a:rPr>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𝑛</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𝑛</m:t>
                          </m:r>
                        </m:sub>
                      </m:sSub>
                    </m:oMath>
                  </a14:m>
                  <a:endParaRPr kumimoji="1" lang="ja-JP" altLang="en-US" sz="24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596173" y="2514600"/>
                  <a:ext cx="3996607" cy="461665"/>
                </a:xfrm>
                <a:prstGeom prst="rect">
                  <a:avLst/>
                </a:prstGeom>
                <a:blipFill>
                  <a:blip r:embed="rId3"/>
                  <a:stretch>
                    <a:fillRect l="-2443" t="-10526" b="-28947"/>
                  </a:stretch>
                </a:blipFill>
              </p:spPr>
              <p:txBody>
                <a:bodyPr/>
                <a:lstStyle/>
                <a:p>
                  <a:r>
                    <a:rPr lang="ja-JP" altLang="en-US">
                      <a:noFill/>
                    </a:rPr>
                    <a:t> </a:t>
                  </a:r>
                </a:p>
              </p:txBody>
            </p:sp>
          </mc:Fallback>
        </mc:AlternateContent>
        <p:sp>
          <p:nvSpPr>
            <p:cNvPr id="5" name="テキスト ボックス 4"/>
            <p:cNvSpPr txBox="1"/>
            <p:nvPr/>
          </p:nvSpPr>
          <p:spPr>
            <a:xfrm>
              <a:off x="2348773" y="2910384"/>
              <a:ext cx="2832827" cy="461665"/>
            </a:xfrm>
            <a:prstGeom prst="rect">
              <a:avLst/>
            </a:prstGeom>
            <a:noFill/>
          </p:spPr>
          <p:txBody>
            <a:bodyPr wrap="none" rtlCol="0">
              <a:spAutoFit/>
            </a:bodyPr>
            <a:lstStyle/>
            <a:p>
              <a:r>
                <a:rPr lang="en-US" altLang="ja-JP" sz="2400" dirty="0">
                  <a:latin typeface="+mj-lt"/>
                </a:rPr>
                <a:t>t</a:t>
              </a:r>
              <a:r>
                <a:rPr kumimoji="1" lang="en-US" altLang="ja-JP" sz="2400" dirty="0">
                  <a:latin typeface="+mj-lt"/>
                </a:rPr>
                <a:t>hen Class </a:t>
              </a:r>
              <a:r>
                <a:rPr kumimoji="1" lang="en-US" altLang="ja-JP" sz="2400" i="1" dirty="0">
                  <a:latin typeface="+mj-lt"/>
                </a:rPr>
                <a:t>C </a:t>
              </a:r>
              <a:r>
                <a:rPr lang="en-US" altLang="ja-JP" sz="2400" dirty="0">
                  <a:latin typeface="+mj-lt"/>
                </a:rPr>
                <a:t>with </a:t>
              </a:r>
              <a:r>
                <a:rPr lang="en-US" altLang="ja-JP" sz="2400" i="1" dirty="0">
                  <a:latin typeface="+mj-lt"/>
                </a:rPr>
                <a:t>CF</a:t>
              </a:r>
              <a:endParaRPr kumimoji="1" lang="ja-JP" altLang="en-US" sz="24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386230" y="2090058"/>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br>
              <a:rPr lang="en-US" altLang="ja-JP" sz="2800" kern="0" dirty="0"/>
            </a:br>
            <a:r>
              <a:rPr lang="ja-JP" altLang="en-US" sz="2800" kern="0" dirty="0"/>
              <a:t>トレードオフ曲線に沿った</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br>
              <a:rPr lang="en-US" altLang="ja-JP" sz="2800" kern="0" dirty="0"/>
            </a:br>
            <a:r>
              <a:rPr lang="ja-JP" altLang="en-US" sz="2800" kern="0" dirty="0"/>
              <a:t>小さな部分集合に分割する</a:t>
            </a:r>
            <a:endParaRPr lang="en-US" altLang="ja-JP" sz="2800" kern="0" dirty="0"/>
          </a:p>
          <a:p>
            <a:pPr marL="0" indent="0">
              <a:buNone/>
            </a:pPr>
            <a:br>
              <a:rPr lang="en-US" altLang="ja-JP" sz="2800" kern="0" dirty="0"/>
            </a:br>
            <a:r>
              <a:rPr lang="ja-JP" altLang="en-US" sz="2800" kern="0" dirty="0"/>
              <a:t>分割したペアをそれぞれ</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は他に優越される解が存在しない</a:t>
            </a:r>
            <a:endParaRPr kumimoji="1" lang="en-US" altLang="ja-JP" dirty="0"/>
          </a:p>
          <a:p>
            <a:r>
              <a:rPr lang="en-US" altLang="ja-JP" dirty="0"/>
              <a:t>= A, B, C </a:t>
            </a:r>
            <a:r>
              <a:rPr lang="ja-JP" altLang="en-US" dirty="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4013</TotalTime>
  <Words>821</Words>
  <Application>Microsoft Macintosh PowerPoint</Application>
  <PresentationFormat>画面に合わせる (4:3)</PresentationFormat>
  <Paragraphs>242</Paragraphs>
  <Slides>28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28</vt:i4>
      </vt:variant>
    </vt:vector>
  </HeadingPairs>
  <TitlesOfParts>
    <vt:vector size="34"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実験の実施</vt:lpstr>
      <vt:lpstr>実験の目的</vt:lpstr>
      <vt:lpstr>評価用データに対する識別率</vt:lpstr>
      <vt:lpstr>多様性の向上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144</cp:revision>
  <cp:lastPrinted>2019-01-18T08:58:58Z</cp:lastPrinted>
  <dcterms:created xsi:type="dcterms:W3CDTF">1601-01-01T00:00:00Z</dcterms:created>
  <dcterms:modified xsi:type="dcterms:W3CDTF">2019-01-19T22:20:41Z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