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32"/>
  </p:notesMasterIdLst>
  <p:handoutMasterIdLst>
    <p:handoutMasterId r:id="rId33"/>
  </p:handoutMasterIdLst>
  <p:sldIdLst>
    <p:sldId id="256" r:id="rId3"/>
    <p:sldId id="303" r:id="rId4"/>
    <p:sldId id="274" r:id="rId5"/>
    <p:sldId id="275" r:id="rId6"/>
    <p:sldId id="276" r:id="rId7"/>
    <p:sldId id="278" r:id="rId8"/>
    <p:sldId id="277" r:id="rId9"/>
    <p:sldId id="280" r:id="rId10"/>
    <p:sldId id="285" r:id="rId11"/>
    <p:sldId id="286" r:id="rId12"/>
    <p:sldId id="305" r:id="rId13"/>
    <p:sldId id="289" r:id="rId14"/>
    <p:sldId id="288" r:id="rId15"/>
    <p:sldId id="290" r:id="rId16"/>
    <p:sldId id="291" r:id="rId17"/>
    <p:sldId id="283" r:id="rId18"/>
    <p:sldId id="300" r:id="rId19"/>
    <p:sldId id="301" r:id="rId20"/>
    <p:sldId id="302" r:id="rId21"/>
    <p:sldId id="272" r:id="rId22"/>
    <p:sldId id="296" r:id="rId23"/>
    <p:sldId id="287" r:id="rId24"/>
    <p:sldId id="284" r:id="rId25"/>
    <p:sldId id="281" r:id="rId26"/>
    <p:sldId id="282" r:id="rId27"/>
    <p:sldId id="273" r:id="rId28"/>
    <p:sldId id="294" r:id="rId29"/>
    <p:sldId id="295" r:id="rId30"/>
    <p:sldId id="293" r:id="rId31"/>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E33"/>
    <a:srgbClr val="EF4111"/>
    <a:srgbClr val="0432FF"/>
    <a:srgbClr val="00B0F0"/>
    <a:srgbClr val="EB7171"/>
    <a:srgbClr val="FF0000"/>
    <a:srgbClr val="FFF2CC"/>
    <a:srgbClr val="FFE285"/>
    <a:srgbClr val="FF6201"/>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46"/>
    <p:restoredTop sz="93564" autoAdjust="0"/>
  </p:normalViewPr>
  <p:slideViewPr>
    <p:cSldViewPr>
      <p:cViewPr varScale="1">
        <p:scale>
          <a:sx n="137" d="100"/>
          <a:sy n="137" d="100"/>
        </p:scale>
        <p:origin x="1952" y="20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2019/1/20</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a:t>
            </a:fld>
            <a:endParaRPr lang="en-US" altLang="ja-JP"/>
          </a:p>
        </p:txBody>
      </p:sp>
    </p:spTree>
    <p:extLst>
      <p:ext uri="{BB962C8B-B14F-4D97-AF65-F5344CB8AC3E}">
        <p14:creationId xmlns:p14="http://schemas.microsoft.com/office/powerpoint/2010/main" val="61527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17</a:t>
            </a:fld>
            <a:endParaRPr lang="en-US" altLang="ja-JP"/>
          </a:p>
        </p:txBody>
      </p:sp>
    </p:spTree>
    <p:extLst>
      <p:ext uri="{BB962C8B-B14F-4D97-AF65-F5344CB8AC3E}">
        <p14:creationId xmlns:p14="http://schemas.microsoft.com/office/powerpoint/2010/main" val="133040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18</a:t>
            </a:fld>
            <a:endParaRPr lang="en-US" altLang="ja-JP"/>
          </a:p>
        </p:txBody>
      </p:sp>
    </p:spTree>
    <p:extLst>
      <p:ext uri="{BB962C8B-B14F-4D97-AF65-F5344CB8AC3E}">
        <p14:creationId xmlns:p14="http://schemas.microsoft.com/office/powerpoint/2010/main" val="82300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19</a:t>
            </a:fld>
            <a:endParaRPr lang="en-US" altLang="ja-JP"/>
          </a:p>
        </p:txBody>
      </p:sp>
    </p:spTree>
    <p:extLst>
      <p:ext uri="{BB962C8B-B14F-4D97-AF65-F5344CB8AC3E}">
        <p14:creationId xmlns:p14="http://schemas.microsoft.com/office/powerpoint/2010/main" val="428950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20</a:t>
            </a:fld>
            <a:endParaRPr lang="en-US" altLang="ja-JP"/>
          </a:p>
        </p:txBody>
      </p:sp>
    </p:spTree>
    <p:extLst>
      <p:ext uri="{BB962C8B-B14F-4D97-AF65-F5344CB8AC3E}">
        <p14:creationId xmlns:p14="http://schemas.microsoft.com/office/powerpoint/2010/main" val="19728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21</a:t>
            </a:fld>
            <a:endParaRPr lang="en-US" altLang="ja-JP"/>
          </a:p>
        </p:txBody>
      </p:sp>
    </p:spTree>
    <p:extLst>
      <p:ext uri="{BB962C8B-B14F-4D97-AF65-F5344CB8AC3E}">
        <p14:creationId xmlns:p14="http://schemas.microsoft.com/office/powerpoint/2010/main" val="162691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6.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2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br>
              <a:rPr lang="en-US" altLang="ja-JP">
                <a:latin typeface="Arial" panose="020B0604020202020204" pitchFamily="34" charset="0"/>
              </a:rPr>
            </a:br>
            <a:r>
              <a:rPr lang="ja-JP" altLang="en-US">
                <a:latin typeface="Arial" panose="020B0604020202020204" pitchFamily="34" charset="0"/>
              </a:rPr>
              <a:t>多目的ファジィ遺伝的機械学習</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F83E8-7632-8D40-B99D-74C387C73F1A}"/>
              </a:ext>
            </a:extLst>
          </p:cNvPr>
          <p:cNvSpPr>
            <a:spLocks noGrp="1"/>
          </p:cNvSpPr>
          <p:nvPr>
            <p:ph type="title"/>
          </p:nvPr>
        </p:nvSpPr>
        <p:spPr/>
        <p:txBody>
          <a:bodyPr/>
          <a:lstStyle/>
          <a:p>
            <a:r>
              <a:rPr kumimoji="1" lang="ja-JP" altLang="en-US"/>
              <a:t>実験目的</a:t>
            </a:r>
          </a:p>
        </p:txBody>
      </p:sp>
      <p:sp>
        <p:nvSpPr>
          <p:cNvPr id="3" name="コンテンツ プレースホルダー 2">
            <a:extLst>
              <a:ext uri="{FF2B5EF4-FFF2-40B4-BE49-F238E27FC236}">
                <a16:creationId xmlns:a16="http://schemas.microsoft.com/office/drawing/2014/main" id="{87B5ED51-BDA9-CC40-8207-35F5A7C32095}"/>
              </a:ext>
            </a:extLst>
          </p:cNvPr>
          <p:cNvSpPr>
            <a:spLocks noGrp="1"/>
          </p:cNvSpPr>
          <p:nvPr>
            <p:ph idx="1"/>
          </p:nvPr>
        </p:nvSpPr>
        <p:spPr/>
        <p:txBody>
          <a:bodyPr/>
          <a:lstStyle/>
          <a:p>
            <a:r>
              <a:rPr lang="ja-JP" altLang="en-US" sz="2800"/>
              <a:t>アンサンブル識別器を構成することによる汎化性能への影響を調べるため，評価用データに対する誤識別率を単一の識別器の結果と比較する</a:t>
            </a:r>
            <a:r>
              <a:rPr lang="en-US" altLang="ja-JP" sz="2800"/>
              <a:t>.</a:t>
            </a:r>
          </a:p>
          <a:p>
            <a:r>
              <a:rPr kumimoji="1" lang="ja-JP" altLang="en-US" sz="2800"/>
              <a:t>移住操作を行わないことによるアンサンブル識別器への影響を調べるため，移住操作を行う並列分散型</a:t>
            </a:r>
            <a:r>
              <a:rPr kumimoji="1" lang="en-US" altLang="ja-JP" sz="2800"/>
              <a:t>MoFGBML</a:t>
            </a:r>
            <a:r>
              <a:rPr kumimoji="1" lang="ja-JP" altLang="en-US" sz="2800"/>
              <a:t>で得られるアンサンブル識別器の結果と比較する</a:t>
            </a:r>
            <a:r>
              <a:rPr kumimoji="1" lang="en-US" altLang="ja-JP" sz="2800"/>
              <a:t>.</a:t>
            </a:r>
          </a:p>
          <a:p>
            <a:r>
              <a:rPr kumimoji="1" lang="ja-JP" altLang="en-US" sz="2800"/>
              <a:t>島数の違いによるアンサンブル識別器への影響を調べるため，</a:t>
            </a:r>
            <a:r>
              <a:rPr lang="ja-JP" altLang="en-US" sz="2800"/>
              <a:t>島数を変更して実験を行う．</a:t>
            </a:r>
            <a:endParaRPr kumimoji="1" lang="ja-JP" altLang="en-US" sz="2800"/>
          </a:p>
        </p:txBody>
      </p:sp>
    </p:spTree>
    <p:extLst>
      <p:ext uri="{BB962C8B-B14F-4D97-AF65-F5344CB8AC3E}">
        <p14:creationId xmlns:p14="http://schemas.microsoft.com/office/powerpoint/2010/main" val="129797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006285990"/>
              </p:ext>
            </p:extLst>
          </p:nvPr>
        </p:nvGraphicFramePr>
        <p:xfrm>
          <a:off x="689757" y="1763838"/>
          <a:ext cx="7994991" cy="1828800"/>
        </p:xfrm>
        <a:graphic>
          <a:graphicData uri="http://schemas.openxmlformats.org/drawingml/2006/table">
            <a:tbl>
              <a:tblPr bandRow="1">
                <a:tableStyleId>{F5AB1C69-6EDB-4FF4-983F-18BD219EF322}</a:tableStyleId>
              </a:tblPr>
              <a:tblGrid>
                <a:gridCol w="29678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4798548">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dirty="0"/>
                        <a:t>試行回数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dirty="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30 (10-fold cross-validation x 3)</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pPr marL="342900" indent="-342900">
                        <a:buFont typeface="Arial" panose="020B0604020202020204" pitchFamily="34" charset="0"/>
                        <a:buChar char="•"/>
                      </a:pPr>
                      <a:r>
                        <a:rPr kumimoji="1" lang="ja-JP" altLang="en-US" sz="2400" dirty="0"/>
                        <a:t>世代数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50,000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pPr marL="342900" indent="-342900">
                        <a:buFont typeface="Arial" panose="020B0604020202020204" pitchFamily="34" charset="0"/>
                        <a:buChar char="•"/>
                      </a:pPr>
                      <a:r>
                        <a:rPr kumimoji="1" lang="ja-JP" altLang="en-US" sz="2400"/>
                        <a:t>個体群サイズ</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300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pPr marL="342900" indent="-342900">
                        <a:buFont typeface="Arial" panose="020B0604020202020204" pitchFamily="34" charset="0"/>
                        <a:buChar char="•"/>
                      </a:pPr>
                      <a:r>
                        <a:rPr kumimoji="1" lang="en-US" altLang="ja-JP" sz="2400" dirty="0"/>
                        <a:t>EMO</a:t>
                      </a:r>
                      <a:r>
                        <a:rPr kumimoji="1" lang="ja-JP" altLang="en-US" sz="2400" dirty="0"/>
                        <a:t>アルゴリズム</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NSGA-II</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実験設定</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219200"/>
            <a:ext cx="1676400" cy="523220"/>
          </a:xfrm>
          <a:prstGeom prst="rect">
            <a:avLst/>
          </a:prstGeom>
          <a:noFill/>
          <a:ln w="19050">
            <a:solidFill>
              <a:schemeClr val="accent6"/>
            </a:solidFill>
          </a:ln>
        </p:spPr>
        <p:txBody>
          <a:bodyPr wrap="square" rtlCol="0">
            <a:spAutoFit/>
          </a:bodyPr>
          <a:lstStyle/>
          <a:p>
            <a:r>
              <a:rPr lang="ja-JP" altLang="en-US" sz="2800"/>
              <a:t>共通設定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455185841"/>
              </p:ext>
            </p:extLst>
          </p:nvPr>
        </p:nvGraphicFramePr>
        <p:xfrm>
          <a:off x="1104900" y="5486400"/>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graphicFrame>
        <p:nvGraphicFramePr>
          <p:cNvPr id="7" name="表 6">
            <a:extLst>
              <a:ext uri="{FF2B5EF4-FFF2-40B4-BE49-F238E27FC236}">
                <a16:creationId xmlns:a16="http://schemas.microsoft.com/office/drawing/2014/main" id="{0B5AAC54-3B87-DF44-BD27-E6B5C24B0A57}"/>
              </a:ext>
            </a:extLst>
          </p:cNvPr>
          <p:cNvGraphicFramePr>
            <a:graphicFrameLocks noGrp="1"/>
          </p:cNvGraphicFramePr>
          <p:nvPr>
            <p:extLst>
              <p:ext uri="{D42A27DB-BD31-4B8C-83A1-F6EECF244321}">
                <p14:modId xmlns:p14="http://schemas.microsoft.com/office/powerpoint/2010/main" val="4165109103"/>
              </p:ext>
            </p:extLst>
          </p:nvPr>
        </p:nvGraphicFramePr>
        <p:xfrm>
          <a:off x="689757" y="4419600"/>
          <a:ext cx="8225643" cy="914400"/>
        </p:xfrm>
        <a:graphic>
          <a:graphicData uri="http://schemas.openxmlformats.org/drawingml/2006/table">
            <a:tbl>
              <a:tblPr bandRow="1">
                <a:tableStyleId>{F5AB1C69-6EDB-4FF4-983F-18BD219EF322}</a:tableStyleId>
              </a:tblPr>
              <a:tblGrid>
                <a:gridCol w="17486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6248400">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a:t>島数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3, 5, 7, 9</a:t>
                      </a:r>
                      <a:endParaRPr kumimoji="1" lang="ja-JP"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pPr marL="342900" indent="-342900">
                        <a:buFont typeface="Arial" panose="020B0604020202020204" pitchFamily="34" charset="0"/>
                        <a:buChar char="•"/>
                      </a:pPr>
                      <a:r>
                        <a:rPr kumimoji="1" lang="ja-JP" altLang="en-US" sz="2400" dirty="0"/>
                        <a:t>移住操作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50 </a:t>
                      </a:r>
                      <a:r>
                        <a:rPr kumimoji="1" lang="ja-JP" altLang="en-US" sz="2400" dirty="0"/>
                        <a:t>世代間隔</a:t>
                      </a:r>
                      <a:r>
                        <a:rPr kumimoji="1" lang="en-US" altLang="ja-JP" sz="2400" dirty="0"/>
                        <a:t> or </a:t>
                      </a:r>
                      <a:r>
                        <a:rPr kumimoji="1" lang="ja-JP" altLang="en-US" sz="2400" dirty="0"/>
                        <a:t>移住操作なし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8" name="テキスト ボックス 7">
            <a:extLst>
              <a:ext uri="{FF2B5EF4-FFF2-40B4-BE49-F238E27FC236}">
                <a16:creationId xmlns:a16="http://schemas.microsoft.com/office/drawing/2014/main" id="{6A7C92EA-1704-8E47-AF8E-D8EA1A20E20F}"/>
              </a:ext>
            </a:extLst>
          </p:cNvPr>
          <p:cNvSpPr txBox="1"/>
          <p:nvPr/>
        </p:nvSpPr>
        <p:spPr>
          <a:xfrm>
            <a:off x="379444" y="3886200"/>
            <a:ext cx="4040156" cy="523220"/>
          </a:xfrm>
          <a:prstGeom prst="rect">
            <a:avLst/>
          </a:prstGeom>
          <a:noFill/>
          <a:ln w="19050">
            <a:solidFill>
              <a:schemeClr val="accent6"/>
            </a:solidFill>
          </a:ln>
        </p:spPr>
        <p:txBody>
          <a:bodyPr wrap="square" rtlCol="0">
            <a:spAutoFit/>
          </a:bodyPr>
          <a:lstStyle/>
          <a:p>
            <a:r>
              <a:rPr kumimoji="1" lang="ja-JP" altLang="en-US" sz="2800"/>
              <a:t>対照実験で変更する設定</a:t>
            </a:r>
          </a:p>
        </p:txBody>
      </p:sp>
    </p:spTree>
    <p:extLst>
      <p:ext uri="{BB962C8B-B14F-4D97-AF65-F5344CB8AC3E}">
        <p14:creationId xmlns:p14="http://schemas.microsoft.com/office/powerpoint/2010/main" val="29224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b="9951"/>
          <a:stretch/>
        </p:blipFill>
        <p:spPr>
          <a:xfrm>
            <a:off x="4766506" y="4258130"/>
            <a:ext cx="3106378" cy="207360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a:t>評価用データに対する識別率</a:t>
            </a:r>
            <a:endParaRPr kumimoji="1" lang="ja-JP" altLang="en-US" dirty="0"/>
          </a:p>
        </p:txBody>
      </p:sp>
      <p:pic>
        <p:nvPicPr>
          <p:cNvPr id="10" name="図 9"/>
          <p:cNvPicPr>
            <a:picLocks noChangeAspect="1"/>
          </p:cNvPicPr>
          <p:nvPr/>
        </p:nvPicPr>
        <p:blipFill rotWithShape="1">
          <a:blip r:embed="rId3"/>
          <a:srcRect t="89112"/>
          <a:stretch/>
        </p:blipFill>
        <p:spPr>
          <a:xfrm>
            <a:off x="2897915" y="6475800"/>
            <a:ext cx="3424370" cy="269986"/>
          </a:xfrm>
          <a:prstGeom prst="rect">
            <a:avLst/>
          </a:prstGeom>
          <a:ln>
            <a:solidFill>
              <a:schemeClr val="tx1"/>
            </a:solidFill>
          </a:ln>
        </p:spPr>
      </p:pic>
      <p:pic>
        <p:nvPicPr>
          <p:cNvPr id="7" name="図 6"/>
          <p:cNvPicPr>
            <a:picLocks noChangeAspect="1"/>
          </p:cNvPicPr>
          <p:nvPr/>
        </p:nvPicPr>
        <p:blipFill rotWithShape="1">
          <a:blip r:embed="rId4"/>
          <a:srcRect b="9951"/>
          <a:stretch/>
        </p:blipFill>
        <p:spPr>
          <a:xfrm>
            <a:off x="1524000" y="2063560"/>
            <a:ext cx="3106378" cy="2073600"/>
          </a:xfrm>
          <a:prstGeom prst="rect">
            <a:avLst/>
          </a:prstGeom>
          <a:ln>
            <a:solidFill>
              <a:schemeClr val="tx1"/>
            </a:solidFill>
          </a:ln>
        </p:spPr>
      </p:pic>
      <p:pic>
        <p:nvPicPr>
          <p:cNvPr id="8" name="図 7"/>
          <p:cNvPicPr>
            <a:picLocks noChangeAspect="1"/>
          </p:cNvPicPr>
          <p:nvPr/>
        </p:nvPicPr>
        <p:blipFill rotWithShape="1">
          <a:blip r:embed="rId5"/>
          <a:srcRect b="9951"/>
          <a:stretch/>
        </p:blipFill>
        <p:spPr>
          <a:xfrm>
            <a:off x="1524987" y="4258130"/>
            <a:ext cx="3106378" cy="2073600"/>
          </a:xfrm>
          <a:prstGeom prst="rect">
            <a:avLst/>
          </a:prstGeom>
          <a:ln>
            <a:solidFill>
              <a:schemeClr val="tx1"/>
            </a:solidFill>
          </a:ln>
        </p:spPr>
      </p:pic>
      <p:pic>
        <p:nvPicPr>
          <p:cNvPr id="9" name="図 8"/>
          <p:cNvPicPr>
            <a:picLocks noChangeAspect="1"/>
          </p:cNvPicPr>
          <p:nvPr/>
        </p:nvPicPr>
        <p:blipFill rotWithShape="1">
          <a:blip r:embed="rId6"/>
          <a:srcRect b="9951"/>
          <a:stretch/>
        </p:blipFill>
        <p:spPr>
          <a:xfrm>
            <a:off x="4766506" y="2054762"/>
            <a:ext cx="3106378" cy="20736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85800" y="1194603"/>
            <a:ext cx="7267074" cy="86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000" kern="0" dirty="0"/>
              <a:t>従来の並列分散実装で得られる単一識別器と比較した</a:t>
            </a:r>
            <a:br>
              <a:rPr lang="en-US" altLang="ja-JP" sz="2000" kern="0" dirty="0"/>
            </a:br>
            <a:r>
              <a:rPr lang="ja-JP" altLang="en-US" sz="2000" kern="0" dirty="0"/>
              <a:t>アンサンブル識別器の汎化性能．（</a:t>
            </a:r>
            <a:r>
              <a:rPr lang="en-US" altLang="ja-JP" sz="2000" kern="0" dirty="0"/>
              <a:t>30</a:t>
            </a:r>
            <a:r>
              <a:rPr lang="ja-JP" altLang="en-US" sz="2000" kern="0" dirty="0"/>
              <a:t>回試行平均）</a:t>
            </a:r>
            <a:endParaRPr lang="en-US" altLang="ja-JP" sz="2000" kern="0" dirty="0"/>
          </a:p>
        </p:txBody>
      </p:sp>
    </p:spTree>
    <p:extLst>
      <p:ext uri="{BB962C8B-B14F-4D97-AF65-F5344CB8AC3E}">
        <p14:creationId xmlns:p14="http://schemas.microsoft.com/office/powerpoint/2010/main" val="193421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多様性の向上</a:t>
            </a:r>
            <a:endParaRPr kumimoji="1" lang="ja-JP" altLang="en-US" dirty="0"/>
          </a:p>
        </p:txBody>
      </p:sp>
      <p:pic>
        <p:nvPicPr>
          <p:cNvPr id="3" name="図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0" y="1600200"/>
            <a:ext cx="3429000" cy="3429000"/>
          </a:xfrm>
          <a:prstGeom prst="rect">
            <a:avLst/>
          </a:prstGeom>
        </p:spPr>
      </p:pic>
      <p:pic>
        <p:nvPicPr>
          <p:cNvPr id="4" name="図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3400" y="1600200"/>
            <a:ext cx="3430800" cy="3430800"/>
          </a:xfrm>
          <a:prstGeom prst="rect">
            <a:avLst/>
          </a:prstGeom>
        </p:spPr>
      </p:pic>
      <p:sp>
        <p:nvSpPr>
          <p:cNvPr id="5" name="テキスト ボックス 4">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6" name="テキスト ボックス 5">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cxnSp>
        <p:nvCxnSpPr>
          <p:cNvPr id="8" name="直線コネクタ 7"/>
          <p:cNvCxnSpPr/>
          <p:nvPr/>
        </p:nvCxnSpPr>
        <p:spPr>
          <a:xfrm>
            <a:off x="1219200" y="4191000"/>
            <a:ext cx="2597571"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800600" y="4267200"/>
            <a:ext cx="2607189"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6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77747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テキスト, 地図 が含まれている画像&#10;&#10;&#10;&#10;自動的に生成された説明">
            <a:extLst>
              <a:ext uri="{FF2B5EF4-FFF2-40B4-BE49-F238E27FC236}">
                <a16:creationId xmlns:a16="http://schemas.microsoft.com/office/drawing/2014/main" id="{9E5956B0-7336-5744-BCCC-CEB70F6003A6}"/>
              </a:ext>
            </a:extLst>
          </p:cNvPr>
          <p:cNvPicPr>
            <a:picLocks noChangeAspect="1"/>
          </p:cNvPicPr>
          <p:nvPr/>
        </p:nvPicPr>
        <p:blipFill rotWithShape="1">
          <a:blip r:embed="rId3">
            <a:extLst>
              <a:ext uri="{28A0092B-C50C-407E-A947-70E740481C1C}">
                <a14:useLocalDpi xmlns:a14="http://schemas.microsoft.com/office/drawing/2010/main" val="0"/>
              </a:ext>
            </a:extLst>
          </a:blip>
          <a:srcRect l="8333" t="10834" r="8333" b="8333"/>
          <a:stretch/>
        </p:blipFill>
        <p:spPr>
          <a:xfrm>
            <a:off x="1333995" y="1752597"/>
            <a:ext cx="3810000" cy="3695702"/>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6"/>
          <a:stretch/>
        </p:blipFill>
        <p:spPr>
          <a:xfrm>
            <a:off x="6096000" y="2133600"/>
            <a:ext cx="1371600" cy="1981200"/>
          </a:xfrm>
          <a:prstGeom prst="rect">
            <a:avLst/>
          </a:prstGeom>
          <a:ln>
            <a:solidFill>
              <a:schemeClr val="tx1"/>
            </a:solidFill>
          </a:ln>
        </p:spPr>
      </p:pic>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2514600" y="1524000"/>
            <a:ext cx="4038600" cy="3886200"/>
          </a:xfrm>
          <a:prstGeom prst="rect">
            <a:avLst/>
          </a:prstGeom>
        </p:spPr>
      </p:pic>
    </p:spTree>
    <p:extLst>
      <p:ext uri="{BB962C8B-B14F-4D97-AF65-F5344CB8AC3E}">
        <p14:creationId xmlns:p14="http://schemas.microsoft.com/office/powerpoint/2010/main" val="370176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1306501" y="1676400"/>
            <a:ext cx="4038600" cy="3886200"/>
          </a:xfrm>
          <a:prstGeom prst="rect">
            <a:avLst/>
          </a:prstGeom>
        </p:spPr>
      </p:pic>
      <p:sp>
        <p:nvSpPr>
          <p:cNvPr id="2" name="テキスト ボックス 1">
            <a:extLst>
              <a:ext uri="{FF2B5EF4-FFF2-40B4-BE49-F238E27FC236}">
                <a16:creationId xmlns:a16="http://schemas.microsoft.com/office/drawing/2014/main" id="{EE3D1CA6-1E6E-AF43-83DB-28565166E87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354" r="11111" b="55556"/>
          <a:stretch/>
        </p:blipFill>
        <p:spPr>
          <a:xfrm>
            <a:off x="3505200" y="2251632"/>
            <a:ext cx="1571624" cy="2286000"/>
          </a:xfrm>
          <a:prstGeom prst="rect">
            <a:avLst/>
          </a:prstGeom>
          <a:ln>
            <a:solidFill>
              <a:schemeClr val="tx1"/>
            </a:solidFill>
          </a:ln>
        </p:spPr>
      </p:pic>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phoneme</a:t>
            </a:r>
            <a:endParaRPr lang="ja-JP" altLang="en-US" kern="0"/>
          </a:p>
        </p:txBody>
      </p:sp>
    </p:spTree>
    <p:extLst>
      <p:ext uri="{BB962C8B-B14F-4D97-AF65-F5344CB8AC3E}">
        <p14:creationId xmlns:p14="http://schemas.microsoft.com/office/powerpoint/2010/main" val="9350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地図, テキスト が含まれている画像&#10;&#10;&#10;&#10;自動的に生成された説明">
            <a:extLst>
              <a:ext uri="{FF2B5EF4-FFF2-40B4-BE49-F238E27FC236}">
                <a16:creationId xmlns:a16="http://schemas.microsoft.com/office/drawing/2014/main" id="{D4575C73-5DE9-7A48-AD5A-F46E3709C96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66" t="8333" r="8333" b="8333"/>
          <a:stretch/>
        </p:blipFill>
        <p:spPr>
          <a:xfrm>
            <a:off x="1382701" y="1676400"/>
            <a:ext cx="3886200" cy="38100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satimage</a:t>
            </a:r>
            <a:endParaRPr lang="ja-JP" altLang="en-US" kern="0"/>
          </a:p>
        </p:txBody>
      </p:sp>
      <p:pic>
        <p:nvPicPr>
          <p:cNvPr id="10" name="図 9" descr="地図, テキスト が含まれている画像&#10;&#10;&#10;&#10;自動的に生成された説明">
            <a:extLst>
              <a:ext uri="{FF2B5EF4-FFF2-40B4-BE49-F238E27FC236}">
                <a16:creationId xmlns:a16="http://schemas.microsoft.com/office/drawing/2014/main" id="{6357094D-5371-C04D-9462-896DAB714E69}"/>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5"/>
          <a:stretch/>
        </p:blipFill>
        <p:spPr>
          <a:xfrm>
            <a:off x="3505200" y="2238642"/>
            <a:ext cx="1582615" cy="2286000"/>
          </a:xfrm>
          <a:prstGeom prst="rect">
            <a:avLst/>
          </a:prstGeom>
          <a:ln>
            <a:solidFill>
              <a:schemeClr val="tx1"/>
            </a:solidFill>
          </a:ln>
        </p:spPr>
      </p:pic>
      <p:sp>
        <p:nvSpPr>
          <p:cNvPr id="16" name="テキスト ボックス 15">
            <a:extLst>
              <a:ext uri="{FF2B5EF4-FFF2-40B4-BE49-F238E27FC236}">
                <a16:creationId xmlns:a16="http://schemas.microsoft.com/office/drawing/2014/main" id="{9F80D45A-6CC8-5D40-8777-B8064651B31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p:spTree>
    <p:extLst>
      <p:ext uri="{BB962C8B-B14F-4D97-AF65-F5344CB8AC3E}">
        <p14:creationId xmlns:p14="http://schemas.microsoft.com/office/powerpoint/2010/main" val="36654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0C149-1AFE-9843-A25F-CC26E94E7E67}"/>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434770" y="1428984"/>
            <a:ext cx="7413830" cy="344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パターン識別問題において，近年，以下のことが</a:t>
            </a:r>
            <a:br>
              <a:rPr lang="en-US" altLang="ja-JP" sz="2800" kern="0" dirty="0"/>
            </a:br>
            <a:r>
              <a:rPr lang="ja-JP" altLang="en-US" sz="2800" kern="0" dirty="0"/>
              <a:t>期待されている．</a:t>
            </a:r>
            <a:endParaRPr lang="en-US" altLang="ja-JP" sz="2800" kern="0" dirty="0"/>
          </a:p>
          <a:p>
            <a:pPr marL="914400" lvl="1" indent="-514350" algn="just">
              <a:buFont typeface="+mj-lt"/>
              <a:buAutoNum type="arabicPeriod"/>
            </a:pPr>
            <a:r>
              <a:rPr lang="ja-JP" altLang="en-US" kern="0" dirty="0"/>
              <a:t>識別性能の高い識別器の設計</a:t>
            </a:r>
            <a:endParaRPr lang="en-US" altLang="ja-JP" kern="0" dirty="0"/>
          </a:p>
          <a:p>
            <a:pPr marL="914400" lvl="1" indent="-514350" algn="just">
              <a:buFont typeface="+mj-lt"/>
              <a:buAutoNum type="arabicPeriod"/>
            </a:pPr>
            <a:r>
              <a:rPr lang="ja-JP" altLang="en-US" kern="0" dirty="0"/>
              <a:t>解釈性能の高い識別器の設計</a:t>
            </a:r>
            <a:endParaRPr lang="en-US" altLang="ja-JP" kern="0" dirty="0"/>
          </a:p>
          <a:p>
            <a:pPr marL="914400" lvl="1" indent="-514350">
              <a:buFont typeface="+mj-lt"/>
              <a:buAutoNum type="arabicPeriod"/>
            </a:pPr>
            <a:r>
              <a:rPr lang="ja-JP" altLang="en-US" kern="0" dirty="0"/>
              <a:t>大規模なデータセットに対する機械学習</a:t>
            </a:r>
            <a:br>
              <a:rPr lang="en-US" altLang="ja-JP" kern="0" dirty="0"/>
            </a:br>
            <a:r>
              <a:rPr lang="ja-JP" altLang="en-US" kern="0" dirty="0"/>
              <a:t>にかかる膨大な計算時間の短縮</a:t>
            </a:r>
            <a:endParaRPr lang="en-US" altLang="ja-JP" kern="0" dirty="0"/>
          </a:p>
          <a:p>
            <a:pPr marL="914400" lvl="1" indent="-514350">
              <a:buFont typeface="+mj-lt"/>
              <a:buAutoNum type="arabicPeriod"/>
            </a:pPr>
            <a:r>
              <a:rPr lang="ja-JP" altLang="en-US" kern="0" dirty="0"/>
              <a:t>汎化性能の高い識別器の設計</a:t>
            </a:r>
            <a:endParaRPr lang="en-US" altLang="ja-JP" kern="0" dirty="0"/>
          </a:p>
        </p:txBody>
      </p:sp>
      <p:sp>
        <p:nvSpPr>
          <p:cNvPr id="4" name="コンテンツ プレースホルダー 2">
            <a:extLst>
              <a:ext uri="{FF2B5EF4-FFF2-40B4-BE49-F238E27FC236}">
                <a16:creationId xmlns:a16="http://schemas.microsoft.com/office/drawing/2014/main" id="{6AC22C0E-A007-9245-B62B-DF4EB5F1AE74}"/>
              </a:ext>
            </a:extLst>
          </p:cNvPr>
          <p:cNvSpPr txBox="1">
            <a:spLocks/>
          </p:cNvSpPr>
          <p:nvPr/>
        </p:nvSpPr>
        <p:spPr bwMode="auto">
          <a:xfrm>
            <a:off x="1207985" y="5257800"/>
            <a:ext cx="6804230" cy="1219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u="sng" kern="0" dirty="0"/>
              <a:t>識別性能の高さ</a:t>
            </a:r>
            <a:r>
              <a:rPr lang="ja-JP" altLang="en-US" sz="2400" kern="0" dirty="0"/>
              <a:t>と，</a:t>
            </a:r>
            <a:r>
              <a:rPr lang="ja-JP" altLang="en-US" sz="2400" u="sng" kern="0" dirty="0"/>
              <a:t>解釈性能の高さ</a:t>
            </a:r>
            <a:r>
              <a:rPr lang="ja-JP" altLang="en-US" sz="2400" kern="0" dirty="0"/>
              <a:t>との間には，</a:t>
            </a:r>
            <a:br>
              <a:rPr lang="en-US" altLang="ja-JP" sz="2400" kern="0" dirty="0"/>
            </a:br>
            <a:r>
              <a:rPr lang="ja-JP" altLang="en-US" sz="2400" kern="0" dirty="0"/>
              <a:t>トレードオフの関係があるため，どちらも同時に最適</a:t>
            </a:r>
            <a:br>
              <a:rPr lang="en-US" altLang="ja-JP" sz="2400" kern="0" dirty="0"/>
            </a:br>
            <a:r>
              <a:rPr lang="ja-JP" altLang="en-US" sz="2400" kern="0" dirty="0"/>
              <a:t>となる識別器の獲得は困難である．</a:t>
            </a:r>
            <a:endParaRPr lang="en-US" altLang="ja-JP" sz="2400" kern="0" dirty="0"/>
          </a:p>
        </p:txBody>
      </p:sp>
    </p:spTree>
    <p:extLst>
      <p:ext uri="{BB962C8B-B14F-4D97-AF65-F5344CB8AC3E}">
        <p14:creationId xmlns:p14="http://schemas.microsoft.com/office/powerpoint/2010/main" val="4266244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311259" y="2495566"/>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1450" y="3276160"/>
              <a:ext cx="2262158" cy="369332"/>
            </a:xfrm>
            <a:prstGeom prst="rect">
              <a:avLst/>
            </a:prstGeom>
            <a:noFill/>
          </p:spPr>
          <p:txBody>
            <a:bodyPr wrap="none" rtlCol="0">
              <a:spAutoFit/>
            </a:bodyPr>
            <a:lstStyle/>
            <a:p>
              <a:r>
                <a:rPr kumimoji="1" lang="ja-JP" altLang="en-US" dirty="0"/>
                <a:t>進化型多目的最適化</a:t>
              </a:r>
              <a:endParaRPr kumimoji="1" lang="en-US" altLang="ja-JP" dirty="0"/>
            </a:p>
          </p:txBody>
        </p:sp>
      </p:gr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6" name="グループ化 55">
            <a:extLst>
              <a:ext uri="{FF2B5EF4-FFF2-40B4-BE49-F238E27FC236}">
                <a16:creationId xmlns:a16="http://schemas.microsoft.com/office/drawing/2014/main" id="{2438C354-DAAA-B142-8F7F-F92A2E454414}"/>
              </a:ext>
            </a:extLst>
          </p:cNvPr>
          <p:cNvGrpSpPr/>
          <p:nvPr/>
        </p:nvGrpSpPr>
        <p:grpSpPr>
          <a:xfrm>
            <a:off x="1072074" y="1450918"/>
            <a:ext cx="4096094" cy="4222896"/>
            <a:chOff x="1035708" y="1531606"/>
            <a:chExt cx="4096094" cy="4222896"/>
          </a:xfrm>
        </p:grpSpPr>
        <p:grpSp>
          <p:nvGrpSpPr>
            <p:cNvPr id="54" name="グループ化 53">
              <a:extLst>
                <a:ext uri="{FF2B5EF4-FFF2-40B4-BE49-F238E27FC236}">
                  <a16:creationId xmlns:a16="http://schemas.microsoft.com/office/drawing/2014/main" id="{4E562F0B-EAD6-2048-9931-062A49B5F965}"/>
                </a:ext>
              </a:extLst>
            </p:cNvPr>
            <p:cNvGrpSpPr/>
            <p:nvPr/>
          </p:nvGrpSpPr>
          <p:grpSpPr>
            <a:xfrm>
              <a:off x="1401873" y="2015772"/>
              <a:ext cx="1038283" cy="3242028"/>
              <a:chOff x="1401873" y="2015772"/>
              <a:chExt cx="1038283" cy="3242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5" name="左矢印 54">
              <a:extLst>
                <a:ext uri="{FF2B5EF4-FFF2-40B4-BE49-F238E27FC236}">
                  <a16:creationId xmlns:a16="http://schemas.microsoft.com/office/drawing/2014/main" id="{1244BD67-C492-484E-8B74-5766BADB6A5D}"/>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7" name="グループ化 106">
              <a:extLst>
                <a:ext uri="{FF2B5EF4-FFF2-40B4-BE49-F238E27FC236}">
                  <a16:creationId xmlns:a16="http://schemas.microsoft.com/office/drawing/2014/main" id="{ECFD80B2-9303-B74D-953A-BF095B876D2B}"/>
                </a:ext>
              </a:extLst>
            </p:cNvPr>
            <p:cNvGrpSpPr/>
            <p:nvPr/>
          </p:nvGrpSpPr>
          <p:grpSpPr>
            <a:xfrm>
              <a:off x="2562878" y="2015772"/>
              <a:ext cx="1038283" cy="3242028"/>
              <a:chOff x="1401873" y="2015772"/>
              <a:chExt cx="1038283" cy="3242028"/>
            </a:xfrm>
          </p:grpSpPr>
          <p:sp>
            <p:nvSpPr>
              <p:cNvPr id="108" name="角丸四角形 107">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柱 115">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上下矢印 116">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9" name="テキスト ボックス 118">
                <a:extLst>
                  <a:ext uri="{FF2B5EF4-FFF2-40B4-BE49-F238E27FC236}">
                    <a16:creationId xmlns:a16="http://schemas.microsoft.com/office/drawing/2014/main" id="{011FC555-03B2-1F4A-A536-E82AA0560FC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0"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121" name="グループ化 120">
              <a:extLst>
                <a:ext uri="{FF2B5EF4-FFF2-40B4-BE49-F238E27FC236}">
                  <a16:creationId xmlns:a16="http://schemas.microsoft.com/office/drawing/2014/main" id="{BC0094B0-59F7-5947-B927-27ED8486F90F}"/>
                </a:ext>
              </a:extLst>
            </p:cNvPr>
            <p:cNvGrpSpPr/>
            <p:nvPr/>
          </p:nvGrpSpPr>
          <p:grpSpPr>
            <a:xfrm>
              <a:off x="3723883" y="2015772"/>
              <a:ext cx="1038283" cy="3242028"/>
              <a:chOff x="1401873" y="2015772"/>
              <a:chExt cx="1038283" cy="3242028"/>
            </a:xfrm>
          </p:grpSpPr>
          <p:sp>
            <p:nvSpPr>
              <p:cNvPr id="122" name="角丸四角形 121">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柱 129">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上下矢印 130">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33" name="テキスト ボックス 132">
                <a:extLst>
                  <a:ext uri="{FF2B5EF4-FFF2-40B4-BE49-F238E27FC236}">
                    <a16:creationId xmlns:a16="http://schemas.microsoft.com/office/drawing/2014/main" id="{2201E575-1609-6F45-B38E-DAED29792EE1}"/>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34"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35" name="U ターン矢印 134">
              <a:extLst>
                <a:ext uri="{FF2B5EF4-FFF2-40B4-BE49-F238E27FC236}">
                  <a16:creationId xmlns:a16="http://schemas.microsoft.com/office/drawing/2014/main" id="{289E4993-989F-3E46-879E-203E35128E0E}"/>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左矢印 46">
              <a:extLst>
                <a:ext uri="{FF2B5EF4-FFF2-40B4-BE49-F238E27FC236}">
                  <a16:creationId xmlns:a16="http://schemas.microsoft.com/office/drawing/2014/main" id="{0C9A98A1-FBD0-4645-830D-24D1EEDC7BEE}"/>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左矢印 135">
              <a:extLst>
                <a:ext uri="{FF2B5EF4-FFF2-40B4-BE49-F238E27FC236}">
                  <a16:creationId xmlns:a16="http://schemas.microsoft.com/office/drawing/2014/main" id="{1FB73E83-C1CB-264B-89BA-8CA080716784}"/>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U ターン矢印 136">
              <a:extLst>
                <a:ext uri="{FF2B5EF4-FFF2-40B4-BE49-F238E27FC236}">
                  <a16:creationId xmlns:a16="http://schemas.microsoft.com/office/drawing/2014/main" id="{E2671D5E-6C89-B741-90DF-A328CEFFC6E5}"/>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8" name="左矢印 137">
              <a:extLst>
                <a:ext uri="{FF2B5EF4-FFF2-40B4-BE49-F238E27FC236}">
                  <a16:creationId xmlns:a16="http://schemas.microsoft.com/office/drawing/2014/main" id="{52F4476E-CEEB-3B47-81E8-6161168DFA3B}"/>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9" name="U ターン矢印 138">
              <a:extLst>
                <a:ext uri="{FF2B5EF4-FFF2-40B4-BE49-F238E27FC236}">
                  <a16:creationId xmlns:a16="http://schemas.microsoft.com/office/drawing/2014/main" id="{2562AA21-9C2B-5246-A72D-530416CA24DE}"/>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0" name="左矢印 139">
              <a:extLst>
                <a:ext uri="{FF2B5EF4-FFF2-40B4-BE49-F238E27FC236}">
                  <a16:creationId xmlns:a16="http://schemas.microsoft.com/office/drawing/2014/main" id="{BFC7231B-43A2-AB40-8A00-97362C8EFC47}"/>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1" name="左矢印 140">
              <a:extLst>
                <a:ext uri="{FF2B5EF4-FFF2-40B4-BE49-F238E27FC236}">
                  <a16:creationId xmlns:a16="http://schemas.microsoft.com/office/drawing/2014/main" id="{B1686E46-CE0F-E444-BB83-E7287FE1026A}"/>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2" name="テキスト ボックス 141">
              <a:extLst>
                <a:ext uri="{FF2B5EF4-FFF2-40B4-BE49-F238E27FC236}">
                  <a16:creationId xmlns:a16="http://schemas.microsoft.com/office/drawing/2014/main" id="{3E100EFA-7E1C-2A47-B5DA-AB9A1B226907}"/>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Tree>
    <p:extLst>
      <p:ext uri="{BB962C8B-B14F-4D97-AF65-F5344CB8AC3E}">
        <p14:creationId xmlns:p14="http://schemas.microsoft.com/office/powerpoint/2010/main" val="2639526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487106" y="2286000"/>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7772" y="3130034"/>
              <a:ext cx="2262158" cy="646331"/>
            </a:xfrm>
            <a:prstGeom prst="rect">
              <a:avLst/>
            </a:prstGeom>
            <a:noFill/>
          </p:spPr>
          <p:txBody>
            <a:bodyPr wrap="none" rtlCol="0">
              <a:spAutoFit/>
            </a:bodyPr>
            <a:lstStyle/>
            <a:p>
              <a:r>
                <a:rPr kumimoji="1" lang="ja-JP" altLang="en-US" dirty="0"/>
                <a:t>進化型多目的最適化</a:t>
              </a:r>
              <a:endParaRPr kumimoji="1" lang="en-US" altLang="ja-JP" dirty="0"/>
            </a:p>
            <a:p>
              <a:r>
                <a:rPr kumimoji="1" lang="ja-JP" altLang="en-US" dirty="0"/>
                <a:t>（</a:t>
              </a:r>
              <a:r>
                <a:rPr kumimoji="1" lang="en-US" altLang="ja-JP" dirty="0">
                  <a:latin typeface="+mj-lt"/>
                </a:rPr>
                <a:t>NSGA-II</a:t>
              </a:r>
              <a:r>
                <a:rPr kumimoji="1" lang="ja-JP" altLang="en-US" dirty="0"/>
                <a:t>）</a:t>
              </a: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5956469"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7146354"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5259571" y="5847568"/>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5883323" y="5955829"/>
            <a:ext cx="2492990" cy="369332"/>
          </a:xfrm>
          <a:prstGeom prst="rect">
            <a:avLst/>
          </a:prstGeom>
          <a:noFill/>
        </p:spPr>
        <p:txBody>
          <a:bodyPr wrap="none" rtlCol="0">
            <a:spAutoFit/>
          </a:bodyPr>
          <a:lstStyle/>
          <a:p>
            <a:r>
              <a:rPr kumimoji="1" lang="ja-JP" altLang="en-US"/>
              <a:t>部分個体群の移住操作</a:t>
            </a:r>
          </a:p>
        </p:txBody>
      </p:sp>
      <p:sp>
        <p:nvSpPr>
          <p:cNvPr id="75" name="U ターン矢印 74">
            <a:extLst>
              <a:ext uri="{FF2B5EF4-FFF2-40B4-BE49-F238E27FC236}">
                <a16:creationId xmlns:a16="http://schemas.microsoft.com/office/drawing/2014/main" id="{C9D70DAB-195C-6A43-B3AB-8C8CC66D83B2}"/>
              </a:ext>
            </a:extLst>
          </p:cNvPr>
          <p:cNvSpPr/>
          <p:nvPr/>
        </p:nvSpPr>
        <p:spPr>
          <a:xfrm rot="5400000" flipH="1">
            <a:off x="8129815" y="555603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4816798" y="558792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2" name="グループ化 51">
            <a:extLst>
              <a:ext uri="{FF2B5EF4-FFF2-40B4-BE49-F238E27FC236}">
                <a16:creationId xmlns:a16="http://schemas.microsoft.com/office/drawing/2014/main" id="{3DDFD1A8-948E-E845-8BAE-B1B3E8849416}"/>
              </a:ext>
            </a:extLst>
          </p:cNvPr>
          <p:cNvGrpSpPr/>
          <p:nvPr/>
        </p:nvGrpSpPr>
        <p:grpSpPr>
          <a:xfrm>
            <a:off x="1401873" y="2015772"/>
            <a:ext cx="1038283" cy="3623028"/>
            <a:chOff x="1401873" y="2015772"/>
            <a:chExt cx="1038283" cy="3623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623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2030446"/>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567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1948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5257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911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Tree>
    <p:extLst>
      <p:ext uri="{BB962C8B-B14F-4D97-AF65-F5344CB8AC3E}">
        <p14:creationId xmlns:p14="http://schemas.microsoft.com/office/powerpoint/2010/main" val="1110914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785E763-D3C2-B44E-90D6-40242C3485BC}"/>
              </a:ext>
            </a:extLst>
          </p:cNvPr>
          <p:cNvSpPr/>
          <p:nvPr/>
        </p:nvSpPr>
        <p:spPr>
          <a:xfrm>
            <a:off x="2971800" y="3429000"/>
            <a:ext cx="1836832" cy="1831572"/>
          </a:xfrm>
          <a:prstGeom prst="rect">
            <a:avLst/>
          </a:prstGeom>
          <a:solidFill>
            <a:srgbClr val="00B0F0">
              <a:alpha val="33333"/>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79917F5-815B-A048-9334-A04F4ED8694E}"/>
              </a:ext>
            </a:extLst>
          </p:cNvPr>
          <p:cNvSpPr/>
          <p:nvPr/>
        </p:nvSpPr>
        <p:spPr>
          <a:xfrm>
            <a:off x="2971800" y="4648204"/>
            <a:ext cx="2514600" cy="61236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974FC77-71BF-C742-9287-FAAE5A3B5797}"/>
              </a:ext>
            </a:extLst>
          </p:cNvPr>
          <p:cNvSpPr/>
          <p:nvPr/>
        </p:nvSpPr>
        <p:spPr>
          <a:xfrm>
            <a:off x="2971799" y="3886206"/>
            <a:ext cx="1190197" cy="1374371"/>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DF06C6-AA81-A748-BE39-9E9AE46D6E50}"/>
              </a:ext>
            </a:extLst>
          </p:cNvPr>
          <p:cNvSpPr/>
          <p:nvPr/>
        </p:nvSpPr>
        <p:spPr>
          <a:xfrm>
            <a:off x="2979186" y="2892823"/>
            <a:ext cx="609600" cy="236497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654238" y="32645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6CA5853E-AA5C-9548-AD3E-C374D35BDA84}"/>
              </a:ext>
            </a:extLst>
          </p:cNvPr>
          <p:cNvSpPr/>
          <p:nvPr/>
        </p:nvSpPr>
        <p:spPr>
          <a:xfrm>
            <a:off x="3989342" y="3733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0800" y="2209800"/>
            <a:ext cx="3420966" cy="3343747"/>
            <a:chOff x="5492749" y="3276600"/>
            <a:chExt cx="3420966" cy="3343747"/>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25E1CD0-DA50-0D4F-81B3-EC4E82DCC153}"/>
                    </a:ext>
                  </a:extLst>
                </p:cNvPr>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648200" y="2814935"/>
            <a:ext cx="407484" cy="461665"/>
          </a:xfrm>
          <a:prstGeom prst="rect">
            <a:avLst/>
          </a:prstGeom>
          <a:noFill/>
        </p:spPr>
        <p:txBody>
          <a:bodyPr wrap="none" rtlCol="0">
            <a:spAutoFit/>
          </a:bodyPr>
          <a:lstStyle/>
          <a:p>
            <a:r>
              <a:rPr lang="en-US" altLang="ja-JP" sz="2400"/>
              <a:t>D</a:t>
            </a:r>
            <a:endParaRPr kumimoji="1" lang="ja-JP" altLang="en-US" sz="240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941301" y="3336625"/>
            <a:ext cx="389850" cy="461665"/>
          </a:xfrm>
          <a:prstGeom prst="rect">
            <a:avLst/>
          </a:prstGeom>
          <a:noFill/>
        </p:spPr>
        <p:txBody>
          <a:bodyPr wrap="none" rtlCol="0">
            <a:spAutoFit/>
          </a:bodyPr>
          <a:lstStyle/>
          <a:p>
            <a:r>
              <a:rPr lang="en-US" altLang="ja-JP" sz="2400"/>
              <a:t>B</a:t>
            </a:r>
            <a:endParaRPr kumimoji="1" lang="ja-JP" altLang="en-US" sz="2400"/>
          </a:p>
        </p:txBody>
      </p:sp>
      <p:sp>
        <p:nvSpPr>
          <p:cNvPr id="31" name="テキスト ボックス 30">
            <a:extLst>
              <a:ext uri="{FF2B5EF4-FFF2-40B4-BE49-F238E27FC236}">
                <a16:creationId xmlns:a16="http://schemas.microsoft.com/office/drawing/2014/main" id="{8A622EB5-A4E2-8447-9A5F-5CDA2D207408}"/>
              </a:ext>
            </a:extLst>
          </p:cNvPr>
          <p:cNvSpPr txBox="1"/>
          <p:nvPr/>
        </p:nvSpPr>
        <p:spPr>
          <a:xfrm flipH="1">
            <a:off x="6349270" y="1840464"/>
            <a:ext cx="2011673" cy="369332"/>
          </a:xfrm>
          <a:prstGeom prst="rect">
            <a:avLst/>
          </a:prstGeom>
          <a:noFill/>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p>
        </p:txBody>
      </p:sp>
      <p:sp>
        <p:nvSpPr>
          <p:cNvPr id="32" name="テキスト ボックス 31">
            <a:extLst>
              <a:ext uri="{FF2B5EF4-FFF2-40B4-BE49-F238E27FC236}">
                <a16:creationId xmlns:a16="http://schemas.microsoft.com/office/drawing/2014/main" id="{94C7644D-546A-CB41-BAB1-FFA69962B749}"/>
              </a:ext>
            </a:extLst>
          </p:cNvPr>
          <p:cNvSpPr txBox="1"/>
          <p:nvPr/>
        </p:nvSpPr>
        <p:spPr>
          <a:xfrm flipH="1">
            <a:off x="6378578" y="2290370"/>
            <a:ext cx="2667000" cy="646331"/>
          </a:xfrm>
          <a:prstGeom prst="rect">
            <a:avLst/>
          </a:prstGeom>
          <a:noFill/>
        </p:spPr>
        <p:txBody>
          <a:bodyPr wrap="square" rtlCol="0">
            <a:spAutoFit/>
          </a:bodyPr>
          <a:lstStyle/>
          <a:p>
            <a:r>
              <a:rPr kumimoji="1" lang="en-US" altLang="ja-JP"/>
              <a:t>A, B, C</a:t>
            </a:r>
            <a:r>
              <a:rPr kumimoji="1" lang="ja-JP" altLang="en-US"/>
              <a:t>は他に優越される解が存在しない</a:t>
            </a:r>
          </a:p>
        </p:txBody>
      </p:sp>
      <p:sp>
        <p:nvSpPr>
          <p:cNvPr id="33" name="テキスト ボックス 32">
            <a:extLst>
              <a:ext uri="{FF2B5EF4-FFF2-40B4-BE49-F238E27FC236}">
                <a16:creationId xmlns:a16="http://schemas.microsoft.com/office/drawing/2014/main" id="{26A3523E-A666-F64D-A168-18CB646103CC}"/>
              </a:ext>
            </a:extLst>
          </p:cNvPr>
          <p:cNvSpPr txBox="1"/>
          <p:nvPr/>
        </p:nvSpPr>
        <p:spPr>
          <a:xfrm flipH="1">
            <a:off x="6400800" y="2841687"/>
            <a:ext cx="2667000" cy="369332"/>
          </a:xfrm>
          <a:prstGeom prst="rect">
            <a:avLst/>
          </a:prstGeom>
          <a:noFill/>
        </p:spPr>
        <p:txBody>
          <a:bodyPr wrap="square" rtlCol="0">
            <a:spAutoFit/>
          </a:bodyPr>
          <a:lstStyle/>
          <a:p>
            <a:r>
              <a:rPr kumimoji="1" lang="en-US" altLang="ja-JP"/>
              <a:t>= A, B, C</a:t>
            </a:r>
            <a:r>
              <a:rPr lang="en-US" altLang="ja-JP"/>
              <a:t> </a:t>
            </a:r>
            <a:r>
              <a:rPr lang="ja-JP" altLang="en-US"/>
              <a:t>は互いに非劣</a:t>
            </a:r>
            <a:endParaRPr kumimoji="1" lang="ja-JP" altLang="en-US"/>
          </a:p>
        </p:txBody>
      </p:sp>
    </p:spTree>
    <p:extLst>
      <p:ext uri="{BB962C8B-B14F-4D97-AF65-F5344CB8AC3E}">
        <p14:creationId xmlns:p14="http://schemas.microsoft.com/office/powerpoint/2010/main" val="4254050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287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699365"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882609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149033"/>
            <a:ext cx="3570138" cy="12273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2672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3812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2" name="円/楕円 38">
            <a:extLst>
              <a:ext uri="{FF2B5EF4-FFF2-40B4-BE49-F238E27FC236}">
                <a16:creationId xmlns:a16="http://schemas.microsoft.com/office/drawing/2014/main" id="{937CEA22-1651-9542-B0EB-B0F3A21EF70C}"/>
              </a:ext>
            </a:extLst>
          </p:cNvPr>
          <p:cNvSpPr/>
          <p:nvPr/>
        </p:nvSpPr>
        <p:spPr>
          <a:xfrm>
            <a:off x="5769811" y="52367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1533774" y="1311066"/>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br>
              <a:rPr lang="en-US" altLang="ja-JP" sz="2800" kern="0" dirty="0"/>
            </a:br>
            <a:r>
              <a:rPr lang="ja-JP" altLang="en-US" sz="2800" kern="0" dirty="0"/>
              <a:t>によってアンサンブル識別器を設計し，識別性能の向上を図る．</a:t>
            </a:r>
            <a:endParaRPr lang="en-US" altLang="ja-JP" sz="2800" kern="0" dirty="0"/>
          </a:p>
        </p:txBody>
      </p:sp>
      <p:cxnSp>
        <p:nvCxnSpPr>
          <p:cNvPr id="68" name="直線矢印コネクタ 67"/>
          <p:cNvCxnSpPr>
            <a:stCxn id="46" idx="2"/>
            <a:endCxn id="62" idx="0"/>
          </p:cNvCxnSpPr>
          <p:nvPr/>
        </p:nvCxnSpPr>
        <p:spPr>
          <a:xfrm>
            <a:off x="5908247" y="4196337"/>
            <a:ext cx="13964"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p:cNvCxnSpPr>
          <p:nvPr/>
        </p:nvCxnSpPr>
        <p:spPr>
          <a:xfrm flipH="1">
            <a:off x="7091095" y="41963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p:cNvCxnSpPr>
          <p:nvPr/>
        </p:nvCxnSpPr>
        <p:spPr>
          <a:xfrm flipH="1">
            <a:off x="8273945" y="41963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46156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非劣な弱</a:t>
            </a:r>
            <a:r>
              <a:rPr kumimoji="1" lang="ja-JP" altLang="en-US" b="1" dirty="0"/>
              <a:t>識別器集合の抽出</a:t>
            </a:r>
          </a:p>
        </p:txBody>
      </p:sp>
      <p:pic>
        <p:nvPicPr>
          <p:cNvPr id="87" name="図 86"/>
          <p:cNvPicPr>
            <a:picLocks noChangeAspect="1"/>
          </p:cNvPicPr>
          <p:nvPr/>
        </p:nvPicPr>
        <p:blipFill>
          <a:blip r:embed="rId2"/>
          <a:stretch>
            <a:fillRect/>
          </a:stretch>
        </p:blipFill>
        <p:spPr>
          <a:xfrm>
            <a:off x="1271439" y="2822184"/>
            <a:ext cx="2992038" cy="3528429"/>
          </a:xfrm>
          <a:prstGeom prst="rect">
            <a:avLst/>
          </a:prstGeom>
        </p:spPr>
      </p:pic>
      <p:sp>
        <p:nvSpPr>
          <p:cNvPr id="90" name="円/楕円 38">
            <a:extLst>
              <a:ext uri="{FF2B5EF4-FFF2-40B4-BE49-F238E27FC236}">
                <a16:creationId xmlns:a16="http://schemas.microsoft.com/office/drawing/2014/main" id="{937CEA22-1651-9542-B0EB-B0F3A21EF70C}"/>
              </a:ext>
            </a:extLst>
          </p:cNvPr>
          <p:cNvSpPr/>
          <p:nvPr/>
        </p:nvSpPr>
        <p:spPr>
          <a:xfrm>
            <a:off x="5769811" y="56293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38">
            <a:extLst>
              <a:ext uri="{FF2B5EF4-FFF2-40B4-BE49-F238E27FC236}">
                <a16:creationId xmlns:a16="http://schemas.microsoft.com/office/drawing/2014/main" id="{937CEA22-1651-9542-B0EB-B0F3A21EF70C}"/>
              </a:ext>
            </a:extLst>
          </p:cNvPr>
          <p:cNvSpPr/>
          <p:nvPr/>
        </p:nvSpPr>
        <p:spPr>
          <a:xfrm>
            <a:off x="5769811" y="602202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38">
            <a:extLst>
              <a:ext uri="{FF2B5EF4-FFF2-40B4-BE49-F238E27FC236}">
                <a16:creationId xmlns:a16="http://schemas.microsoft.com/office/drawing/2014/main" id="{937CEA22-1651-9542-B0EB-B0F3A21EF70C}"/>
              </a:ext>
            </a:extLst>
          </p:cNvPr>
          <p:cNvSpPr/>
          <p:nvPr/>
        </p:nvSpPr>
        <p:spPr>
          <a:xfrm>
            <a:off x="6935157" y="539856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38">
            <a:extLst>
              <a:ext uri="{FF2B5EF4-FFF2-40B4-BE49-F238E27FC236}">
                <a16:creationId xmlns:a16="http://schemas.microsoft.com/office/drawing/2014/main" id="{937CEA22-1651-9542-B0EB-B0F3A21EF70C}"/>
              </a:ext>
            </a:extLst>
          </p:cNvPr>
          <p:cNvSpPr/>
          <p:nvPr/>
        </p:nvSpPr>
        <p:spPr>
          <a:xfrm>
            <a:off x="6935157" y="579120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38">
            <a:extLst>
              <a:ext uri="{FF2B5EF4-FFF2-40B4-BE49-F238E27FC236}">
                <a16:creationId xmlns:a16="http://schemas.microsoft.com/office/drawing/2014/main" id="{937CEA22-1651-9542-B0EB-B0F3A21EF70C}"/>
              </a:ext>
            </a:extLst>
          </p:cNvPr>
          <p:cNvSpPr/>
          <p:nvPr/>
        </p:nvSpPr>
        <p:spPr>
          <a:xfrm>
            <a:off x="8115668" y="523647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38">
            <a:extLst>
              <a:ext uri="{FF2B5EF4-FFF2-40B4-BE49-F238E27FC236}">
                <a16:creationId xmlns:a16="http://schemas.microsoft.com/office/drawing/2014/main" id="{937CEA22-1651-9542-B0EB-B0F3A21EF70C}"/>
              </a:ext>
            </a:extLst>
          </p:cNvPr>
          <p:cNvSpPr/>
          <p:nvPr/>
        </p:nvSpPr>
        <p:spPr>
          <a:xfrm>
            <a:off x="8115668" y="562911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38">
            <a:extLst>
              <a:ext uri="{FF2B5EF4-FFF2-40B4-BE49-F238E27FC236}">
                <a16:creationId xmlns:a16="http://schemas.microsoft.com/office/drawing/2014/main" id="{937CEA22-1651-9542-B0EB-B0F3A21EF70C}"/>
              </a:ext>
            </a:extLst>
          </p:cNvPr>
          <p:cNvSpPr/>
          <p:nvPr/>
        </p:nvSpPr>
        <p:spPr>
          <a:xfrm>
            <a:off x="8115668" y="602175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図 108"/>
          <p:cNvPicPr>
            <a:picLocks noChangeAspect="1"/>
          </p:cNvPicPr>
          <p:nvPr/>
        </p:nvPicPr>
        <p:blipFill>
          <a:blip r:embed="rId3"/>
          <a:stretch>
            <a:fillRect/>
          </a:stretch>
        </p:blipFill>
        <p:spPr>
          <a:xfrm>
            <a:off x="-3078245" y="-3354"/>
            <a:ext cx="4645857" cy="6353967"/>
          </a:xfrm>
          <a:prstGeom prst="rect">
            <a:avLst/>
          </a:prstGeom>
        </p:spPr>
      </p:pic>
    </p:spTree>
    <p:extLst>
      <p:ext uri="{BB962C8B-B14F-4D97-AF65-F5344CB8AC3E}">
        <p14:creationId xmlns:p14="http://schemas.microsoft.com/office/powerpoint/2010/main" val="28650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 name="U ターン矢印 3">
            <a:extLst>
              <a:ext uri="{FF2B5EF4-FFF2-40B4-BE49-F238E27FC236}">
                <a16:creationId xmlns:a16="http://schemas.microsoft.com/office/drawing/2014/main" id="{C9D70DAB-195C-6A43-B3AB-8C8CC66D83B2}"/>
              </a:ext>
            </a:extLst>
          </p:cNvPr>
          <p:cNvSpPr/>
          <p:nvPr/>
        </p:nvSpPr>
        <p:spPr>
          <a:xfrm rot="5400000" flipH="1">
            <a:off x="8626118" y="1835555"/>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矢印 7">
            <a:extLst>
              <a:ext uri="{FF2B5EF4-FFF2-40B4-BE49-F238E27FC236}">
                <a16:creationId xmlns:a16="http://schemas.microsoft.com/office/drawing/2014/main" id="{213A110A-3997-914D-AC3C-01671256309E}"/>
              </a:ext>
            </a:extLst>
          </p:cNvPr>
          <p:cNvSpPr/>
          <p:nvPr/>
        </p:nvSpPr>
        <p:spPr>
          <a:xfrm>
            <a:off x="6252073"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7441958"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6427387" y="2112518"/>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7612576" y="2116366"/>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5507498" y="1600200"/>
            <a:ext cx="3295756"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5093523" y="1846014"/>
            <a:ext cx="585675"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5555175" y="4884830"/>
            <a:ext cx="3048000"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8425419" y="459329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5112402" y="462518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859478"/>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A4A2B24A-5F59-544B-8D76-756BA47A7E45}"/>
              </a:ext>
            </a:extLst>
          </p:cNvPr>
          <p:cNvSpPr txBox="1"/>
          <p:nvPr/>
        </p:nvSpPr>
        <p:spPr>
          <a:xfrm>
            <a:off x="304800" y="1343055"/>
            <a:ext cx="2362200" cy="523220"/>
          </a:xfrm>
          <a:prstGeom prst="rect">
            <a:avLst/>
          </a:prstGeom>
          <a:noFill/>
          <a:ln w="19050">
            <a:solidFill>
              <a:schemeClr val="accent6"/>
            </a:solidFill>
          </a:ln>
        </p:spPr>
        <p:txBody>
          <a:bodyPr wrap="square" rtlCol="0">
            <a:spAutoFit/>
          </a:bodyPr>
          <a:lstStyle/>
          <a:p>
            <a:r>
              <a:rPr lang="ja-JP" altLang="en-US" sz="2800" dirty="0"/>
              <a:t>多様性の向上</a:t>
            </a:r>
            <a:endParaRPr kumimoji="1" lang="ja-JP" altLang="en-US" sz="2800" dirty="0"/>
          </a:p>
        </p:txBody>
      </p: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1544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5E3BF589-C608-194E-A7B9-F9AA603139D8}"/>
              </a:ext>
            </a:extLst>
          </p:cNvPr>
          <p:cNvGrpSpPr/>
          <p:nvPr/>
        </p:nvGrpSpPr>
        <p:grpSpPr>
          <a:xfrm>
            <a:off x="1270568" y="1494041"/>
            <a:ext cx="3802575" cy="4050018"/>
            <a:chOff x="1607624" y="1230868"/>
            <a:chExt cx="3802575" cy="4050018"/>
          </a:xfrm>
        </p:grpSpPr>
        <p:grpSp>
          <p:nvGrpSpPr>
            <p:cNvPr id="15" name="グループ化 14">
              <a:extLst>
                <a:ext uri="{FF2B5EF4-FFF2-40B4-BE49-F238E27FC236}">
                  <a16:creationId xmlns:a16="http://schemas.microsoft.com/office/drawing/2014/main" id="{8683BDC4-DE2B-C640-87E7-1586BC104212}"/>
                </a:ext>
              </a:extLst>
            </p:cNvPr>
            <p:cNvGrpSpPr/>
            <p:nvPr/>
          </p:nvGrpSpPr>
          <p:grpSpPr>
            <a:xfrm>
              <a:off x="1738929" y="1752600"/>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924117" y="1752600"/>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4104628" y="1752600"/>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601897"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791782"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777211" y="2030981"/>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962400" y="2034829"/>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U ターン矢印 49">
              <a:extLst>
                <a:ext uri="{FF2B5EF4-FFF2-40B4-BE49-F238E27FC236}">
                  <a16:creationId xmlns:a16="http://schemas.microsoft.com/office/drawing/2014/main" id="{37F26F96-57CD-7840-994B-39724FF74618}"/>
                </a:ext>
              </a:extLst>
            </p:cNvPr>
            <p:cNvSpPr/>
            <p:nvPr/>
          </p:nvSpPr>
          <p:spPr>
            <a:xfrm rot="5400000" flipH="1">
              <a:off x="4975324"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左矢印 50">
              <a:extLst>
                <a:ext uri="{FF2B5EF4-FFF2-40B4-BE49-F238E27FC236}">
                  <a16:creationId xmlns:a16="http://schemas.microsoft.com/office/drawing/2014/main" id="{2E2C8500-4591-4448-BF40-246A2EB75984}"/>
                </a:ext>
              </a:extLst>
            </p:cNvPr>
            <p:cNvSpPr/>
            <p:nvPr/>
          </p:nvSpPr>
          <p:spPr>
            <a:xfrm>
              <a:off x="1857322" y="1518663"/>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429870"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U ターン矢印 53">
              <a:extLst>
                <a:ext uri="{FF2B5EF4-FFF2-40B4-BE49-F238E27FC236}">
                  <a16:creationId xmlns:a16="http://schemas.microsoft.com/office/drawing/2014/main" id="{0AB944D6-09D6-5E43-B41C-CC0A76E4CC20}"/>
                </a:ext>
              </a:extLst>
            </p:cNvPr>
            <p:cNvSpPr/>
            <p:nvPr/>
          </p:nvSpPr>
          <p:spPr>
            <a:xfrm rot="16200000" flipH="1">
              <a:off x="1470125" y="4528666"/>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904999" y="4803293"/>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U ターン矢印 55">
              <a:extLst>
                <a:ext uri="{FF2B5EF4-FFF2-40B4-BE49-F238E27FC236}">
                  <a16:creationId xmlns:a16="http://schemas.microsoft.com/office/drawing/2014/main" id="{218080CC-6B39-C64C-AD46-EF1F08EE8643}"/>
                </a:ext>
              </a:extLst>
            </p:cNvPr>
            <p:cNvSpPr/>
            <p:nvPr/>
          </p:nvSpPr>
          <p:spPr>
            <a:xfrm rot="5400000" flipH="1">
              <a:off x="4775246" y="4522332"/>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528751" y="4911554"/>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998836" y="1230868"/>
              <a:ext cx="3203121" cy="369332"/>
            </a:xfrm>
            <a:prstGeom prst="rect">
              <a:avLst/>
            </a:prstGeom>
            <a:noFill/>
          </p:spPr>
          <p:txBody>
            <a:bodyPr wrap="none" rtlCol="0">
              <a:spAutoFit/>
            </a:bodyPr>
            <a:lstStyle/>
            <a:p>
              <a:r>
                <a:rPr kumimoji="1" lang="ja-JP" altLang="en-US"/>
                <a:t>部分学習用データの交換操作</a:t>
              </a:r>
            </a:p>
          </p:txBody>
        </p:sp>
      </p:grpSp>
      <p:grpSp>
        <p:nvGrpSpPr>
          <p:cNvPr id="67" name="グループ化 66">
            <a:extLst>
              <a:ext uri="{FF2B5EF4-FFF2-40B4-BE49-F238E27FC236}">
                <a16:creationId xmlns:a16="http://schemas.microsoft.com/office/drawing/2014/main" id="{724DAE71-B4CE-8340-B744-41B65D36458B}"/>
              </a:ext>
            </a:extLst>
          </p:cNvPr>
          <p:cNvGrpSpPr/>
          <p:nvPr/>
        </p:nvGrpSpPr>
        <p:grpSpPr>
          <a:xfrm>
            <a:off x="5486400" y="2261245"/>
            <a:ext cx="3077584" cy="2129501"/>
            <a:chOff x="5653941" y="2217561"/>
            <a:chExt cx="3077584" cy="2129501"/>
          </a:xfrm>
        </p:grpSpPr>
        <p:sp>
          <p:nvSpPr>
            <p:cNvPr id="66" name="正方形/長方形 65">
              <a:extLst>
                <a:ext uri="{FF2B5EF4-FFF2-40B4-BE49-F238E27FC236}">
                  <a16:creationId xmlns:a16="http://schemas.microsoft.com/office/drawing/2014/main" id="{F03BA68C-30BD-9F43-B982-92E41C1225E7}"/>
                </a:ext>
              </a:extLst>
            </p:cNvPr>
            <p:cNvSpPr/>
            <p:nvPr/>
          </p:nvSpPr>
          <p:spPr>
            <a:xfrm>
              <a:off x="5653941" y="2217561"/>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970887" y="239406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406433" y="2357935"/>
              <a:ext cx="1569660" cy="369332"/>
            </a:xfrm>
            <a:prstGeom prst="rect">
              <a:avLst/>
            </a:prstGeom>
            <a:noFill/>
          </p:spPr>
          <p:txBody>
            <a:bodyPr wrap="none" rtlCol="0">
              <a:spAutoFit/>
            </a:bodyPr>
            <a:lstStyle/>
            <a:p>
              <a:r>
                <a:rPr kumimoji="1" lang="ja-JP" altLang="en-US"/>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839021" y="3715634"/>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406433" y="3577135"/>
              <a:ext cx="1726755" cy="646331"/>
            </a:xfrm>
            <a:prstGeom prst="rect">
              <a:avLst/>
            </a:prstGeom>
            <a:noFill/>
          </p:spPr>
          <p:txBody>
            <a:bodyPr wrap="none" rtlCol="0">
              <a:spAutoFit/>
            </a:bodyPr>
            <a:lstStyle/>
            <a:p>
              <a:r>
                <a:rPr lang="ja-JP" altLang="en-US"/>
                <a:t>学習用データの</a:t>
              </a:r>
              <a:endParaRPr lang="en-US" altLang="ja-JP"/>
            </a:p>
            <a:p>
              <a:r>
                <a:rPr lang="ja-JP" altLang="en-US"/>
                <a:t>部分集合</a:t>
              </a:r>
              <a:endParaRPr kumimoji="1" lang="ja-JP" altLang="en-US"/>
            </a:p>
          </p:txBody>
        </p:sp>
        <p:sp>
          <p:nvSpPr>
            <p:cNvPr id="61" name="上下矢印 60">
              <a:extLst>
                <a:ext uri="{FF2B5EF4-FFF2-40B4-BE49-F238E27FC236}">
                  <a16:creationId xmlns:a16="http://schemas.microsoft.com/office/drawing/2014/main" id="{E53D2814-89E4-9F4E-A26A-B8652A841E60}"/>
                </a:ext>
              </a:extLst>
            </p:cNvPr>
            <p:cNvSpPr/>
            <p:nvPr/>
          </p:nvSpPr>
          <p:spPr>
            <a:xfrm>
              <a:off x="5970887" y="2921994"/>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405313" y="2829035"/>
              <a:ext cx="2262158" cy="646331"/>
            </a:xfrm>
            <a:prstGeom prst="rect">
              <a:avLst/>
            </a:prstGeom>
            <a:noFill/>
          </p:spPr>
          <p:txBody>
            <a:bodyPr wrap="none" rtlCol="0">
              <a:spAutoFit/>
            </a:bodyPr>
            <a:lstStyle/>
            <a:p>
              <a:r>
                <a:rPr kumimoji="1" lang="ja-JP" altLang="en-US"/>
                <a:t>進化型多目的最適化</a:t>
              </a:r>
              <a:endParaRPr kumimoji="1" lang="en-US" altLang="ja-JP"/>
            </a:p>
            <a:p>
              <a:r>
                <a:rPr kumimoji="1" lang="ja-JP" altLang="en-US"/>
                <a:t>（</a:t>
              </a:r>
              <a:r>
                <a:rPr kumimoji="1" lang="en-US" altLang="ja-JP">
                  <a:latin typeface="+mj-lt"/>
                </a:rPr>
                <a:t>NSGA-II</a:t>
              </a:r>
              <a:r>
                <a:rPr kumimoji="1" lang="ja-JP" altLang="en-US"/>
                <a:t>）</a:t>
              </a:r>
            </a:p>
          </p:txBody>
        </p:sp>
      </p:grpSp>
    </p:spTree>
    <p:extLst>
      <p:ext uri="{BB962C8B-B14F-4D97-AF65-F5344CB8AC3E}">
        <p14:creationId xmlns:p14="http://schemas.microsoft.com/office/powerpoint/2010/main" val="582700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kumimoji="1" lang="en-US" altLang="ja-JP" dirty="0"/>
              <a:t>phoneme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63337"/>
            <a:ext cx="3240000" cy="32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76400"/>
            <a:ext cx="3240000" cy="3240000"/>
          </a:xfrm>
          <a:prstGeom prst="rect">
            <a:avLst/>
          </a:prstGeom>
        </p:spPr>
      </p:pic>
      <p:sp>
        <p:nvSpPr>
          <p:cNvPr id="9" name="テキスト ボックス 8"/>
          <p:cNvSpPr txBox="1"/>
          <p:nvPr/>
        </p:nvSpPr>
        <p:spPr>
          <a:xfrm>
            <a:off x="1371600" y="1219200"/>
            <a:ext cx="1903085" cy="369332"/>
          </a:xfrm>
          <a:prstGeom prst="rect">
            <a:avLst/>
          </a:prstGeom>
          <a:noFill/>
        </p:spPr>
        <p:txBody>
          <a:bodyPr wrap="none" rtlCol="0">
            <a:spAutoFit/>
          </a:bodyPr>
          <a:lstStyle/>
          <a:p>
            <a:r>
              <a:rPr lang="ja-JP" altLang="en-US" dirty="0"/>
              <a:t>最良個体 </a:t>
            </a:r>
            <a:r>
              <a:rPr lang="en-US" altLang="ja-JP" dirty="0"/>
              <a:t>81.86</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82.72</a:t>
            </a:r>
            <a:r>
              <a:rPr lang="ja-JP" altLang="en-US" dirty="0"/>
              <a:t>　</a:t>
            </a:r>
            <a:endParaRPr kumimoji="1" lang="ja-JP" altLang="en-US" dirty="0"/>
          </a:p>
        </p:txBody>
      </p:sp>
      <p:sp>
        <p:nvSpPr>
          <p:cNvPr id="11" name="テキスト ボックス 10"/>
          <p:cNvSpPr txBox="1"/>
          <p:nvPr/>
        </p:nvSpPr>
        <p:spPr>
          <a:xfrm>
            <a:off x="1371600" y="1488383"/>
            <a:ext cx="2646878" cy="369332"/>
          </a:xfrm>
          <a:prstGeom prst="rect">
            <a:avLst/>
          </a:prstGeom>
          <a:noFill/>
        </p:spPr>
        <p:txBody>
          <a:bodyPr wrap="none" rtlCol="0">
            <a:spAutoFit/>
          </a:bodyPr>
          <a:lstStyle/>
          <a:p>
            <a:r>
              <a:rPr lang="ja-JP" altLang="en-US" dirty="0"/>
              <a:t>アンサンブル結果　</a:t>
            </a:r>
            <a:r>
              <a:rPr lang="en-US" altLang="ja-JP" dirty="0"/>
              <a:t>82.87</a:t>
            </a:r>
            <a:endParaRPr kumimoji="1" lang="ja-JP" altLang="en-US" dirty="0"/>
          </a:p>
        </p:txBody>
      </p:sp>
      <p:sp>
        <p:nvSpPr>
          <p:cNvPr id="16" name="テキスト ボックス 15"/>
          <p:cNvSpPr txBox="1"/>
          <p:nvPr/>
        </p:nvSpPr>
        <p:spPr>
          <a:xfrm>
            <a:off x="5165122" y="1629676"/>
            <a:ext cx="2646878" cy="369332"/>
          </a:xfrm>
          <a:prstGeom prst="rect">
            <a:avLst/>
          </a:prstGeom>
          <a:noFill/>
        </p:spPr>
        <p:txBody>
          <a:bodyPr wrap="none" rtlCol="0">
            <a:spAutoFit/>
          </a:bodyPr>
          <a:lstStyle/>
          <a:p>
            <a:r>
              <a:rPr lang="ja-JP" altLang="en-US" dirty="0"/>
              <a:t>アンサンブル結果　</a:t>
            </a:r>
            <a:r>
              <a:rPr lang="en-US" altLang="ja-JP" dirty="0"/>
              <a:t>82.65</a:t>
            </a:r>
            <a:endParaRPr kumimoji="1" lang="ja-JP" altLang="en-US" dirty="0"/>
          </a:p>
        </p:txBody>
      </p:sp>
    </p:spTree>
    <p:extLst>
      <p:ext uri="{BB962C8B-B14F-4D97-AF65-F5344CB8AC3E}">
        <p14:creationId xmlns:p14="http://schemas.microsoft.com/office/powerpoint/2010/main" val="3289339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lang="en-US" altLang="ja-JP" dirty="0" err="1"/>
              <a:t>satimage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sp>
        <p:nvSpPr>
          <p:cNvPr id="9" name="テキスト ボックス 8"/>
          <p:cNvSpPr txBox="1"/>
          <p:nvPr/>
        </p:nvSpPr>
        <p:spPr>
          <a:xfrm>
            <a:off x="1481387" y="1415740"/>
            <a:ext cx="1903085" cy="369332"/>
          </a:xfrm>
          <a:prstGeom prst="rect">
            <a:avLst/>
          </a:prstGeom>
          <a:noFill/>
        </p:spPr>
        <p:txBody>
          <a:bodyPr wrap="none" rtlCol="0">
            <a:spAutoFit/>
          </a:bodyPr>
          <a:lstStyle/>
          <a:p>
            <a:r>
              <a:rPr lang="ja-JP" altLang="en-US" dirty="0"/>
              <a:t>最良個体 </a:t>
            </a:r>
            <a:r>
              <a:rPr lang="en-US" altLang="ja-JP" dirty="0"/>
              <a:t>83.52</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85.42</a:t>
            </a:r>
            <a:r>
              <a:rPr lang="ja-JP" altLang="en-US" dirty="0"/>
              <a:t>　</a:t>
            </a:r>
            <a:endParaRPr kumimoji="1" lang="ja-JP" altLang="en-US" dirty="0"/>
          </a:p>
        </p:txBody>
      </p:sp>
      <p:sp>
        <p:nvSpPr>
          <p:cNvPr id="11" name="テキスト ボックス 10"/>
          <p:cNvSpPr txBox="1"/>
          <p:nvPr/>
        </p:nvSpPr>
        <p:spPr>
          <a:xfrm>
            <a:off x="1481387" y="1684923"/>
            <a:ext cx="2646878" cy="369332"/>
          </a:xfrm>
          <a:prstGeom prst="rect">
            <a:avLst/>
          </a:prstGeom>
          <a:noFill/>
        </p:spPr>
        <p:txBody>
          <a:bodyPr wrap="none" rtlCol="0">
            <a:spAutoFit/>
          </a:bodyPr>
          <a:lstStyle/>
          <a:p>
            <a:r>
              <a:rPr lang="ja-JP" altLang="en-US" dirty="0"/>
              <a:t>アンサンブル結果　</a:t>
            </a:r>
            <a:r>
              <a:rPr lang="en-US" altLang="ja-JP" dirty="0"/>
              <a:t>85.79</a:t>
            </a:r>
            <a:endParaRPr kumimoji="1" lang="ja-JP" altLang="en-US" dirty="0"/>
          </a:p>
        </p:txBody>
      </p:sp>
      <p:pic>
        <p:nvPicPr>
          <p:cNvPr id="7" name="図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8693" y="1827897"/>
            <a:ext cx="3240000" cy="3240000"/>
          </a:xfrm>
          <a:prstGeom prst="rect">
            <a:avLst/>
          </a:prstGeom>
        </p:spPr>
      </p:pic>
      <p:pic>
        <p:nvPicPr>
          <p:cNvPr id="8" name="図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3226" y="1698663"/>
            <a:ext cx="3240000" cy="3240000"/>
          </a:xfrm>
          <a:prstGeom prst="rect">
            <a:avLst/>
          </a:prstGeom>
        </p:spPr>
      </p:pic>
    </p:spTree>
    <p:extLst>
      <p:ext uri="{BB962C8B-B14F-4D97-AF65-F5344CB8AC3E}">
        <p14:creationId xmlns:p14="http://schemas.microsoft.com/office/powerpoint/2010/main" val="474672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279"/>
            <a:ext cx="3049200" cy="30492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505200"/>
            <a:ext cx="3049200" cy="304920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28600"/>
            <a:ext cx="3049200" cy="304920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3277800"/>
            <a:ext cx="3049200" cy="3049200"/>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111165"/>
            <a:ext cx="3049200" cy="3049200"/>
          </a:xfrm>
          <a:prstGeom prst="rect">
            <a:avLst/>
          </a:prstGeom>
        </p:spPr>
      </p:pic>
    </p:spTree>
    <p:extLst>
      <p:ext uri="{BB962C8B-B14F-4D97-AF65-F5344CB8AC3E}">
        <p14:creationId xmlns:p14="http://schemas.microsoft.com/office/powerpoint/2010/main" val="86650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mc:Choice xmlns:a14="http://schemas.microsoft.com/office/drawing/2010/main"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3916442085"/>
                  </p:ext>
                </p:extLst>
              </p:nvPr>
            </p:nvGraphicFramePr>
            <p:xfrm>
              <a:off x="5334000" y="11430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3916442085"/>
                  </p:ext>
                </p:extLst>
              </p:nvPr>
            </p:nvGraphicFramePr>
            <p:xfrm>
              <a:off x="5334000" y="11430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2903" r="-188679" b="-3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6250" r="-188679" b="-218750"/>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言語的に解釈可能なルール集合で構成されているため，識別器がどのようにデータを識別しているのかが解釈可能である．</a:t>
            </a:r>
            <a:endParaRPr lang="en-US" altLang="ja-JP" sz="2800" kern="0" dirty="0"/>
          </a:p>
        </p:txBody>
      </p:sp>
      <p:grpSp>
        <p:nvGrpSpPr>
          <p:cNvPr id="3" name="グループ化 2">
            <a:extLst>
              <a:ext uri="{FF2B5EF4-FFF2-40B4-BE49-F238E27FC236}">
                <a16:creationId xmlns:a16="http://schemas.microsoft.com/office/drawing/2014/main" id="{BED2C8E0-C02D-A843-AAC5-FF6C7B1777BF}"/>
              </a:ext>
            </a:extLst>
          </p:cNvPr>
          <p:cNvGrpSpPr/>
          <p:nvPr/>
        </p:nvGrpSpPr>
        <p:grpSpPr>
          <a:xfrm>
            <a:off x="637309" y="2148126"/>
            <a:ext cx="5230091" cy="1433274"/>
            <a:chOff x="103909" y="1646841"/>
            <a:chExt cx="5230091" cy="1433274"/>
          </a:xfrm>
        </p:grpSpPr>
        <p:sp>
          <p:nvSpPr>
            <p:cNvPr id="10" name="角丸四角形 9"/>
            <p:cNvSpPr/>
            <p:nvPr/>
          </p:nvSpPr>
          <p:spPr>
            <a:xfrm>
              <a:off x="313852" y="1975934"/>
              <a:ext cx="5020148" cy="1104181"/>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474004" y="2071383"/>
                  <a:ext cx="4631396" cy="523220"/>
                </a:xfrm>
                <a:prstGeom prst="rect">
                  <a:avLst/>
                </a:prstGeom>
                <a:noFill/>
              </p:spPr>
              <p:txBody>
                <a:bodyPr wrap="none" rtlCol="0">
                  <a:spAutoFit/>
                </a:bodyPr>
                <a:lstStyle/>
                <a:p>
                  <a:r>
                    <a:rPr kumimoji="1" lang="en-US" altLang="ja-JP" sz="2800" dirty="0">
                      <a:latin typeface="+mj-lt"/>
                    </a:rPr>
                    <a:t>If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and …</a:t>
                  </a:r>
                  <a:r>
                    <a:rPr lang="ja-JP" altLang="en-US" sz="2800" dirty="0">
                      <a:latin typeface="+mj-lt"/>
                    </a:rPr>
                    <a:t> </a:t>
                  </a:r>
                  <a:r>
                    <a:rPr lang="en-US" altLang="ja-JP" sz="2800" dirty="0">
                      <a:latin typeface="+mj-lt"/>
                    </a:rPr>
                    <a:t>and</a:t>
                  </a:r>
                  <a:r>
                    <a:rPr kumimoji="1" lang="en-US" altLang="ja-JP" sz="2800" dirty="0">
                      <a:latin typeface="+mj-lt"/>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𝑛</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𝑛</m:t>
                          </m:r>
                        </m:sub>
                      </m:sSub>
                    </m:oMath>
                  </a14:m>
                  <a:endParaRPr kumimoji="1" lang="ja-JP" altLang="en-US" sz="28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74004" y="2071383"/>
                  <a:ext cx="4631396" cy="523220"/>
                </a:xfrm>
                <a:prstGeom prst="rect">
                  <a:avLst/>
                </a:prstGeom>
                <a:blipFill>
                  <a:blip r:embed="rId3"/>
                  <a:stretch>
                    <a:fillRect l="-2459" t="-11905" b="-30952"/>
                  </a:stretch>
                </a:blipFill>
              </p:spPr>
              <p:txBody>
                <a:bodyPr/>
                <a:lstStyle/>
                <a:p>
                  <a:r>
                    <a:rPr lang="ja-JP" altLang="en-US">
                      <a:noFill/>
                    </a:rPr>
                    <a:t> </a:t>
                  </a:r>
                </a:p>
              </p:txBody>
            </p:sp>
          </mc:Fallback>
        </mc:AlternateContent>
        <p:sp>
          <p:nvSpPr>
            <p:cNvPr id="5" name="テキスト ボックス 4"/>
            <p:cNvSpPr txBox="1"/>
            <p:nvPr/>
          </p:nvSpPr>
          <p:spPr>
            <a:xfrm>
              <a:off x="2061950" y="2467167"/>
              <a:ext cx="3272050" cy="523220"/>
            </a:xfrm>
            <a:prstGeom prst="rect">
              <a:avLst/>
            </a:prstGeom>
            <a:noFill/>
          </p:spPr>
          <p:txBody>
            <a:bodyPr wrap="none" rtlCol="0">
              <a:spAutoFit/>
            </a:bodyPr>
            <a:lstStyle/>
            <a:p>
              <a:r>
                <a:rPr lang="en-US" altLang="ja-JP" sz="2800" dirty="0">
                  <a:latin typeface="+mj-lt"/>
                </a:rPr>
                <a:t>t</a:t>
              </a:r>
              <a:r>
                <a:rPr kumimoji="1" lang="en-US" altLang="ja-JP" sz="2800" dirty="0">
                  <a:latin typeface="+mj-lt"/>
                </a:rPr>
                <a:t>hen Class </a:t>
              </a:r>
              <a:r>
                <a:rPr kumimoji="1" lang="en-US" altLang="ja-JP" sz="2800" i="1" dirty="0">
                  <a:latin typeface="+mj-lt"/>
                </a:rPr>
                <a:t>C </a:t>
              </a:r>
              <a:r>
                <a:rPr lang="en-US" altLang="ja-JP" sz="2800" dirty="0">
                  <a:latin typeface="+mj-lt"/>
                </a:rPr>
                <a:t>with </a:t>
              </a:r>
              <a:r>
                <a:rPr lang="en-US" altLang="ja-JP" sz="2800" i="1" dirty="0">
                  <a:latin typeface="+mj-lt"/>
                </a:rPr>
                <a:t>CF</a:t>
              </a:r>
              <a:endParaRPr kumimoji="1" lang="ja-JP" altLang="en-US" sz="28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103909" y="1646841"/>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mc:AlternateContent xmlns:mc="http://schemas.openxmlformats.org/markup-compatibility/2006">
        <mc:Choice xmlns:a14="http://schemas.microsoft.com/office/drawing/2010/main"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1</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2</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Choice>
        <mc:Fallback>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345" r="-223214" b="-327586"/>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6667" r="-223214" b="-216667"/>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4591633"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進化型多目的最適化手法を</a:t>
            </a:r>
            <a:br>
              <a:rPr lang="en-US" altLang="ja-JP" sz="2800" kern="0" dirty="0"/>
            </a:br>
            <a:r>
              <a:rPr lang="ja-JP" altLang="en-US" sz="2800" kern="0" dirty="0"/>
              <a:t>ファジィ識別器の設計に応用</a:t>
            </a:r>
          </a:p>
          <a:p>
            <a:pPr marL="0" indent="0" algn="just">
              <a:buNone/>
            </a:pPr>
            <a:endParaRPr lang="en-US" altLang="ja-JP" sz="2800" kern="0" dirty="0"/>
          </a:p>
        </p:txBody>
      </p:sp>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1" y="4126468"/>
            <a:ext cx="3856256"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b="1" u="sng" kern="0" dirty="0"/>
              <a:t>誤識別率の最小化</a:t>
            </a:r>
            <a:endParaRPr lang="en-US" altLang="ja-JP" sz="1100" kern="0" dirty="0"/>
          </a:p>
          <a:p>
            <a:pPr marL="0" indent="0" algn="just">
              <a:buNone/>
            </a:pPr>
            <a:r>
              <a:rPr lang="ja-JP" altLang="en-US" sz="2400" b="1" u="sng" kern="0" dirty="0"/>
              <a:t>複雑性（ルール数）の最小化</a:t>
            </a:r>
            <a:endParaRPr lang="en-US" altLang="ja-JP" sz="2400" b="1" u="sng" kern="0" dirty="0"/>
          </a:p>
          <a:p>
            <a:pPr marL="0" indent="0" algn="just">
              <a:buNone/>
            </a:pPr>
            <a:r>
              <a:rPr lang="ja-JP" altLang="en-US" sz="2400" kern="0" dirty="0"/>
              <a:t>これらの</a:t>
            </a:r>
            <a:r>
              <a:rPr lang="en-US" altLang="ja-JP" sz="2400" kern="0" dirty="0"/>
              <a:t>2</a:t>
            </a:r>
            <a:r>
              <a:rPr lang="ja-JP" altLang="en-US" sz="2400" kern="0" dirty="0"/>
              <a:t>目的における</a:t>
            </a:r>
            <a:br>
              <a:rPr lang="en-US" altLang="ja-JP" sz="2400" kern="0" dirty="0"/>
            </a:br>
            <a:r>
              <a:rPr lang="ja-JP" altLang="en-US" sz="2400" kern="0" dirty="0"/>
              <a:t>トレードオフ曲線に沿った</a:t>
            </a:r>
            <a:br>
              <a:rPr lang="en-US" altLang="ja-JP" sz="2400" kern="0" dirty="0"/>
            </a:br>
            <a:r>
              <a:rPr lang="ja-JP" altLang="en-US" sz="2400" kern="0" dirty="0"/>
              <a:t>識別器集合の獲得が可能．</a:t>
            </a:r>
            <a:endParaRPr lang="en-US" altLang="ja-JP" sz="2400" kern="0" dirty="0"/>
          </a:p>
        </p:txBody>
      </p:sp>
      <p:grpSp>
        <p:nvGrpSpPr>
          <p:cNvPr id="19" name="グループ化 18">
            <a:extLst>
              <a:ext uri="{FF2B5EF4-FFF2-40B4-BE49-F238E27FC236}">
                <a16:creationId xmlns:a16="http://schemas.microsoft.com/office/drawing/2014/main" id="{D3381325-CC5F-A24E-B3E1-0D60990BB4BD}"/>
              </a:ext>
            </a:extLst>
          </p:cNvPr>
          <p:cNvGrpSpPr/>
          <p:nvPr/>
        </p:nvGrpSpPr>
        <p:grpSpPr>
          <a:xfrm>
            <a:off x="4682633" y="3429059"/>
            <a:ext cx="3394567" cy="3352741"/>
            <a:chOff x="5063633" y="2983468"/>
            <a:chExt cx="3394567" cy="3352741"/>
          </a:xfrm>
        </p:grpSpPr>
        <p:sp>
          <p:nvSpPr>
            <p:cNvPr id="37" name="フリーフォーム 36">
              <a:extLst>
                <a:ext uri="{FF2B5EF4-FFF2-40B4-BE49-F238E27FC236}">
                  <a16:creationId xmlns:a16="http://schemas.microsoft.com/office/drawing/2014/main" id="{32C2D938-8C25-3643-8D03-FEF8A8FE4679}"/>
                </a:ext>
              </a:extLst>
            </p:cNvPr>
            <p:cNvSpPr/>
            <p:nvPr/>
          </p:nvSpPr>
          <p:spPr>
            <a:xfrm>
              <a:off x="6582747" y="3528122"/>
              <a:ext cx="1231222" cy="1272499"/>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a:extLst>
                <a:ext uri="{FF2B5EF4-FFF2-40B4-BE49-F238E27FC236}">
                  <a16:creationId xmlns:a16="http://schemas.microsoft.com/office/drawing/2014/main" id="{B4BBE129-3FD4-184D-B92C-2B8729CC0C90}"/>
                </a:ext>
              </a:extLst>
            </p:cNvPr>
            <p:cNvSpPr/>
            <p:nvPr/>
          </p:nvSpPr>
          <p:spPr>
            <a:xfrm>
              <a:off x="5673012" y="3722914"/>
              <a:ext cx="1819470" cy="2090057"/>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6438812" y="3480068"/>
              <a:ext cx="1517780" cy="1425668"/>
              <a:chOff x="6503943" y="3593467"/>
              <a:chExt cx="1517780" cy="1425668"/>
            </a:xfrm>
          </p:grpSpPr>
          <p:sp>
            <p:nvSpPr>
              <p:cNvPr id="29" name="円/楕円 2">
                <a:extLst>
                  <a:ext uri="{FF2B5EF4-FFF2-40B4-BE49-F238E27FC236}">
                    <a16:creationId xmlns:a16="http://schemas.microsoft.com/office/drawing/2014/main" id="{DD1BBC0C-57B0-CC4F-9DDD-5AB120EB530A}"/>
                  </a:ext>
                </a:extLst>
              </p:cNvPr>
              <p:cNvSpPr/>
              <p:nvPr/>
            </p:nvSpPr>
            <p:spPr>
              <a:xfrm>
                <a:off x="6503943" y="3593467"/>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5570634"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5063633" y="2983468"/>
              <a:ext cx="3394567" cy="3352741"/>
              <a:chOff x="5519148" y="3276600"/>
              <a:chExt cx="3394567" cy="3352741"/>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15" name="テキスト ボックス 14"/>
                  <p:cNvSpPr txBox="1"/>
                  <p:nvPr/>
                </p:nvSpPr>
                <p:spPr>
                  <a:xfrm rot="16200000">
                    <a:off x="4843707" y="4808357"/>
                    <a:ext cx="1658659" cy="307777"/>
                  </a:xfrm>
                  <a:prstGeom prst="rect">
                    <a:avLst/>
                  </a:prstGeom>
                  <a:noFill/>
                </p:spPr>
                <p:txBody>
                  <a:bodyPr wrap="none" lIns="0" tIns="0" rIns="0" bIns="0" rtlCol="0">
                    <a:spAutoFit/>
                  </a:bodyPr>
                  <a:lstStyle/>
                  <a:p>
                    <a:pPr/>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p:sp>
                <p:nvSpPr>
                  <p:cNvPr id="15" name="テキスト ボックス 14"/>
                  <p:cNvSpPr txBox="1">
                    <a:spLocks noRot="1" noChangeAspect="1" noMove="1" noResize="1" noEditPoints="1" noAdjustHandles="1" noChangeArrowheads="1" noChangeShapeType="1" noTextEdit="1"/>
                  </p:cNvSpPr>
                  <p:nvPr/>
                </p:nvSpPr>
                <p:spPr>
                  <a:xfrm rot="16200000">
                    <a:off x="4843707" y="4808357"/>
                    <a:ext cx="1658659" cy="307777"/>
                  </a:xfrm>
                  <a:prstGeom prst="rect">
                    <a:avLst/>
                  </a:prstGeom>
                  <a:blipFill>
                    <a:blip r:embed="rId3"/>
                    <a:stretch>
                      <a:fillRect l="-24000" r="-48000" b="-909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6568010" y="6321564"/>
                    <a:ext cx="1664623" cy="307777"/>
                  </a:xfrm>
                  <a:prstGeom prst="rect">
                    <a:avLst/>
                  </a:prstGeom>
                  <a:noFill/>
                </p:spPr>
                <p:txBody>
                  <a:bodyPr wrap="none" lIns="0" tIns="0" rIns="0" bIns="0" rtlCol="0">
                    <a:spAutoFit/>
                  </a:bodyPr>
                  <a:lstStyle/>
                  <a:p>
                    <a:pPr/>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6568010" y="6321564"/>
                    <a:ext cx="1664623" cy="307777"/>
                  </a:xfrm>
                  <a:prstGeom prst="rect">
                    <a:avLst/>
                  </a:prstGeom>
                  <a:blipFill>
                    <a:blip r:embed="rId4"/>
                    <a:stretch>
                      <a:fillRect l="-8333" t="-24000" b="-48000"/>
                    </a:stretch>
                  </a:blipFill>
                </p:spPr>
                <p:txBody>
                  <a:bodyPr/>
                  <a:lstStyle/>
                  <a:p>
                    <a:r>
                      <a:rPr lang="ja-JP" altLang="en-US">
                        <a:noFill/>
                      </a:rPr>
                      <a:t> </a:t>
                    </a:r>
                  </a:p>
                </p:txBody>
              </p:sp>
            </mc:Fallback>
          </mc:AlternateContent>
        </p:grpSp>
        <p:sp>
          <p:nvSpPr>
            <p:cNvPr id="39" name="左矢印 38"/>
            <p:cNvSpPr/>
            <p:nvPr/>
          </p:nvSpPr>
          <p:spPr>
            <a:xfrm rot="20599922">
              <a:off x="5957134"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898116"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201099"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294046" y="3562692"/>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6905086" y="3375810"/>
            <a:ext cx="260392" cy="26039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左矢印 34">
            <a:extLst>
              <a:ext uri="{FF2B5EF4-FFF2-40B4-BE49-F238E27FC236}">
                <a16:creationId xmlns:a16="http://schemas.microsoft.com/office/drawing/2014/main" id="{984CCFC8-1515-5247-9986-D1CBA7FA5FFA}"/>
              </a:ext>
            </a:extLst>
          </p:cNvPr>
          <p:cNvSpPr/>
          <p:nvPr/>
        </p:nvSpPr>
        <p:spPr>
          <a:xfrm>
            <a:off x="6839367" y="3741641"/>
            <a:ext cx="391830" cy="24879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グループ化 70">
            <a:extLst>
              <a:ext uri="{FF2B5EF4-FFF2-40B4-BE49-F238E27FC236}">
                <a16:creationId xmlns:a16="http://schemas.microsoft.com/office/drawing/2014/main" id="{F3B87C7E-5AB4-D24B-8716-83138925E459}"/>
              </a:ext>
            </a:extLst>
          </p:cNvPr>
          <p:cNvGrpSpPr/>
          <p:nvPr/>
        </p:nvGrpSpPr>
        <p:grpSpPr>
          <a:xfrm>
            <a:off x="4876800" y="2625080"/>
            <a:ext cx="4096094" cy="4222896"/>
            <a:chOff x="1035708" y="1531606"/>
            <a:chExt cx="4096094" cy="4222896"/>
          </a:xfrm>
        </p:grpSpPr>
        <p:grpSp>
          <p:nvGrpSpPr>
            <p:cNvPr id="72" name="グループ化 71">
              <a:extLst>
                <a:ext uri="{FF2B5EF4-FFF2-40B4-BE49-F238E27FC236}">
                  <a16:creationId xmlns:a16="http://schemas.microsoft.com/office/drawing/2014/main" id="{5CD797BE-5A72-4B4B-86C4-402049C1F272}"/>
                </a:ext>
              </a:extLst>
            </p:cNvPr>
            <p:cNvGrpSpPr/>
            <p:nvPr/>
          </p:nvGrpSpPr>
          <p:grpSpPr>
            <a:xfrm>
              <a:off x="1401873" y="2015772"/>
              <a:ext cx="1038283" cy="3242028"/>
              <a:chOff x="1401873" y="2015772"/>
              <a:chExt cx="1038283" cy="3242028"/>
            </a:xfrm>
          </p:grpSpPr>
          <p:sp>
            <p:nvSpPr>
              <p:cNvPr id="115" name="角丸四角形 114">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柱 122">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上下矢印 123">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26" name="テキスト ボックス 125">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7"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5" name="左矢印 74">
              <a:extLst>
                <a:ext uri="{FF2B5EF4-FFF2-40B4-BE49-F238E27FC236}">
                  <a16:creationId xmlns:a16="http://schemas.microsoft.com/office/drawing/2014/main" id="{3909832B-38F7-6C4F-883E-AEEF75D7F94A}"/>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9068E5-C574-B643-BA40-9F6E9D6D58B6}"/>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7" name="U ターン矢印 76">
              <a:extLst>
                <a:ext uri="{FF2B5EF4-FFF2-40B4-BE49-F238E27FC236}">
                  <a16:creationId xmlns:a16="http://schemas.microsoft.com/office/drawing/2014/main" id="{BE136A55-5AD1-7545-AD1B-A6CB85522DA6}"/>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8" name="グループ化 77">
              <a:extLst>
                <a:ext uri="{FF2B5EF4-FFF2-40B4-BE49-F238E27FC236}">
                  <a16:creationId xmlns:a16="http://schemas.microsoft.com/office/drawing/2014/main" id="{FADC8E7C-57AB-D041-BFF4-6265D8F1F021}"/>
                </a:ext>
              </a:extLst>
            </p:cNvPr>
            <p:cNvGrpSpPr/>
            <p:nvPr/>
          </p:nvGrpSpPr>
          <p:grpSpPr>
            <a:xfrm>
              <a:off x="2562878" y="2015772"/>
              <a:ext cx="1038283" cy="3242028"/>
              <a:chOff x="1401873" y="2015772"/>
              <a:chExt cx="1038283" cy="3242028"/>
            </a:xfrm>
          </p:grpSpPr>
          <p:sp>
            <p:nvSpPr>
              <p:cNvPr id="102" name="角丸四角形 101">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柱 109">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上下矢印 110">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3" name="テキスト ボックス 112">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14"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9" name="グループ化 78">
              <a:extLst>
                <a:ext uri="{FF2B5EF4-FFF2-40B4-BE49-F238E27FC236}">
                  <a16:creationId xmlns:a16="http://schemas.microsoft.com/office/drawing/2014/main" id="{1730BE1C-A612-E443-A101-1AFAFE59D919}"/>
                </a:ext>
              </a:extLst>
            </p:cNvPr>
            <p:cNvGrpSpPr/>
            <p:nvPr/>
          </p:nvGrpSpPr>
          <p:grpSpPr>
            <a:xfrm>
              <a:off x="3723883" y="2015772"/>
              <a:ext cx="1038283" cy="3242028"/>
              <a:chOff x="1401873" y="2015772"/>
              <a:chExt cx="1038283" cy="3242028"/>
            </a:xfrm>
          </p:grpSpPr>
          <p:sp>
            <p:nvSpPr>
              <p:cNvPr id="89" name="角丸四角形 88">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柱 96">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上下矢印 97">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00" name="テキスト ボックス 99">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1"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80" name="U ターン矢印 79">
              <a:extLst>
                <a:ext uri="{FF2B5EF4-FFF2-40B4-BE49-F238E27FC236}">
                  <a16:creationId xmlns:a16="http://schemas.microsoft.com/office/drawing/2014/main" id="{CB380361-B630-5E40-8BF9-BA443409596F}"/>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左矢印 80">
              <a:extLst>
                <a:ext uri="{FF2B5EF4-FFF2-40B4-BE49-F238E27FC236}">
                  <a16:creationId xmlns:a16="http://schemas.microsoft.com/office/drawing/2014/main" id="{01A2861C-46C3-4A4C-82F1-9A5B3FCB324C}"/>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左矢印 81">
              <a:extLst>
                <a:ext uri="{FF2B5EF4-FFF2-40B4-BE49-F238E27FC236}">
                  <a16:creationId xmlns:a16="http://schemas.microsoft.com/office/drawing/2014/main" id="{87F47DE4-3E86-1A48-9657-18E54036F867}"/>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U ターン矢印 82">
              <a:extLst>
                <a:ext uri="{FF2B5EF4-FFF2-40B4-BE49-F238E27FC236}">
                  <a16:creationId xmlns:a16="http://schemas.microsoft.com/office/drawing/2014/main" id="{C5CDC5AA-FA67-AC43-B494-6EB6A855B8A9}"/>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4" name="左矢印 83">
              <a:extLst>
                <a:ext uri="{FF2B5EF4-FFF2-40B4-BE49-F238E27FC236}">
                  <a16:creationId xmlns:a16="http://schemas.microsoft.com/office/drawing/2014/main" id="{051D5555-AB24-BD4D-A52C-57627B174599}"/>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5" name="U ターン矢印 84">
              <a:extLst>
                <a:ext uri="{FF2B5EF4-FFF2-40B4-BE49-F238E27FC236}">
                  <a16:creationId xmlns:a16="http://schemas.microsoft.com/office/drawing/2014/main" id="{AC8EB72B-1406-4542-A79E-7F6B4143591F}"/>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6" name="左矢印 85">
              <a:extLst>
                <a:ext uri="{FF2B5EF4-FFF2-40B4-BE49-F238E27FC236}">
                  <a16:creationId xmlns:a16="http://schemas.microsoft.com/office/drawing/2014/main" id="{7465E6E0-11AF-EE40-9D34-890B8F4E2D24}"/>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7" name="左矢印 86">
              <a:extLst>
                <a:ext uri="{FF2B5EF4-FFF2-40B4-BE49-F238E27FC236}">
                  <a16:creationId xmlns:a16="http://schemas.microsoft.com/office/drawing/2014/main" id="{BE068256-6D18-F64B-A3D3-16BF43EDA0DF}"/>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8" name="テキスト ボックス 87">
              <a:extLst>
                <a:ext uri="{FF2B5EF4-FFF2-40B4-BE49-F238E27FC236}">
                  <a16:creationId xmlns:a16="http://schemas.microsoft.com/office/drawing/2014/main" id="{6B68028B-C367-264E-B40F-8A92F2A8AB32}"/>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
        <p:nvSpPr>
          <p:cNvPr id="2" name="タイトル 1"/>
          <p:cNvSpPr>
            <a:spLocks noGrp="1"/>
          </p:cNvSpPr>
          <p:nvPr>
            <p:ph type="title"/>
          </p:nvPr>
        </p:nvSpPr>
        <p:spPr/>
        <p:txBody>
          <a:bodyPr/>
          <a:lstStyle/>
          <a:p>
            <a:r>
              <a:rPr lang="ja-JP" altLang="en-US" dirty="0">
                <a:latin typeface="+mn-lt"/>
              </a:rPr>
              <a:t>並列分散型</a:t>
            </a:r>
            <a:r>
              <a:rPr lang="en-US" altLang="ja-JP" dirty="0">
                <a:latin typeface="+mn-lt"/>
              </a:rPr>
              <a:t>MoFGBML</a:t>
            </a:r>
            <a:endParaRPr kumimoji="1" lang="ja-JP" altLang="en-US" dirty="0">
              <a:latin typeface="+mn-lt"/>
            </a:endParaRPr>
          </a:p>
        </p:txBody>
      </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1219200"/>
            <a:ext cx="3987580" cy="2963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kern="0" dirty="0"/>
              <a:t>個体群と学習用データを</a:t>
            </a:r>
            <a:br>
              <a:rPr lang="en-US" altLang="ja-JP" sz="2400" kern="0" dirty="0"/>
            </a:br>
            <a:r>
              <a:rPr lang="ja-JP" altLang="en-US" sz="2400" kern="0" dirty="0"/>
              <a:t>分割し，それらの組を一つの島としてモデル化する</a:t>
            </a:r>
            <a:r>
              <a:rPr lang="en-US" altLang="ja-JP" sz="2400" kern="0" dirty="0"/>
              <a:t>.</a:t>
            </a:r>
            <a:br>
              <a:rPr lang="en-US" altLang="ja-JP" sz="2400" kern="0" dirty="0"/>
            </a:br>
            <a:r>
              <a:rPr lang="ja-JP" altLang="en-US" sz="2400" kern="0" dirty="0"/>
              <a:t>各島を一つの</a:t>
            </a:r>
            <a:r>
              <a:rPr lang="en-US" altLang="ja-JP" sz="2400" kern="0" dirty="0"/>
              <a:t>CPU</a:t>
            </a:r>
            <a:r>
              <a:rPr lang="ja-JP" altLang="en-US" sz="2400" kern="0" dirty="0"/>
              <a:t>コアに割り当て，</a:t>
            </a:r>
            <a:r>
              <a:rPr lang="en-US" altLang="ja-JP" sz="2400" kern="0" dirty="0"/>
              <a:t>MoFGBML</a:t>
            </a:r>
            <a:r>
              <a:rPr lang="ja-JP" altLang="en-US" sz="2400" kern="0" dirty="0"/>
              <a:t>を行う．</a:t>
            </a:r>
            <a:endParaRPr lang="en-US" altLang="ja-JP" sz="2400" kern="0" dirty="0"/>
          </a:p>
          <a:p>
            <a:pPr marL="0" indent="0" algn="just">
              <a:buNone/>
            </a:pPr>
            <a:endParaRPr lang="en-US" altLang="ja-JP" sz="1200" kern="0" dirty="0"/>
          </a:p>
          <a:p>
            <a:pPr marL="0" indent="0" algn="just">
              <a:spcBef>
                <a:spcPts val="0"/>
              </a:spcBef>
              <a:buNone/>
            </a:pPr>
            <a:r>
              <a:rPr lang="ja-JP" altLang="en-US" sz="2400" kern="0" dirty="0"/>
              <a:t>島間の最良個体の移住操作と，部分個体群の移住操作を一定間隔で行う．</a:t>
            </a:r>
            <a:endParaRPr lang="en-US" altLang="ja-JP" sz="2400" kern="0" dirty="0"/>
          </a:p>
          <a:p>
            <a:pPr marL="0" indent="0" algn="just">
              <a:buNone/>
            </a:pPr>
            <a:endParaRPr lang="en-US" altLang="ja-JP" sz="2400" kern="0" dirty="0"/>
          </a:p>
        </p:txBody>
      </p:sp>
      <p:grpSp>
        <p:nvGrpSpPr>
          <p:cNvPr id="65" name="グループ化 64"/>
          <p:cNvGrpSpPr/>
          <p:nvPr/>
        </p:nvGrpSpPr>
        <p:grpSpPr>
          <a:xfrm>
            <a:off x="5581689" y="1206666"/>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5102830"/>
            <a:ext cx="3945809" cy="160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400" kern="0" dirty="0" err="1"/>
              <a:t>MoFGBML</a:t>
            </a:r>
            <a:r>
              <a:rPr lang="ja-JP" altLang="en-US" sz="2400" kern="0" dirty="0"/>
              <a:t>の適用にかかる</a:t>
            </a:r>
            <a:br>
              <a:rPr lang="en-US" altLang="ja-JP" sz="2400" kern="0" dirty="0"/>
            </a:br>
            <a:r>
              <a:rPr lang="ja-JP" altLang="en-US" sz="2400" kern="0" dirty="0"/>
              <a:t>計算時間が短縮される．</a:t>
            </a:r>
            <a:endParaRPr lang="en-US" altLang="ja-JP" sz="2400" kern="0" dirty="0"/>
          </a:p>
          <a:p>
            <a:pPr marL="0" indent="0" algn="just">
              <a:buNone/>
            </a:pPr>
            <a:r>
              <a:rPr lang="ja-JP" altLang="en-US" sz="2400" kern="0" dirty="0"/>
              <a:t>移住操作によって，部分学習用データへの過学習を防ぐ．</a:t>
            </a:r>
            <a:endParaRPr lang="en-US" altLang="ja-JP" sz="24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複数の弱識別器を用いて識別を行う．</a:t>
            </a:r>
            <a:endParaRPr lang="en-US" altLang="ja-JP" sz="2800" kern="0" dirty="0"/>
          </a:p>
        </p:txBody>
      </p:sp>
      <p:grpSp>
        <p:nvGrpSpPr>
          <p:cNvPr id="10" name="グループ化 9"/>
          <p:cNvGrpSpPr/>
          <p:nvPr/>
        </p:nvGrpSpPr>
        <p:grpSpPr>
          <a:xfrm>
            <a:off x="674879" y="1966749"/>
            <a:ext cx="4231099" cy="1034194"/>
            <a:chOff x="2033509" y="2414636"/>
            <a:chExt cx="4231099" cy="1034194"/>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2033509" y="2414636"/>
              <a:ext cx="423109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例</a:t>
              </a:r>
              <a:r>
                <a:rPr kumimoji="1" lang="en-US" altLang="ja-JP" sz="2000" dirty="0"/>
                <a:t>: </a:t>
              </a:r>
              <a:r>
                <a:rPr kumimoji="1" lang="ja-JP" altLang="en-US" sz="2000" dirty="0"/>
                <a:t>多数決を行うアンサンブル識別器</a:t>
              </a:r>
            </a:p>
          </p:txBody>
        </p:sp>
      </p:grpSp>
      <p:grpSp>
        <p:nvGrpSpPr>
          <p:cNvPr id="19" name="グループ化 18"/>
          <p:cNvGrpSpPr/>
          <p:nvPr/>
        </p:nvGrpSpPr>
        <p:grpSpPr>
          <a:xfrm>
            <a:off x="5029200" y="19409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354192" y="2928119"/>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612364" y="2880709"/>
              <a:ext cx="1236236" cy="369332"/>
            </a:xfrm>
            <a:prstGeom prst="rect">
              <a:avLst/>
            </a:prstGeom>
            <a:noFill/>
          </p:spPr>
          <p:txBody>
            <a:bodyPr wrap="none" rtlCol="0">
              <a:spAutoFit/>
            </a:bodyPr>
            <a:lstStyle/>
            <a:p>
              <a:r>
                <a:rPr lang="en-US" altLang="ja-JP" dirty="0"/>
                <a:t>: </a:t>
              </a:r>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br>
              <a:rPr lang="en-US" altLang="ja-JP" sz="2800" kern="0" dirty="0"/>
            </a:br>
            <a:r>
              <a:rPr lang="ja-JP" altLang="en-US" sz="2800" kern="0" dirty="0"/>
              <a:t>存在しても，多数決による識別が行われるため，</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並列分散型</a:t>
            </a:r>
            <a:r>
              <a:rPr lang="en-US" altLang="ja-JP" sz="2800" kern="0" dirty="0" err="1"/>
              <a:t>MoFGBML</a:t>
            </a:r>
            <a:r>
              <a:rPr lang="ja-JP" altLang="en-US" sz="2800" kern="0" dirty="0"/>
              <a:t>で獲得した識別器集合から</a:t>
            </a:r>
            <a:br>
              <a:rPr lang="en-US" altLang="ja-JP" sz="2800" kern="0" dirty="0"/>
            </a:br>
            <a:r>
              <a:rPr lang="ja-JP" altLang="en-US" sz="2800" kern="0" dirty="0"/>
              <a:t>アンサンブル識別器を設計し，識別性能の向上を図る．</a:t>
            </a:r>
            <a:endParaRPr lang="en-US" altLang="ja-JP" sz="2800" kern="0" dirty="0"/>
          </a:p>
        </p:txBody>
      </p:sp>
      <p:pic>
        <p:nvPicPr>
          <p:cNvPr id="111" name="図 110"/>
          <p:cNvPicPr>
            <a:picLocks noChangeAspect="1"/>
          </p:cNvPicPr>
          <p:nvPr/>
        </p:nvPicPr>
        <p:blipFill>
          <a:blip r:embed="rId2"/>
          <a:stretch>
            <a:fillRect/>
          </a:stretch>
        </p:blipFill>
        <p:spPr>
          <a:xfrm>
            <a:off x="5029200" y="2487079"/>
            <a:ext cx="2891445" cy="4005600"/>
          </a:xfrm>
          <a:prstGeom prst="rect">
            <a:avLst/>
          </a:prstGeom>
        </p:spPr>
      </p:pic>
      <p:pic>
        <p:nvPicPr>
          <p:cNvPr id="112" name="図 111"/>
          <p:cNvPicPr>
            <a:picLocks noChangeAspect="1"/>
          </p:cNvPicPr>
          <p:nvPr/>
        </p:nvPicPr>
        <p:blipFill>
          <a:blip r:embed="rId3"/>
          <a:stretch>
            <a:fillRect/>
          </a:stretch>
        </p:blipFill>
        <p:spPr>
          <a:xfrm>
            <a:off x="1066800" y="2672620"/>
            <a:ext cx="3064661" cy="3634518"/>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116662"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識別器の設計</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185352"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295566"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351423"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732423"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351423"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732423"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351423"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732423"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351423"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732423"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295567"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552094"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437793"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370540"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480754"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53661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691761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536611"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691761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536611"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6917611"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53661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691761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480755"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737282"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622981"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551051"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661265"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717122"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098122"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717122"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098122"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717122"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098122"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717122"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098122"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661266"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7917793"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7803492"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7917792"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734942"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552093"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stCxn id="46" idx="2"/>
            <a:endCxn id="62" idx="0"/>
          </p:cNvCxnSpPr>
          <p:nvPr/>
        </p:nvCxnSpPr>
        <p:spPr>
          <a:xfrm flipH="1">
            <a:off x="5704493"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6887342"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070192"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332446"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58" name="角丸四角形 57">
            <a:extLst>
              <a:ext uri="{FF2B5EF4-FFF2-40B4-BE49-F238E27FC236}">
                <a16:creationId xmlns:a16="http://schemas.microsoft.com/office/drawing/2014/main" id="{651BED7A-8D98-5044-AD1D-FB40AF7217EA}"/>
              </a:ext>
            </a:extLst>
          </p:cNvPr>
          <p:cNvSpPr/>
          <p:nvPr/>
        </p:nvSpPr>
        <p:spPr>
          <a:xfrm>
            <a:off x="730356" y="1652205"/>
            <a:ext cx="4114800"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移住操作を行わず各島で独立に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2179466" y="2813463"/>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932710" y="3468684"/>
            <a:ext cx="371009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島ごとに最良な識別器</a:t>
            </a:r>
            <a:endParaRPr kumimoji="1" lang="en-US" altLang="ja-JP" sz="2800">
              <a:solidFill>
                <a:schemeClr val="tx1"/>
              </a:solidFill>
            </a:endParaRPr>
          </a:p>
          <a:p>
            <a:pPr algn="just"/>
            <a:r>
              <a:rPr kumimoji="1" lang="ja-JP" altLang="en-US" sz="2800">
                <a:solidFill>
                  <a:schemeClr val="tx1"/>
                </a:solidFill>
              </a:rPr>
              <a:t>を弱識別器として抽出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2179466" y="4629944"/>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1179505" y="5285713"/>
            <a:ext cx="321650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弱識別器の多数決</a:t>
            </a:r>
            <a:endParaRPr kumimoji="1" lang="en-US" altLang="ja-JP" sz="2800">
              <a:solidFill>
                <a:schemeClr val="tx1"/>
              </a:solidFill>
            </a:endParaRPr>
          </a:p>
          <a:p>
            <a:pPr algn="just"/>
            <a:r>
              <a:rPr kumimoji="1" lang="ja-JP" altLang="en-US" sz="2800">
                <a:solidFill>
                  <a:schemeClr val="tx1"/>
                </a:solidFill>
              </a:rPr>
              <a:t>でパターンを識別</a:t>
            </a:r>
          </a:p>
        </p:txBody>
      </p:sp>
    </p:spTree>
    <p:extLst>
      <p:ext uri="{BB962C8B-B14F-4D97-AF65-F5344CB8AC3E}">
        <p14:creationId xmlns:p14="http://schemas.microsoft.com/office/powerpoint/2010/main" val="31535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5105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非劣解集合による弱識別器集合</a:t>
            </a:r>
          </a:p>
        </p:txBody>
      </p:sp>
      <p:pic>
        <p:nvPicPr>
          <p:cNvPr id="7" name="図 6"/>
          <p:cNvPicPr>
            <a:picLocks noChangeAspect="1"/>
          </p:cNvPicPr>
          <p:nvPr/>
        </p:nvPicPr>
        <p:blipFill>
          <a:blip r:embed="rId2"/>
          <a:stretch>
            <a:fillRect/>
          </a:stretch>
        </p:blipFill>
        <p:spPr>
          <a:xfrm>
            <a:off x="1600200" y="4419600"/>
            <a:ext cx="2542446" cy="2514600"/>
          </a:xfrm>
          <a:prstGeom prst="rect">
            <a:avLst/>
          </a:prstGeom>
        </p:spPr>
      </p:pic>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8753" y="4728415"/>
            <a:ext cx="2542445" cy="715089"/>
          </a:xfrm>
          <a:prstGeom prst="roundRect">
            <a:avLst/>
          </a:prstGeom>
          <a:noFill/>
          <a:ln>
            <a:solidFill>
              <a:schemeClr val="accent2"/>
            </a:solidFill>
          </a:ln>
        </p:spPr>
        <p:txBody>
          <a:bodyPr wrap="square" rtlCol="0">
            <a:spAutoFit/>
          </a:bodyPr>
          <a:lstStyle/>
          <a:p>
            <a:pPr algn="just"/>
            <a:r>
              <a:rPr kumimoji="1" lang="ja-JP" altLang="en-US" dirty="0"/>
              <a:t>単一な弱識別器として，</a:t>
            </a:r>
            <a:endParaRPr kumimoji="1" lang="en-US" altLang="ja-JP" dirty="0"/>
          </a:p>
          <a:p>
            <a:pPr algn="just"/>
            <a:r>
              <a:rPr kumimoji="1" lang="en-US" altLang="ja-JP" dirty="0"/>
              <a:t>C</a:t>
            </a:r>
            <a:r>
              <a:rPr kumimoji="1" lang="ja-JP" altLang="en-US" dirty="0"/>
              <a:t>が抽出される．</a:t>
            </a:r>
            <a:endParaRPr kumimoji="1" lang="en-US" altLang="ja-JP" dirty="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198" y="5715000"/>
            <a:ext cx="3048000" cy="715089"/>
          </a:xfrm>
          <a:prstGeom prst="roundRect">
            <a:avLst/>
          </a:prstGeom>
          <a:noFill/>
          <a:ln>
            <a:solidFill>
              <a:schemeClr val="accent2"/>
            </a:solidFill>
          </a:ln>
        </p:spPr>
        <p:txBody>
          <a:bodyPr wrap="square" rtlCol="0">
            <a:spAutoFit/>
          </a:bodyPr>
          <a:lstStyle/>
          <a:p>
            <a:pPr algn="just"/>
            <a:r>
              <a:rPr lang="ja-JP" altLang="en-US" dirty="0"/>
              <a:t>非劣な弱識別器集合として，</a:t>
            </a:r>
            <a:endParaRPr lang="en-US" altLang="ja-JP" dirty="0"/>
          </a:p>
          <a:p>
            <a:pPr algn="just"/>
            <a:r>
              <a:rPr kumimoji="1" lang="en-US" altLang="ja-JP" dirty="0"/>
              <a:t>A, B, C</a:t>
            </a:r>
            <a:r>
              <a:rPr kumimoji="1" lang="ja-JP" altLang="en-US" dirty="0"/>
              <a:t>が抽出される．</a:t>
            </a:r>
          </a:p>
        </p:txBody>
      </p:sp>
    </p:spTree>
    <p:extLst>
      <p:ext uri="{BB962C8B-B14F-4D97-AF65-F5344CB8AC3E}">
        <p14:creationId xmlns:p14="http://schemas.microsoft.com/office/powerpoint/2010/main" val="433801714"/>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4178</TotalTime>
  <Words>939</Words>
  <Application>Microsoft Macintosh PowerPoint</Application>
  <PresentationFormat>画面に合わせる (4:3)</PresentationFormat>
  <Paragraphs>259</Paragraphs>
  <Slides>29</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29</vt:i4>
      </vt:variant>
    </vt:vector>
  </HeadingPairs>
  <TitlesOfParts>
    <vt:vector size="35" baseType="lpstr">
      <vt:lpstr>ＭＳ Ｐゴシック</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実験目的</vt:lpstr>
      <vt:lpstr>実験設定</vt:lpstr>
      <vt:lpstr>評価用データに対する識別率</vt:lpstr>
      <vt:lpstr>多様性の向上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弱識別器の抽出</vt:lpstr>
      <vt:lpstr>本研究の目的</vt:lpstr>
      <vt:lpstr>本研究の目的</vt:lpstr>
      <vt:lpstr>PowerPoint プレゼンテーション</vt:lpstr>
      <vt:lpstr>島数9　phoneme</vt:lpstr>
      <vt:lpstr>島数9　satimage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161</cp:revision>
  <cp:lastPrinted>2019-01-18T08:58:58Z</cp:lastPrinted>
  <dcterms:created xsi:type="dcterms:W3CDTF">1601-01-01T00:00:00Z</dcterms:created>
  <dcterms:modified xsi:type="dcterms:W3CDTF">2019-01-20T16:01:23Z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