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50" r:id="rId2"/>
  </p:sldMasterIdLst>
  <p:notesMasterIdLst>
    <p:notesMasterId r:id="rId14"/>
  </p:notesMasterIdLst>
  <p:handoutMasterIdLst>
    <p:handoutMasterId r:id="rId15"/>
  </p:handoutMasterIdLst>
  <p:sldIdLst>
    <p:sldId id="256" r:id="rId3"/>
    <p:sldId id="279" r:id="rId4"/>
    <p:sldId id="274" r:id="rId5"/>
    <p:sldId id="275" r:id="rId6"/>
    <p:sldId id="276" r:id="rId7"/>
    <p:sldId id="278" r:id="rId8"/>
    <p:sldId id="277" r:id="rId9"/>
    <p:sldId id="280" r:id="rId10"/>
    <p:sldId id="285" r:id="rId11"/>
    <p:sldId id="286" r:id="rId12"/>
    <p:sldId id="283" r:id="rId13"/>
  </p:sldIdLst>
  <p:sldSz cx="9144000" cy="6858000" type="screen4x3"/>
  <p:notesSz cx="6858000" cy="9144000"/>
  <p:defaultTextStyle>
    <a:defPPr>
      <a:defRPr lang="ja-JP"/>
    </a:defPPr>
    <a:lvl1pPr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B0F0"/>
    <a:srgbClr val="EF4111"/>
    <a:srgbClr val="FFF2CC"/>
    <a:srgbClr val="FFE285"/>
    <a:srgbClr val="FF6201"/>
    <a:srgbClr val="FFD961"/>
    <a:srgbClr val="FFCE33"/>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13"/>
    <p:restoredTop sz="93563" autoAdjust="0"/>
  </p:normalViewPr>
  <p:slideViewPr>
    <p:cSldViewPr>
      <p:cViewPr varScale="1">
        <p:scale>
          <a:sx n="82" d="100"/>
          <a:sy n="82" d="100"/>
        </p:scale>
        <p:origin x="402" y="84"/>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59" d="100"/>
          <a:sy n="59" d="100"/>
        </p:scale>
        <p:origin x="300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4E810EA7-7153-1D4F-A257-256C3354374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ea typeface="ＭＳ Ｐゴシック" panose="020B0600070205080204" pitchFamily="50" charset="-128"/>
              </a:defRPr>
            </a:lvl1pPr>
          </a:lstStyle>
          <a:p>
            <a:pPr>
              <a:defRPr/>
            </a:pPr>
            <a:endParaRPr lang="ja-JP" altLang="en-US"/>
          </a:p>
        </p:txBody>
      </p:sp>
      <p:sp>
        <p:nvSpPr>
          <p:cNvPr id="3" name="日付プレースホルダー 2">
            <a:extLst>
              <a:ext uri="{FF2B5EF4-FFF2-40B4-BE49-F238E27FC236}">
                <a16:creationId xmlns:a16="http://schemas.microsoft.com/office/drawing/2014/main" id="{D66F7802-1C48-FF47-B1A3-F944627B8B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hangingPunct="1">
              <a:defRPr sz="1200">
                <a:ea typeface="ＭＳ Ｐゴシック" panose="020B0600070205080204" pitchFamily="50" charset="-128"/>
              </a:defRPr>
            </a:lvl1pPr>
          </a:lstStyle>
          <a:p>
            <a:pPr>
              <a:defRPr/>
            </a:pPr>
            <a:fld id="{FA86B7F7-33B0-6645-A87C-EB05C9720CBD}" type="datetimeFigureOut">
              <a:rPr lang="ja-JP" altLang="en-US"/>
              <a:pPr>
                <a:defRPr/>
              </a:pPr>
              <a:t>2019/1/18</a:t>
            </a:fld>
            <a:endParaRPr lang="ja-JP" altLang="en-US"/>
          </a:p>
        </p:txBody>
      </p:sp>
      <p:sp>
        <p:nvSpPr>
          <p:cNvPr id="4" name="フッター プレースホルダー 3">
            <a:extLst>
              <a:ext uri="{FF2B5EF4-FFF2-40B4-BE49-F238E27FC236}">
                <a16:creationId xmlns:a16="http://schemas.microsoft.com/office/drawing/2014/main" id="{7DDABCFD-79B2-B842-B2DF-851D514A76D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hangingPunct="1">
              <a:defRPr sz="1200">
                <a:ea typeface="ＭＳ Ｐゴシック" panose="020B0600070205080204" pitchFamily="50" charset="-128"/>
              </a:defRPr>
            </a:lvl1pPr>
          </a:lstStyle>
          <a:p>
            <a:pPr>
              <a:defRPr/>
            </a:pPr>
            <a:endParaRPr lang="ja-JP" altLang="en-US"/>
          </a:p>
        </p:txBody>
      </p:sp>
      <p:sp>
        <p:nvSpPr>
          <p:cNvPr id="5" name="スライド番号プレースホルダー 4">
            <a:extLst>
              <a:ext uri="{FF2B5EF4-FFF2-40B4-BE49-F238E27FC236}">
                <a16:creationId xmlns:a16="http://schemas.microsoft.com/office/drawing/2014/main" id="{2EB7B44A-FF9D-8946-836C-96FE9A06FC2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eaLnBrk="1" hangingPunct="1">
              <a:defRPr sz="1200">
                <a:ea typeface="ＭＳ Ｐゴシック" panose="020B0600070205080204" pitchFamily="50" charset="-128"/>
              </a:defRPr>
            </a:lvl1pPr>
          </a:lstStyle>
          <a:p>
            <a:pPr>
              <a:defRPr/>
            </a:pPr>
            <a:fld id="{002DB51F-6795-F646-88BC-A3D98791A60C}" type="slidenum">
              <a:rPr lang="ja-JP" altLang="en-US"/>
              <a:pPr>
                <a:defRPr/>
              </a:pPr>
              <a:t>‹#›</a:t>
            </a:fld>
            <a:endParaRPr lang="ja-JP"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74704762-29C4-C543-96C2-B79D5F0BA0CD}"/>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ＭＳ Ｐゴシック" panose="020B0600070205080204" pitchFamily="50" charset="-128"/>
              </a:defRPr>
            </a:lvl1pPr>
          </a:lstStyle>
          <a:p>
            <a:pPr>
              <a:defRPr/>
            </a:pPr>
            <a:endParaRPr lang="en-US" altLang="ja-JP"/>
          </a:p>
        </p:txBody>
      </p:sp>
      <p:sp>
        <p:nvSpPr>
          <p:cNvPr id="10243" name="Rectangle 3">
            <a:extLst>
              <a:ext uri="{FF2B5EF4-FFF2-40B4-BE49-F238E27FC236}">
                <a16:creationId xmlns:a16="http://schemas.microsoft.com/office/drawing/2014/main" id="{3C44BEE0-D628-AE45-9350-72156847DD81}"/>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ＭＳ Ｐゴシック" panose="020B0600070205080204"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A7D29D86-EACA-804F-B280-48E2326A15C5}"/>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5" name="Rectangle 5">
            <a:extLst>
              <a:ext uri="{FF2B5EF4-FFF2-40B4-BE49-F238E27FC236}">
                <a16:creationId xmlns:a16="http://schemas.microsoft.com/office/drawing/2014/main" id="{44C04905-AAF8-2948-931D-E0A60D8EB2C5}"/>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10246" name="Rectangle 6">
            <a:extLst>
              <a:ext uri="{FF2B5EF4-FFF2-40B4-BE49-F238E27FC236}">
                <a16:creationId xmlns:a16="http://schemas.microsoft.com/office/drawing/2014/main" id="{393DAFFF-D8E2-CD46-9706-D6A24181DBB9}"/>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ＭＳ Ｐゴシック" panose="020B0600070205080204" pitchFamily="50" charset="-128"/>
              </a:defRPr>
            </a:lvl1pPr>
          </a:lstStyle>
          <a:p>
            <a:pPr>
              <a:defRPr/>
            </a:pPr>
            <a:endParaRPr lang="en-US" altLang="ja-JP"/>
          </a:p>
        </p:txBody>
      </p:sp>
      <p:sp>
        <p:nvSpPr>
          <p:cNvPr id="10247" name="Rectangle 7">
            <a:extLst>
              <a:ext uri="{FF2B5EF4-FFF2-40B4-BE49-F238E27FC236}">
                <a16:creationId xmlns:a16="http://schemas.microsoft.com/office/drawing/2014/main" id="{E2EBFB65-3C8B-3448-AD0A-8E22E818FFA9}"/>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ea typeface="ＭＳ Ｐゴシック" panose="020B0600070205080204" pitchFamily="50" charset="-128"/>
              </a:defRPr>
            </a:lvl1pPr>
          </a:lstStyle>
          <a:p>
            <a:pPr>
              <a:defRPr/>
            </a:pPr>
            <a:fld id="{6AF993FB-784A-624D-9487-CA229CBFB36A}"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a:extLst>
              <a:ext uri="{FF2B5EF4-FFF2-40B4-BE49-F238E27FC236}">
                <a16:creationId xmlns:a16="http://schemas.microsoft.com/office/drawing/2014/main" id="{E1DE312D-E44E-3E40-AC03-8C69B00F4F1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spcBef>
                <a:spcPct val="0"/>
              </a:spcBef>
            </a:pPr>
            <a:fld id="{B0B0240D-683F-E645-802C-943F5CBD61DB}" type="slidenum">
              <a:rPr lang="en-US" altLang="ja-JP" smtClean="0">
                <a:ea typeface="ＭＳ Ｐゴシック" panose="020B0600070205080204" pitchFamily="34" charset="-128"/>
              </a:rPr>
              <a:pPr>
                <a:spcBef>
                  <a:spcPct val="0"/>
                </a:spcBef>
              </a:pPr>
              <a:t>1</a:t>
            </a:fld>
            <a:endParaRPr lang="en-US" altLang="ja-JP">
              <a:ea typeface="ＭＳ Ｐゴシック" panose="020B0600070205080204" pitchFamily="34" charset="-128"/>
            </a:endParaRPr>
          </a:p>
        </p:txBody>
      </p:sp>
      <p:sp>
        <p:nvSpPr>
          <p:cNvPr id="8194" name="Rectangle 2">
            <a:extLst>
              <a:ext uri="{FF2B5EF4-FFF2-40B4-BE49-F238E27FC236}">
                <a16:creationId xmlns:a16="http://schemas.microsoft.com/office/drawing/2014/main" id="{043A7AE5-AB31-2F45-BF83-AE0D293D797D}"/>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20BDBFDA-6A4D-204B-92F7-253C1A11F6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8E99077B-ED04-964F-80EA-BF189D7D97CB}"/>
              </a:ext>
            </a:extLst>
          </p:cNvPr>
          <p:cNvSpPr>
            <a:spLocks noChangeArrowheads="1"/>
          </p:cNvSpPr>
          <p:nvPr userDrawn="1"/>
        </p:nvSpPr>
        <p:spPr bwMode="auto">
          <a:xfrm>
            <a:off x="0" y="0"/>
            <a:ext cx="9144000" cy="4114800"/>
          </a:xfrm>
          <a:prstGeom prst="rect">
            <a:avLst/>
          </a:prstGeom>
          <a:solidFill>
            <a:schemeClr val="accent2"/>
          </a:solidFill>
          <a:ln w="9525">
            <a:solidFill>
              <a:schemeClr val="accent2"/>
            </a:solidFill>
            <a:miter lim="800000"/>
            <a:headEnd/>
            <a:tailEnd/>
          </a:ln>
        </p:spPr>
        <p:txBody>
          <a:bodyPr wrap="none" anchor="ct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defRPr/>
            </a:pPr>
            <a:endParaRPr lang="ja-JP" altLang="en-US"/>
          </a:p>
        </p:txBody>
      </p:sp>
      <p:sp>
        <p:nvSpPr>
          <p:cNvPr id="9218" name="Rectangle 2"/>
          <p:cNvSpPr>
            <a:spLocks noGrp="1" noChangeArrowheads="1"/>
          </p:cNvSpPr>
          <p:nvPr>
            <p:ph type="ctrTitle"/>
          </p:nvPr>
        </p:nvSpPr>
        <p:spPr>
          <a:xfrm>
            <a:off x="685800" y="2130425"/>
            <a:ext cx="7772400" cy="1470025"/>
          </a:xfrm>
        </p:spPr>
        <p:txBody>
          <a:bodyPr/>
          <a:lstStyle>
            <a:lvl1pPr>
              <a:defRPr/>
            </a:lvl1pPr>
          </a:lstStyle>
          <a:p>
            <a:r>
              <a:rPr lang="ja-JP" altLang="en-US"/>
              <a:t>マスタ タイトルの書式設定</a:t>
            </a:r>
          </a:p>
        </p:txBody>
      </p:sp>
      <p:sp>
        <p:nvSpPr>
          <p:cNvPr id="9219" name="Rectangle 3"/>
          <p:cNvSpPr>
            <a:spLocks noGrp="1" noChangeArrowheads="1"/>
          </p:cNvSpPr>
          <p:nvPr>
            <p:ph type="subTitle" idx="1"/>
          </p:nvPr>
        </p:nvSpPr>
        <p:spPr>
          <a:xfrm>
            <a:off x="1371600" y="4267200"/>
            <a:ext cx="6400800" cy="1371600"/>
          </a:xfrm>
        </p:spPr>
        <p:txBody>
          <a:bodyPr/>
          <a:lstStyle>
            <a:lvl1pPr marL="0" indent="0" algn="ctr">
              <a:buFontTx/>
              <a:buNone/>
              <a:defRPr/>
            </a:lvl1pPr>
          </a:lstStyle>
          <a:p>
            <a:r>
              <a:rPr lang="ja-JP" altLang="en-US"/>
              <a:t>マスタ サブタイトルの書式設定</a:t>
            </a:r>
          </a:p>
        </p:txBody>
      </p:sp>
      <p:sp>
        <p:nvSpPr>
          <p:cNvPr id="5" name="Rectangle 4">
            <a:extLst>
              <a:ext uri="{FF2B5EF4-FFF2-40B4-BE49-F238E27FC236}">
                <a16:creationId xmlns:a16="http://schemas.microsoft.com/office/drawing/2014/main" id="{72377C68-52A1-E347-8E62-016C771EB380}"/>
              </a:ext>
            </a:extLst>
          </p:cNvPr>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kumimoji="0" sz="1400">
                <a:latin typeface="Arial" charset="0"/>
                <a:ea typeface="ＭＳ Ｐゴシック" panose="020B0600070205080204" pitchFamily="50" charset="-128"/>
              </a:defRPr>
            </a:lvl1pPr>
          </a:lstStyle>
          <a:p>
            <a:pPr>
              <a:defRPr/>
            </a:pPr>
            <a:endParaRPr lang="en-US" altLang="ja-JP"/>
          </a:p>
        </p:txBody>
      </p:sp>
      <p:sp>
        <p:nvSpPr>
          <p:cNvPr id="6" name="Rectangle 5">
            <a:extLst>
              <a:ext uri="{FF2B5EF4-FFF2-40B4-BE49-F238E27FC236}">
                <a16:creationId xmlns:a16="http://schemas.microsoft.com/office/drawing/2014/main" id="{316AEE0C-BF47-0847-98DF-E4EA0CB4A14A}"/>
              </a:ext>
            </a:extLst>
          </p:cNvPr>
          <p:cNvSpPr>
            <a:spLocks noGrp="1" noChangeArrowheads="1"/>
          </p:cNvSpPr>
          <p:nvPr>
            <p:ph type="ftr" sz="quarter" idx="11"/>
          </p:nvPr>
        </p:nvSpPr>
        <p:spPr bwMode="auto">
          <a:xfrm>
            <a:off x="31242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kumimoji="0" sz="1400">
                <a:latin typeface="Arial" charset="0"/>
                <a:ea typeface="ＭＳ Ｐゴシック" panose="020B0600070205080204" pitchFamily="50" charset="-128"/>
              </a:defRPr>
            </a:lvl1pPr>
          </a:lstStyle>
          <a:p>
            <a:pPr>
              <a:defRPr/>
            </a:pPr>
            <a:endParaRPr lang="en-US" altLang="ja-JP"/>
          </a:p>
        </p:txBody>
      </p:sp>
      <p:sp>
        <p:nvSpPr>
          <p:cNvPr id="7" name="Rectangle 6">
            <a:extLst>
              <a:ext uri="{FF2B5EF4-FFF2-40B4-BE49-F238E27FC236}">
                <a16:creationId xmlns:a16="http://schemas.microsoft.com/office/drawing/2014/main" id="{7789D977-704B-A845-BF76-C5E44C4ABD21}"/>
              </a:ext>
            </a:extLst>
          </p:cNvPr>
          <p:cNvSpPr>
            <a:spLocks noGrp="1" noChangeArrowheads="1"/>
          </p:cNvSpPr>
          <p:nvPr>
            <p:ph type="sldNum" sz="quarter" idx="12"/>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kumimoji="0" sz="1400">
                <a:ea typeface="ＭＳ Ｐゴシック" panose="020B0600070205080204" pitchFamily="50" charset="-128"/>
              </a:defRPr>
            </a:lvl1pPr>
          </a:lstStyle>
          <a:p>
            <a:pPr>
              <a:defRPr/>
            </a:pPr>
            <a:fld id="{F21EF457-A44D-294F-9786-8AF2D9091FB5}" type="slidenum">
              <a:rPr lang="en-US" altLang="ja-JP"/>
              <a:pPr>
                <a:defRPr/>
              </a:pPr>
              <a:t>‹#›</a:t>
            </a:fld>
            <a:endParaRPr lang="en-US" altLang="ja-JP"/>
          </a:p>
        </p:txBody>
      </p:sp>
    </p:spTree>
    <p:extLst>
      <p:ext uri="{BB962C8B-B14F-4D97-AF65-F5344CB8AC3E}">
        <p14:creationId xmlns:p14="http://schemas.microsoft.com/office/powerpoint/2010/main" val="2226157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4258272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877050" y="0"/>
            <a:ext cx="2266950" cy="6553200"/>
          </a:xfrm>
        </p:spPr>
        <p:txBody>
          <a:bodyPr vert="eaVert"/>
          <a:lstStyle/>
          <a:p>
            <a:r>
              <a:rPr lang="ja-JP" altLang="en-US"/>
              <a:t>マスタ タイトルの書式設定</a:t>
            </a:r>
          </a:p>
        </p:txBody>
      </p:sp>
      <p:sp>
        <p:nvSpPr>
          <p:cNvPr id="3" name="縦書きテキスト プレースホルダ 2"/>
          <p:cNvSpPr>
            <a:spLocks noGrp="1"/>
          </p:cNvSpPr>
          <p:nvPr>
            <p:ph type="body" orient="vert" idx="1"/>
          </p:nvPr>
        </p:nvSpPr>
        <p:spPr>
          <a:xfrm>
            <a:off x="76200" y="0"/>
            <a:ext cx="6648450" cy="6553200"/>
          </a:xfrm>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9604595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lang="ja-JP" altLang="en-US"/>
              <a:t>マスタ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a:t>マスタ サブタイトルの書式設定</a:t>
            </a:r>
          </a:p>
        </p:txBody>
      </p:sp>
    </p:spTree>
    <p:extLst>
      <p:ext uri="{BB962C8B-B14F-4D97-AF65-F5344CB8AC3E}">
        <p14:creationId xmlns:p14="http://schemas.microsoft.com/office/powerpoint/2010/main" val="14938806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idx="1"/>
          </p:nvPr>
        </p:nvSpPr>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1322433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 テキストの書式設定</a:t>
            </a:r>
          </a:p>
        </p:txBody>
      </p:sp>
    </p:spTree>
    <p:extLst>
      <p:ext uri="{BB962C8B-B14F-4D97-AF65-F5344CB8AC3E}">
        <p14:creationId xmlns:p14="http://schemas.microsoft.com/office/powerpoint/2010/main" val="17579206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9993567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a:t>マスタ タイトルの書式設定</a:t>
            </a:r>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8702115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Tree>
    <p:extLst>
      <p:ext uri="{BB962C8B-B14F-4D97-AF65-F5344CB8AC3E}">
        <p14:creationId xmlns:p14="http://schemas.microsoft.com/office/powerpoint/2010/main" val="23506115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35004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Tree>
    <p:extLst>
      <p:ext uri="{BB962C8B-B14F-4D97-AF65-F5344CB8AC3E}">
        <p14:creationId xmlns:p14="http://schemas.microsoft.com/office/powerpoint/2010/main" val="1646811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01734EA6-45E4-4C44-8ED8-33160640D4B9}"/>
              </a:ext>
            </a:extLst>
          </p:cNvPr>
          <p:cNvSpPr txBox="1">
            <a:spLocks noChangeArrowheads="1"/>
          </p:cNvSpPr>
          <p:nvPr userDrawn="1"/>
        </p:nvSpPr>
        <p:spPr bwMode="auto">
          <a:xfrm>
            <a:off x="7848600" y="390525"/>
            <a:ext cx="1447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ja-JP" sz="2800" b="1">
                <a:solidFill>
                  <a:srgbClr val="FFC000"/>
                </a:solidFill>
                <a:latin typeface="ＭＳ Ｐゴシック" panose="020B0600070205080204" pitchFamily="34" charset="-128"/>
              </a:rPr>
              <a:t>(</a:t>
            </a:r>
            <a:fld id="{680EC303-4C44-BF4A-AA4F-4EFC6EA4BD42}" type="slidenum">
              <a:rPr lang="en-US" altLang="ja-JP" sz="2800" b="1" smtClean="0">
                <a:solidFill>
                  <a:srgbClr val="FFC000"/>
                </a:solidFill>
                <a:latin typeface="ＭＳ Ｐゴシック" panose="020B0600070205080204" pitchFamily="34" charset="-128"/>
              </a:rPr>
              <a:pPr eaLnBrk="1" hangingPunct="1">
                <a:defRPr/>
              </a:pPr>
              <a:t>‹#›</a:t>
            </a:fld>
            <a:r>
              <a:rPr lang="en-US" altLang="ja-JP" sz="2800" b="1">
                <a:solidFill>
                  <a:srgbClr val="FFC000"/>
                </a:solidFill>
                <a:latin typeface="ＭＳ Ｐゴシック" panose="020B0600070205080204" pitchFamily="34" charset="-128"/>
              </a:rPr>
              <a:t>/x)</a:t>
            </a:r>
            <a:endParaRPr lang="ja-JP" altLang="en-US" sz="2800" b="1">
              <a:solidFill>
                <a:srgbClr val="FFC000"/>
              </a:solidFill>
              <a:latin typeface="ＭＳ Ｐゴシック" panose="020B0600070205080204" pitchFamily="34" charset="-128"/>
            </a:endParaRPr>
          </a:p>
        </p:txBody>
      </p:sp>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idx="1"/>
          </p:nvPr>
        </p:nvSpPr>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3063443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a:t>マスタ タイトルの書式設定</a:t>
            </a:r>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Tree>
    <p:extLst>
      <p:ext uri="{BB962C8B-B14F-4D97-AF65-F5344CB8AC3E}">
        <p14:creationId xmlns:p14="http://schemas.microsoft.com/office/powerpoint/2010/main" val="13758289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19185788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lang="ja-JP" altLang="en-US"/>
              <a:t>マスタ タイトルの書式設定</a:t>
            </a:r>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1291335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 テキストの書式設定</a:t>
            </a:r>
          </a:p>
        </p:txBody>
      </p:sp>
    </p:spTree>
    <p:extLst>
      <p:ext uri="{BB962C8B-B14F-4D97-AF65-F5344CB8AC3E}">
        <p14:creationId xmlns:p14="http://schemas.microsoft.com/office/powerpoint/2010/main" val="2198016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76200" y="0"/>
            <a:ext cx="9067800" cy="1143000"/>
          </a:xfrm>
        </p:spPr>
        <p:txBody>
          <a:bodyPr/>
          <a:lstStyle/>
          <a:p>
            <a:r>
              <a:rPr lang="ja-JP" altLang="en-US" dirty="0"/>
              <a:t>マスタ タイトルの書式設定</a:t>
            </a:r>
          </a:p>
        </p:txBody>
      </p:sp>
      <p:sp>
        <p:nvSpPr>
          <p:cNvPr id="3" name="コンテンツ プレースホルダ 2"/>
          <p:cNvSpPr>
            <a:spLocks noGrp="1"/>
          </p:cNvSpPr>
          <p:nvPr>
            <p:ph sz="half" idx="1"/>
          </p:nvPr>
        </p:nvSpPr>
        <p:spPr>
          <a:xfrm>
            <a:off x="228600" y="1371600"/>
            <a:ext cx="42672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4648200" y="1371600"/>
            <a:ext cx="42672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3726473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較">
    <p:spTree>
      <p:nvGrpSpPr>
        <p:cNvPr id="1" name=""/>
        <p:cNvGrpSpPr/>
        <p:nvPr/>
      </p:nvGrpSpPr>
      <p:grpSpPr>
        <a:xfrm>
          <a:off x="0" y="0"/>
          <a:ext cx="0" cy="0"/>
          <a:chOff x="0" y="0"/>
          <a:chExt cx="0" cy="0"/>
        </a:xfrm>
      </p:grpSpPr>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タイトル 1"/>
          <p:cNvSpPr>
            <a:spLocks noGrp="1"/>
          </p:cNvSpPr>
          <p:nvPr>
            <p:ph type="title"/>
          </p:nvPr>
        </p:nvSpPr>
        <p:spPr>
          <a:xfrm>
            <a:off x="76200" y="0"/>
            <a:ext cx="9067800" cy="1143000"/>
          </a:xfrm>
        </p:spPr>
        <p:txBody>
          <a:bodyPr/>
          <a:lstStyle/>
          <a:p>
            <a:r>
              <a:rPr lang="ja-JP" altLang="en-US" dirty="0"/>
              <a:t>マスタ タイトルの書式設定</a:t>
            </a:r>
          </a:p>
        </p:txBody>
      </p:sp>
    </p:spTree>
    <p:extLst>
      <p:ext uri="{BB962C8B-B14F-4D97-AF65-F5344CB8AC3E}">
        <p14:creationId xmlns:p14="http://schemas.microsoft.com/office/powerpoint/2010/main" val="368418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Tree>
    <p:extLst>
      <p:ext uri="{BB962C8B-B14F-4D97-AF65-F5344CB8AC3E}">
        <p14:creationId xmlns:p14="http://schemas.microsoft.com/office/powerpoint/2010/main" val="4002880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2337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Tree>
    <p:extLst>
      <p:ext uri="{BB962C8B-B14F-4D97-AF65-F5344CB8AC3E}">
        <p14:creationId xmlns:p14="http://schemas.microsoft.com/office/powerpoint/2010/main" val="1303799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a:t>マスタ タイトルの書式設定</a:t>
            </a:r>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Tree>
    <p:extLst>
      <p:ext uri="{BB962C8B-B14F-4D97-AF65-F5344CB8AC3E}">
        <p14:creationId xmlns:p14="http://schemas.microsoft.com/office/powerpoint/2010/main" val="2652780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7">
            <a:extLst>
              <a:ext uri="{FF2B5EF4-FFF2-40B4-BE49-F238E27FC236}">
                <a16:creationId xmlns:a16="http://schemas.microsoft.com/office/drawing/2014/main" id="{FE52D979-C57D-8940-A6CF-83B86111EFE7}"/>
              </a:ext>
            </a:extLst>
          </p:cNvPr>
          <p:cNvSpPr>
            <a:spLocks noChangeArrowheads="1"/>
          </p:cNvSpPr>
          <p:nvPr userDrawn="1"/>
        </p:nvSpPr>
        <p:spPr bwMode="auto">
          <a:xfrm>
            <a:off x="0" y="0"/>
            <a:ext cx="9144000" cy="1143000"/>
          </a:xfrm>
          <a:prstGeom prst="rect">
            <a:avLst/>
          </a:prstGeom>
          <a:solidFill>
            <a:schemeClr val="accent2"/>
          </a:solidFill>
          <a:ln w="9525">
            <a:solidFill>
              <a:schemeClr val="accent2"/>
            </a:solidFill>
            <a:miter lim="800000"/>
            <a:headEnd/>
            <a:tailEnd/>
          </a:ln>
        </p:spPr>
        <p:txBody>
          <a:bodyPr wrap="none" anchor="ct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defRPr/>
            </a:pPr>
            <a:endParaRPr lang="ja-JP" altLang="en-US"/>
          </a:p>
        </p:txBody>
      </p:sp>
      <p:sp>
        <p:nvSpPr>
          <p:cNvPr id="1027" name="Rectangle 2">
            <a:extLst>
              <a:ext uri="{FF2B5EF4-FFF2-40B4-BE49-F238E27FC236}">
                <a16:creationId xmlns:a16="http://schemas.microsoft.com/office/drawing/2014/main" id="{B28094F7-B29B-9842-B2C5-1FA7D0E7162C}"/>
              </a:ext>
            </a:extLst>
          </p:cNvPr>
          <p:cNvSpPr>
            <a:spLocks noGrp="1" noChangeArrowheads="1"/>
          </p:cNvSpPr>
          <p:nvPr>
            <p:ph type="title"/>
          </p:nvPr>
        </p:nvSpPr>
        <p:spPr bwMode="auto">
          <a:xfrm>
            <a:off x="76200" y="0"/>
            <a:ext cx="9067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1028" name="Rectangle 3">
            <a:extLst>
              <a:ext uri="{FF2B5EF4-FFF2-40B4-BE49-F238E27FC236}">
                <a16:creationId xmlns:a16="http://schemas.microsoft.com/office/drawing/2014/main" id="{35A10704-BB70-0D41-A249-30850B8DF180}"/>
              </a:ext>
            </a:extLst>
          </p:cNvPr>
          <p:cNvSpPr>
            <a:spLocks noGrp="1" noChangeArrowheads="1"/>
          </p:cNvSpPr>
          <p:nvPr>
            <p:ph type="body" idx="1"/>
          </p:nvPr>
        </p:nvSpPr>
        <p:spPr bwMode="auto">
          <a:xfrm>
            <a:off x="228600" y="1371600"/>
            <a:ext cx="86868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cSld>
  <p:clrMap bg1="lt1" tx1="dk1" bg2="lt2" tx2="dk2" accent1="accent1" accent2="accent2" accent3="accent3" accent4="accent4" accent5="accent5" accent6="accent6" hlink="hlink" folHlink="folHlink"/>
  <p:sldLayoutIdLst>
    <p:sldLayoutId id="2147483787" r:id="rId1"/>
    <p:sldLayoutId id="2147483788"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Lst>
  <p:hf hdr="0" ftr="0" dt="0"/>
  <p:txStyles>
    <p:titleStyle>
      <a:lvl1pPr algn="just" rtl="0" eaLnBrk="0" fontAlgn="base" hangingPunct="0">
        <a:spcBef>
          <a:spcPct val="0"/>
        </a:spcBef>
        <a:spcAft>
          <a:spcPct val="0"/>
        </a:spcAft>
        <a:defRPr kumimoji="1" sz="4400" b="1">
          <a:solidFill>
            <a:schemeClr val="bg1"/>
          </a:solidFill>
          <a:latin typeface="+mj-lt"/>
          <a:ea typeface="+mj-ea"/>
          <a:cs typeface="+mj-cs"/>
        </a:defRPr>
      </a:lvl1pPr>
      <a:lvl2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2pPr>
      <a:lvl3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3pPr>
      <a:lvl4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4pPr>
      <a:lvl5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5pPr>
      <a:lvl6pPr marL="4572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6pPr>
      <a:lvl7pPr marL="9144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7pPr>
      <a:lvl8pPr marL="13716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8pPr>
      <a:lvl9pPr marL="18288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7">
            <a:extLst>
              <a:ext uri="{FF2B5EF4-FFF2-40B4-BE49-F238E27FC236}">
                <a16:creationId xmlns:a16="http://schemas.microsoft.com/office/drawing/2014/main" id="{B794D833-842C-8840-9A87-B1C18A6DBA31}"/>
              </a:ext>
            </a:extLst>
          </p:cNvPr>
          <p:cNvSpPr>
            <a:spLocks noChangeArrowheads="1"/>
          </p:cNvSpPr>
          <p:nvPr userDrawn="1"/>
        </p:nvSpPr>
        <p:spPr bwMode="auto">
          <a:xfrm>
            <a:off x="0" y="0"/>
            <a:ext cx="9144000" cy="6858000"/>
          </a:xfrm>
          <a:prstGeom prst="rect">
            <a:avLst/>
          </a:prstGeom>
          <a:solidFill>
            <a:schemeClr val="accent2"/>
          </a:solidFill>
          <a:ln w="9525">
            <a:solidFill>
              <a:schemeClr val="accent2"/>
            </a:solidFill>
            <a:miter lim="800000"/>
            <a:headEnd/>
            <a:tailEnd/>
          </a:ln>
        </p:spPr>
        <p:txBody>
          <a:bodyPr wrap="none" anchor="ct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defRPr/>
            </a:pPr>
            <a:endParaRPr lang="ja-JP" altLang="en-US"/>
          </a:p>
        </p:txBody>
      </p:sp>
      <p:sp>
        <p:nvSpPr>
          <p:cNvPr id="4099" name="Rectangle 2">
            <a:extLst>
              <a:ext uri="{FF2B5EF4-FFF2-40B4-BE49-F238E27FC236}">
                <a16:creationId xmlns:a16="http://schemas.microsoft.com/office/drawing/2014/main" id="{17422BAE-C33D-5946-AA19-2F582FD37B19}"/>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4100" name="Rectangle 3">
            <a:extLst>
              <a:ext uri="{FF2B5EF4-FFF2-40B4-BE49-F238E27FC236}">
                <a16:creationId xmlns:a16="http://schemas.microsoft.com/office/drawing/2014/main" id="{57837C8A-0792-DF40-B0E7-BE70C7D3A5B3}"/>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Lst>
  <p:hf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charset="0"/>
          <a:ea typeface="ＭＳ Ｐゴシック" pitchFamily="50" charset="-128"/>
        </a:defRPr>
      </a:lvl2pPr>
      <a:lvl3pPr algn="ctr" rtl="0" eaLnBrk="0" fontAlgn="base" hangingPunct="0">
        <a:spcBef>
          <a:spcPct val="0"/>
        </a:spcBef>
        <a:spcAft>
          <a:spcPct val="0"/>
        </a:spcAft>
        <a:defRPr kumimoji="1" sz="4400">
          <a:solidFill>
            <a:schemeClr val="tx2"/>
          </a:solidFill>
          <a:latin typeface="Arial" charset="0"/>
          <a:ea typeface="ＭＳ Ｐゴシック" pitchFamily="50" charset="-128"/>
        </a:defRPr>
      </a:lvl3pPr>
      <a:lvl4pPr algn="ctr" rtl="0" eaLnBrk="0" fontAlgn="base" hangingPunct="0">
        <a:spcBef>
          <a:spcPct val="0"/>
        </a:spcBef>
        <a:spcAft>
          <a:spcPct val="0"/>
        </a:spcAft>
        <a:defRPr kumimoji="1" sz="4400">
          <a:solidFill>
            <a:schemeClr val="tx2"/>
          </a:solidFill>
          <a:latin typeface="Arial" charset="0"/>
          <a:ea typeface="ＭＳ Ｐゴシック" pitchFamily="50" charset="-128"/>
        </a:defRPr>
      </a:lvl4pPr>
      <a:lvl5pPr algn="ctr" rtl="0" eaLnBrk="0" fontAlgn="base" hangingPunct="0">
        <a:spcBef>
          <a:spcPct val="0"/>
        </a:spcBef>
        <a:spcAft>
          <a:spcPct val="0"/>
        </a:spcAft>
        <a:defRPr kumimoji="1" sz="4400">
          <a:solidFill>
            <a:schemeClr val="tx2"/>
          </a:solidFill>
          <a:latin typeface="Arial" charset="0"/>
          <a:ea typeface="ＭＳ Ｐゴシック" pitchFamily="50" charset="-128"/>
        </a:defRPr>
      </a:lvl5pPr>
      <a:lvl6pPr marL="457200" algn="ctr" rtl="0" fontAlgn="base">
        <a:spcBef>
          <a:spcPct val="0"/>
        </a:spcBef>
        <a:spcAft>
          <a:spcPct val="0"/>
        </a:spcAft>
        <a:defRPr kumimoji="1" sz="4400">
          <a:solidFill>
            <a:schemeClr val="tx2"/>
          </a:solidFill>
          <a:latin typeface="Arial" charset="0"/>
          <a:ea typeface="ＭＳ Ｐゴシック" pitchFamily="50" charset="-128"/>
        </a:defRPr>
      </a:lvl6pPr>
      <a:lvl7pPr marL="914400" algn="ctr" rtl="0" fontAlgn="base">
        <a:spcBef>
          <a:spcPct val="0"/>
        </a:spcBef>
        <a:spcAft>
          <a:spcPct val="0"/>
        </a:spcAft>
        <a:defRPr kumimoji="1" sz="4400">
          <a:solidFill>
            <a:schemeClr val="tx2"/>
          </a:solidFill>
          <a:latin typeface="Arial" charset="0"/>
          <a:ea typeface="ＭＳ Ｐゴシック" pitchFamily="50" charset="-128"/>
        </a:defRPr>
      </a:lvl7pPr>
      <a:lvl8pPr marL="1371600" algn="ctr" rtl="0" fontAlgn="base">
        <a:spcBef>
          <a:spcPct val="0"/>
        </a:spcBef>
        <a:spcAft>
          <a:spcPct val="0"/>
        </a:spcAft>
        <a:defRPr kumimoji="1" sz="4400">
          <a:solidFill>
            <a:schemeClr val="tx2"/>
          </a:solidFill>
          <a:latin typeface="Arial" charset="0"/>
          <a:ea typeface="ＭＳ Ｐゴシック" pitchFamily="50" charset="-128"/>
        </a:defRPr>
      </a:lvl8pPr>
      <a:lvl9pPr marL="1828800" algn="ctr" rtl="0" fontAlgn="base">
        <a:spcBef>
          <a:spcPct val="0"/>
        </a:spcBef>
        <a:spcAft>
          <a:spcPct val="0"/>
        </a:spcAft>
        <a:defRPr kumimoji="1" sz="4400">
          <a:solidFill>
            <a:schemeClr val="tx2"/>
          </a:solidFill>
          <a:latin typeface="Arial" charset="0"/>
          <a:ea typeface="ＭＳ Ｐゴシック" pitchFamily="50" charset="-128"/>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5">
            <a:extLst>
              <a:ext uri="{FF2B5EF4-FFF2-40B4-BE49-F238E27FC236}">
                <a16:creationId xmlns:a16="http://schemas.microsoft.com/office/drawing/2014/main" id="{8131BCAC-0A6A-FC4A-86DA-CC0779BE6C2F}"/>
              </a:ext>
            </a:extLst>
          </p:cNvPr>
          <p:cNvSpPr>
            <a:spLocks noGrp="1" noChangeArrowheads="1"/>
          </p:cNvSpPr>
          <p:nvPr>
            <p:ph type="ctrTitle"/>
          </p:nvPr>
        </p:nvSpPr>
        <p:spPr>
          <a:xfrm>
            <a:off x="0" y="685800"/>
            <a:ext cx="9144000" cy="3124200"/>
          </a:xfrm>
        </p:spPr>
        <p:txBody>
          <a:bodyPr/>
          <a:lstStyle/>
          <a:p>
            <a:pPr algn="ctr" eaLnBrk="1" hangingPunct="1"/>
            <a:r>
              <a:rPr lang="ja-JP" altLang="en-US">
                <a:latin typeface="Arial" panose="020B0604020202020204" pitchFamily="34" charset="0"/>
              </a:rPr>
              <a:t>並列分散型</a:t>
            </a:r>
            <a:r>
              <a:rPr lang="en-US" altLang="ja-JP">
                <a:latin typeface="Arial" panose="020B0604020202020204" pitchFamily="34" charset="0"/>
              </a:rPr>
              <a:t/>
            </a:r>
            <a:br>
              <a:rPr lang="en-US" altLang="ja-JP">
                <a:latin typeface="Arial" panose="020B0604020202020204" pitchFamily="34" charset="0"/>
              </a:rPr>
            </a:br>
            <a:r>
              <a:rPr lang="ja-JP" altLang="en-US">
                <a:latin typeface="Arial" panose="020B0604020202020204" pitchFamily="34" charset="0"/>
              </a:rPr>
              <a:t>多目的ファジィ遺伝的機械学習</a:t>
            </a:r>
            <a:r>
              <a:rPr lang="en-US" altLang="ja-JP">
                <a:latin typeface="Arial" panose="020B0604020202020204" pitchFamily="34" charset="0"/>
              </a:rPr>
              <a:t/>
            </a:r>
            <a:br>
              <a:rPr lang="en-US" altLang="ja-JP">
                <a:latin typeface="Arial" panose="020B0604020202020204" pitchFamily="34" charset="0"/>
              </a:rPr>
            </a:br>
            <a:r>
              <a:rPr lang="ja-JP" altLang="en-US">
                <a:latin typeface="Arial" panose="020B0604020202020204" pitchFamily="34" charset="0"/>
              </a:rPr>
              <a:t>を用いたアンサンブル識別器設計</a:t>
            </a:r>
            <a:endParaRPr lang="en-US" altLang="ja-JP">
              <a:latin typeface="Arial" panose="020B0604020202020204" pitchFamily="34" charset="0"/>
            </a:endParaRPr>
          </a:p>
        </p:txBody>
      </p:sp>
      <p:sp>
        <p:nvSpPr>
          <p:cNvPr id="7170" name="Rectangle 6">
            <a:extLst>
              <a:ext uri="{FF2B5EF4-FFF2-40B4-BE49-F238E27FC236}">
                <a16:creationId xmlns:a16="http://schemas.microsoft.com/office/drawing/2014/main" id="{EBF5C9FD-3D78-7F45-A1C5-C4908DCE45B3}"/>
              </a:ext>
            </a:extLst>
          </p:cNvPr>
          <p:cNvSpPr>
            <a:spLocks noGrp="1" noChangeArrowheads="1"/>
          </p:cNvSpPr>
          <p:nvPr>
            <p:ph type="subTitle" idx="1"/>
          </p:nvPr>
        </p:nvSpPr>
        <p:spPr>
          <a:xfrm>
            <a:off x="152400" y="4495800"/>
            <a:ext cx="8839200" cy="1981200"/>
          </a:xfrm>
        </p:spPr>
        <p:txBody>
          <a:bodyPr anchor="ctr"/>
          <a:lstStyle/>
          <a:p>
            <a:pPr eaLnBrk="1" hangingPunct="1">
              <a:lnSpc>
                <a:spcPct val="90000"/>
              </a:lnSpc>
            </a:pPr>
            <a:r>
              <a:rPr lang="ja-JP" altLang="en-US" sz="3600" b="1"/>
              <a:t>面﨑</a:t>
            </a:r>
            <a:r>
              <a:rPr lang="en-US" altLang="ja-JP" sz="3600" b="1"/>
              <a:t> </a:t>
            </a:r>
            <a:r>
              <a:rPr lang="ja-JP" altLang="en-US" sz="3600" b="1"/>
              <a:t>祐一</a:t>
            </a:r>
            <a:endParaRPr lang="en-US" altLang="ja-JP" sz="3600" b="1"/>
          </a:p>
          <a:p>
            <a:pPr eaLnBrk="1" hangingPunct="1">
              <a:lnSpc>
                <a:spcPct val="90000"/>
              </a:lnSpc>
            </a:pPr>
            <a:r>
              <a:rPr lang="ja-JP" altLang="en-US" b="1"/>
              <a:t>大阪府立大学　計算知能工学研究室</a:t>
            </a:r>
            <a:endParaRPr lang="en-US" altLang="ja-JP"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7AB015-A40A-0340-9311-10DAD592CCC3}"/>
              </a:ext>
            </a:extLst>
          </p:cNvPr>
          <p:cNvSpPr>
            <a:spLocks noGrp="1"/>
          </p:cNvSpPr>
          <p:nvPr>
            <p:ph type="title"/>
          </p:nvPr>
        </p:nvSpPr>
        <p:spPr/>
        <p:txBody>
          <a:bodyPr/>
          <a:lstStyle/>
          <a:p>
            <a:r>
              <a:rPr kumimoji="1" lang="ja-JP" altLang="en-US"/>
              <a:t>重み付け多数決</a:t>
            </a:r>
          </a:p>
        </p:txBody>
      </p:sp>
      <p:grpSp>
        <p:nvGrpSpPr>
          <p:cNvPr id="12" name="グループ化 11">
            <a:extLst>
              <a:ext uri="{FF2B5EF4-FFF2-40B4-BE49-F238E27FC236}">
                <a16:creationId xmlns:a16="http://schemas.microsoft.com/office/drawing/2014/main" id="{82530C26-2AC1-1741-8737-4215ACE8C8D8}"/>
              </a:ext>
            </a:extLst>
          </p:cNvPr>
          <p:cNvGrpSpPr/>
          <p:nvPr/>
        </p:nvGrpSpPr>
        <p:grpSpPr>
          <a:xfrm>
            <a:off x="533400" y="3083229"/>
            <a:ext cx="4025919" cy="1219200"/>
            <a:chOff x="1295400" y="2057400"/>
            <a:chExt cx="4025919" cy="1219200"/>
          </a:xfrm>
        </p:grpSpPr>
        <p:grpSp>
          <p:nvGrpSpPr>
            <p:cNvPr id="3" name="グループ化 2">
              <a:extLst>
                <a:ext uri="{FF2B5EF4-FFF2-40B4-BE49-F238E27FC236}">
                  <a16:creationId xmlns:a16="http://schemas.microsoft.com/office/drawing/2014/main" id="{306A7920-6F73-2F4B-997C-754C6D93068C}"/>
                </a:ext>
              </a:extLst>
            </p:cNvPr>
            <p:cNvGrpSpPr/>
            <p:nvPr/>
          </p:nvGrpSpPr>
          <p:grpSpPr>
            <a:xfrm>
              <a:off x="1295400" y="2057400"/>
              <a:ext cx="4025919" cy="1219200"/>
              <a:chOff x="1892030" y="2440742"/>
              <a:chExt cx="4025919" cy="1219200"/>
            </a:xfrm>
          </p:grpSpPr>
          <p:sp>
            <p:nvSpPr>
              <p:cNvPr id="4" name="角丸四角形 3">
                <a:extLst>
                  <a:ext uri="{FF2B5EF4-FFF2-40B4-BE49-F238E27FC236}">
                    <a16:creationId xmlns:a16="http://schemas.microsoft.com/office/drawing/2014/main" id="{E266556D-4F55-B447-992A-4F114B9CC5C2}"/>
                  </a:ext>
                </a:extLst>
              </p:cNvPr>
              <p:cNvSpPr/>
              <p:nvPr/>
            </p:nvSpPr>
            <p:spPr>
              <a:xfrm>
                <a:off x="2347811" y="2716069"/>
                <a:ext cx="3570138" cy="943873"/>
              </a:xfrm>
              <a:prstGeom prst="roundRect">
                <a:avLst/>
              </a:prstGeom>
              <a:solidFill>
                <a:srgbClr val="FFF2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38">
                <a:extLst>
                  <a:ext uri="{FF2B5EF4-FFF2-40B4-BE49-F238E27FC236}">
                    <a16:creationId xmlns:a16="http://schemas.microsoft.com/office/drawing/2014/main" id="{A8C61D29-6AF6-D54F-A21C-D2C98441999F}"/>
                  </a:ext>
                </a:extLst>
              </p:cNvPr>
              <p:cNvSpPr/>
              <p:nvPr/>
            </p:nvSpPr>
            <p:spPr>
              <a:xfrm>
                <a:off x="5163330" y="3220271"/>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38">
                <a:extLst>
                  <a:ext uri="{FF2B5EF4-FFF2-40B4-BE49-F238E27FC236}">
                    <a16:creationId xmlns:a16="http://schemas.microsoft.com/office/drawing/2014/main" id="{4D7020E5-DDBD-E843-B476-48D2F6C61E52}"/>
                  </a:ext>
                </a:extLst>
              </p:cNvPr>
              <p:cNvSpPr/>
              <p:nvPr/>
            </p:nvSpPr>
            <p:spPr>
              <a:xfrm>
                <a:off x="3980480" y="3220271"/>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38">
                <a:extLst>
                  <a:ext uri="{FF2B5EF4-FFF2-40B4-BE49-F238E27FC236}">
                    <a16:creationId xmlns:a16="http://schemas.microsoft.com/office/drawing/2014/main" id="{B7D9DAFC-1467-C845-9E9B-ABC104832190}"/>
                  </a:ext>
                </a:extLst>
              </p:cNvPr>
              <p:cNvSpPr/>
              <p:nvPr/>
            </p:nvSpPr>
            <p:spPr>
              <a:xfrm>
                <a:off x="2797631" y="3220271"/>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EA8B8708-F6C1-2A40-95D1-A6CE87434D23}"/>
                  </a:ext>
                </a:extLst>
              </p:cNvPr>
              <p:cNvSpPr txBox="1"/>
              <p:nvPr/>
            </p:nvSpPr>
            <p:spPr>
              <a:xfrm>
                <a:off x="1892030" y="2440742"/>
                <a:ext cx="2389239" cy="442674"/>
              </a:xfrm>
              <a:prstGeom prst="roundRect">
                <a:avLst/>
              </a:prstGeom>
              <a:ln w="12700"/>
            </p:spPr>
            <p:style>
              <a:lnRef idx="2">
                <a:schemeClr val="dk1"/>
              </a:lnRef>
              <a:fillRef idx="1">
                <a:schemeClr val="lt1"/>
              </a:fillRef>
              <a:effectRef idx="0">
                <a:schemeClr val="dk1"/>
              </a:effectRef>
              <a:fontRef idx="minor">
                <a:schemeClr val="dk1"/>
              </a:fontRef>
            </p:style>
            <p:txBody>
              <a:bodyPr wrap="none" rtlCol="0">
                <a:spAutoFit/>
              </a:bodyPr>
              <a:lstStyle/>
              <a:p>
                <a:r>
                  <a:rPr kumimoji="1" lang="ja-JP" altLang="en-US" sz="2000" dirty="0"/>
                  <a:t>アンサンブル識別器</a:t>
                </a:r>
              </a:p>
            </p:txBody>
          </p:sp>
        </p:grpSp>
        <p:sp>
          <p:nvSpPr>
            <p:cNvPr id="9" name="テキスト ボックス 8">
              <a:extLst>
                <a:ext uri="{FF2B5EF4-FFF2-40B4-BE49-F238E27FC236}">
                  <a16:creationId xmlns:a16="http://schemas.microsoft.com/office/drawing/2014/main" id="{0FE40FD5-9837-934E-8E50-AFB8693A97C0}"/>
                </a:ext>
              </a:extLst>
            </p:cNvPr>
            <p:cNvSpPr txBox="1"/>
            <p:nvPr/>
          </p:nvSpPr>
          <p:spPr>
            <a:xfrm>
              <a:off x="2036647" y="2514600"/>
              <a:ext cx="633507" cy="369332"/>
            </a:xfrm>
            <a:prstGeom prst="rect">
              <a:avLst/>
            </a:prstGeom>
            <a:noFill/>
          </p:spPr>
          <p:txBody>
            <a:bodyPr wrap="none" rtlCol="0">
              <a:spAutoFit/>
            </a:bodyPr>
            <a:lstStyle/>
            <a:p>
              <a:r>
                <a:rPr kumimoji="1" lang="en-US" altLang="ja-JP"/>
                <a:t>0.40</a:t>
              </a:r>
              <a:endParaRPr kumimoji="1" lang="ja-JP" altLang="en-US"/>
            </a:p>
          </p:txBody>
        </p:sp>
        <p:sp>
          <p:nvSpPr>
            <p:cNvPr id="10" name="テキスト ボックス 9">
              <a:extLst>
                <a:ext uri="{FF2B5EF4-FFF2-40B4-BE49-F238E27FC236}">
                  <a16:creationId xmlns:a16="http://schemas.microsoft.com/office/drawing/2014/main" id="{ABD38B3E-5448-8D4D-BE6B-7544C4D02368}"/>
                </a:ext>
              </a:extLst>
            </p:cNvPr>
            <p:cNvSpPr txBox="1"/>
            <p:nvPr/>
          </p:nvSpPr>
          <p:spPr>
            <a:xfrm>
              <a:off x="3219496" y="2514600"/>
              <a:ext cx="633507" cy="369332"/>
            </a:xfrm>
            <a:prstGeom prst="rect">
              <a:avLst/>
            </a:prstGeom>
            <a:noFill/>
          </p:spPr>
          <p:txBody>
            <a:bodyPr wrap="none" rtlCol="0">
              <a:spAutoFit/>
            </a:bodyPr>
            <a:lstStyle/>
            <a:p>
              <a:r>
                <a:rPr kumimoji="1" lang="en-US" altLang="ja-JP"/>
                <a:t>0.80</a:t>
              </a:r>
              <a:endParaRPr kumimoji="1" lang="ja-JP" altLang="en-US"/>
            </a:p>
          </p:txBody>
        </p:sp>
        <p:sp>
          <p:nvSpPr>
            <p:cNvPr id="11" name="テキスト ボックス 10">
              <a:extLst>
                <a:ext uri="{FF2B5EF4-FFF2-40B4-BE49-F238E27FC236}">
                  <a16:creationId xmlns:a16="http://schemas.microsoft.com/office/drawing/2014/main" id="{186F5D1F-D469-7142-988E-758008F188DF}"/>
                </a:ext>
              </a:extLst>
            </p:cNvPr>
            <p:cNvSpPr txBox="1"/>
            <p:nvPr/>
          </p:nvSpPr>
          <p:spPr>
            <a:xfrm>
              <a:off x="4414298" y="2514600"/>
              <a:ext cx="633507" cy="369332"/>
            </a:xfrm>
            <a:prstGeom prst="rect">
              <a:avLst/>
            </a:prstGeom>
            <a:noFill/>
          </p:spPr>
          <p:txBody>
            <a:bodyPr wrap="none" rtlCol="0">
              <a:spAutoFit/>
            </a:bodyPr>
            <a:lstStyle/>
            <a:p>
              <a:r>
                <a:rPr kumimoji="1" lang="en-US" altLang="ja-JP"/>
                <a:t>0.30</a:t>
              </a:r>
              <a:endParaRPr kumimoji="1" lang="ja-JP" altLang="en-US"/>
            </a:p>
          </p:txBody>
        </p:sp>
      </p:grpSp>
      <p:sp>
        <p:nvSpPr>
          <p:cNvPr id="13" name="コンテンツ プレースホルダー 2">
            <a:extLst>
              <a:ext uri="{FF2B5EF4-FFF2-40B4-BE49-F238E27FC236}">
                <a16:creationId xmlns:a16="http://schemas.microsoft.com/office/drawing/2014/main" id="{13E6EA0F-EBC8-A94F-97D4-A9AF35CDC8A4}"/>
              </a:ext>
            </a:extLst>
          </p:cNvPr>
          <p:cNvSpPr txBox="1">
            <a:spLocks/>
          </p:cNvSpPr>
          <p:nvPr/>
        </p:nvSpPr>
        <p:spPr bwMode="auto">
          <a:xfrm>
            <a:off x="657726" y="1413469"/>
            <a:ext cx="7267074" cy="1429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各弱識別器の全学習用データに対する識別率を重みとして与えた重み付け多数決</a:t>
            </a:r>
            <a:r>
              <a:rPr lang="en-US" altLang="ja-JP" sz="2800" kern="0" dirty="0"/>
              <a:t/>
            </a:r>
            <a:br>
              <a:rPr lang="en-US" altLang="ja-JP" sz="2800" kern="0" dirty="0"/>
            </a:br>
            <a:r>
              <a:rPr lang="ja-JP" altLang="en-US" sz="2800" kern="0" dirty="0"/>
              <a:t>による識別．</a:t>
            </a:r>
            <a:endParaRPr lang="en-US" altLang="ja-JP" sz="2800" kern="0" dirty="0"/>
          </a:p>
        </p:txBody>
      </p:sp>
      <p:cxnSp>
        <p:nvCxnSpPr>
          <p:cNvPr id="14" name="直線矢印コネクタ 13">
            <a:extLst>
              <a:ext uri="{FF2B5EF4-FFF2-40B4-BE49-F238E27FC236}">
                <a16:creationId xmlns:a16="http://schemas.microsoft.com/office/drawing/2014/main" id="{02DFFC14-F2DE-6447-B194-638F7127860B}"/>
              </a:ext>
            </a:extLst>
          </p:cNvPr>
          <p:cNvCxnSpPr/>
          <p:nvPr/>
        </p:nvCxnSpPr>
        <p:spPr>
          <a:xfrm flipH="1">
            <a:off x="1578567" y="4150029"/>
            <a:ext cx="153" cy="104276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4405E4FF-D4FC-B34F-9062-00E951DC6C0C}"/>
              </a:ext>
            </a:extLst>
          </p:cNvPr>
          <p:cNvCxnSpPr/>
          <p:nvPr/>
        </p:nvCxnSpPr>
        <p:spPr>
          <a:xfrm flipH="1">
            <a:off x="2761415" y="4150029"/>
            <a:ext cx="154" cy="104276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ABC69ADD-8190-A848-ACE4-629250387335}"/>
              </a:ext>
            </a:extLst>
          </p:cNvPr>
          <p:cNvCxnSpPr/>
          <p:nvPr/>
        </p:nvCxnSpPr>
        <p:spPr>
          <a:xfrm flipH="1">
            <a:off x="3944266" y="4150029"/>
            <a:ext cx="153" cy="104276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1F3D5143-F6DD-8349-B8E1-E676EBD19474}"/>
              </a:ext>
            </a:extLst>
          </p:cNvPr>
          <p:cNvSpPr txBox="1"/>
          <p:nvPr/>
        </p:nvSpPr>
        <p:spPr>
          <a:xfrm>
            <a:off x="1206519" y="4430792"/>
            <a:ext cx="3114470" cy="369332"/>
          </a:xfrm>
          <a:prstGeom prst="rect">
            <a:avLst/>
          </a:prstGeom>
          <a:solidFill>
            <a:schemeClr val="bg1"/>
          </a:solidFill>
          <a:ln w="19050">
            <a:solidFill>
              <a:schemeClr val="accent2">
                <a:lumMod val="75000"/>
              </a:schemeClr>
            </a:solidFill>
          </a:ln>
        </p:spPr>
        <p:txBody>
          <a:bodyPr wrap="square" rtlCol="0">
            <a:spAutoFit/>
          </a:bodyPr>
          <a:lstStyle/>
          <a:p>
            <a:pPr algn="ctr"/>
            <a:r>
              <a:rPr kumimoji="1" lang="ja-JP" altLang="en-US" b="1" dirty="0"/>
              <a:t>パターンの識別</a:t>
            </a:r>
          </a:p>
        </p:txBody>
      </p:sp>
      <p:sp>
        <p:nvSpPr>
          <p:cNvPr id="18" name="テキスト ボックス 17">
            <a:extLst>
              <a:ext uri="{FF2B5EF4-FFF2-40B4-BE49-F238E27FC236}">
                <a16:creationId xmlns:a16="http://schemas.microsoft.com/office/drawing/2014/main" id="{90CE1CCB-37DD-4449-A19D-0853723C5D5E}"/>
              </a:ext>
            </a:extLst>
          </p:cNvPr>
          <p:cNvSpPr txBox="1"/>
          <p:nvPr/>
        </p:nvSpPr>
        <p:spPr>
          <a:xfrm>
            <a:off x="1063041" y="5192792"/>
            <a:ext cx="1022459" cy="646331"/>
          </a:xfrm>
          <a:prstGeom prst="rect">
            <a:avLst/>
          </a:prstGeom>
          <a:noFill/>
        </p:spPr>
        <p:txBody>
          <a:bodyPr wrap="none" rtlCol="0">
            <a:spAutoFit/>
          </a:bodyPr>
          <a:lstStyle/>
          <a:p>
            <a:r>
              <a:rPr lang="en-US" altLang="ja-JP" b="1" dirty="0"/>
              <a:t>Class A</a:t>
            </a:r>
          </a:p>
          <a:p>
            <a:pPr algn="ctr"/>
            <a:r>
              <a:rPr lang="en-US" altLang="ja-JP" dirty="0"/>
              <a:t>0.40</a:t>
            </a:r>
            <a:endParaRPr kumimoji="1" lang="ja-JP" altLang="en-US" dirty="0"/>
          </a:p>
        </p:txBody>
      </p:sp>
      <p:sp>
        <p:nvSpPr>
          <p:cNvPr id="19" name="テキスト ボックス 18">
            <a:extLst>
              <a:ext uri="{FF2B5EF4-FFF2-40B4-BE49-F238E27FC236}">
                <a16:creationId xmlns:a16="http://schemas.microsoft.com/office/drawing/2014/main" id="{8C6FB0EA-78EB-AC47-978B-26AB67D1280D}"/>
              </a:ext>
            </a:extLst>
          </p:cNvPr>
          <p:cNvSpPr txBox="1"/>
          <p:nvPr/>
        </p:nvSpPr>
        <p:spPr>
          <a:xfrm>
            <a:off x="2245889" y="5192792"/>
            <a:ext cx="1031051" cy="646331"/>
          </a:xfrm>
          <a:prstGeom prst="rect">
            <a:avLst/>
          </a:prstGeom>
          <a:noFill/>
        </p:spPr>
        <p:txBody>
          <a:bodyPr wrap="none" rtlCol="0">
            <a:spAutoFit/>
          </a:bodyPr>
          <a:lstStyle/>
          <a:p>
            <a:r>
              <a:rPr lang="en-US" altLang="ja-JP" b="1" dirty="0"/>
              <a:t>Class B</a:t>
            </a:r>
          </a:p>
          <a:p>
            <a:pPr algn="ctr"/>
            <a:r>
              <a:rPr lang="en-US" altLang="ja-JP" dirty="0"/>
              <a:t>0.80</a:t>
            </a:r>
            <a:endParaRPr kumimoji="1" lang="ja-JP" altLang="en-US" dirty="0"/>
          </a:p>
        </p:txBody>
      </p:sp>
      <p:sp>
        <p:nvSpPr>
          <p:cNvPr id="20" name="テキスト ボックス 19">
            <a:extLst>
              <a:ext uri="{FF2B5EF4-FFF2-40B4-BE49-F238E27FC236}">
                <a16:creationId xmlns:a16="http://schemas.microsoft.com/office/drawing/2014/main" id="{C6314D73-DC41-474F-BA2A-34E4F47B77B5}"/>
              </a:ext>
            </a:extLst>
          </p:cNvPr>
          <p:cNvSpPr txBox="1"/>
          <p:nvPr/>
        </p:nvSpPr>
        <p:spPr>
          <a:xfrm>
            <a:off x="3428737" y="5192792"/>
            <a:ext cx="1022459" cy="646331"/>
          </a:xfrm>
          <a:prstGeom prst="rect">
            <a:avLst/>
          </a:prstGeom>
          <a:noFill/>
        </p:spPr>
        <p:txBody>
          <a:bodyPr wrap="none" rtlCol="0">
            <a:spAutoFit/>
          </a:bodyPr>
          <a:lstStyle/>
          <a:p>
            <a:r>
              <a:rPr lang="en-US" altLang="ja-JP" b="1" dirty="0"/>
              <a:t>Class A</a:t>
            </a:r>
          </a:p>
          <a:p>
            <a:pPr algn="ctr"/>
            <a:r>
              <a:rPr lang="en-US" altLang="ja-JP" dirty="0"/>
              <a:t>0.30</a:t>
            </a:r>
            <a:endParaRPr kumimoji="1" lang="ja-JP" altLang="en-US" dirty="0"/>
          </a:p>
        </p:txBody>
      </p:sp>
      <p:sp>
        <p:nvSpPr>
          <p:cNvPr id="21" name="テキスト ボックス 20">
            <a:extLst>
              <a:ext uri="{FF2B5EF4-FFF2-40B4-BE49-F238E27FC236}">
                <a16:creationId xmlns:a16="http://schemas.microsoft.com/office/drawing/2014/main" id="{76F171B0-23AD-7F44-A71B-893219A67ADF}"/>
              </a:ext>
            </a:extLst>
          </p:cNvPr>
          <p:cNvSpPr txBox="1"/>
          <p:nvPr/>
        </p:nvSpPr>
        <p:spPr>
          <a:xfrm>
            <a:off x="5471651" y="4487347"/>
            <a:ext cx="1910452" cy="408623"/>
          </a:xfrm>
          <a:prstGeom prst="roundRect">
            <a:avLst/>
          </a:prstGeom>
          <a:solidFill>
            <a:schemeClr val="bg1"/>
          </a:solidFill>
          <a:ln w="19050">
            <a:solidFill>
              <a:schemeClr val="accent2">
                <a:lumMod val="75000"/>
              </a:schemeClr>
            </a:solidFill>
          </a:ln>
        </p:spPr>
        <p:txBody>
          <a:bodyPr wrap="square" rtlCol="0" anchor="ctr">
            <a:spAutoFit/>
          </a:bodyPr>
          <a:lstStyle/>
          <a:p>
            <a:pPr algn="ctr"/>
            <a:r>
              <a:rPr lang="ja-JP" altLang="en-US" b="1" dirty="0"/>
              <a:t>多数決投票結果</a:t>
            </a:r>
            <a:endParaRPr kumimoji="1" lang="ja-JP" altLang="en-US" b="1" dirty="0"/>
          </a:p>
        </p:txBody>
      </p:sp>
      <p:sp>
        <p:nvSpPr>
          <p:cNvPr id="22" name="テキスト ボックス 21">
            <a:extLst>
              <a:ext uri="{FF2B5EF4-FFF2-40B4-BE49-F238E27FC236}">
                <a16:creationId xmlns:a16="http://schemas.microsoft.com/office/drawing/2014/main" id="{317045CF-5F01-474C-B578-D8731F6C8C08}"/>
              </a:ext>
            </a:extLst>
          </p:cNvPr>
          <p:cNvSpPr txBox="1"/>
          <p:nvPr/>
        </p:nvSpPr>
        <p:spPr>
          <a:xfrm>
            <a:off x="5665778" y="4927937"/>
            <a:ext cx="3020405" cy="1015663"/>
          </a:xfrm>
          <a:prstGeom prst="rect">
            <a:avLst/>
          </a:prstGeom>
          <a:noFill/>
          <a:ln w="19050">
            <a:noFill/>
          </a:ln>
        </p:spPr>
        <p:txBody>
          <a:bodyPr wrap="square" rtlCol="0" anchor="ctr">
            <a:spAutoFit/>
          </a:bodyPr>
          <a:lstStyle/>
          <a:p>
            <a:r>
              <a:rPr kumimoji="1" lang="en-US" altLang="ja-JP" sz="2000" dirty="0"/>
              <a:t>Class A : 0.4 + 0.3 = 0.7</a:t>
            </a:r>
          </a:p>
          <a:p>
            <a:r>
              <a:rPr lang="en-US" altLang="ja-JP" sz="2000" dirty="0"/>
              <a:t>Class B : 0.8</a:t>
            </a:r>
          </a:p>
          <a:p>
            <a:r>
              <a:rPr lang="ja-JP" altLang="en-US" sz="2000" dirty="0"/>
              <a:t>⇒ 識別結果 </a:t>
            </a:r>
            <a:r>
              <a:rPr lang="en-US" altLang="ja-JP" sz="2000" dirty="0"/>
              <a:t>Class B</a:t>
            </a:r>
            <a:endParaRPr kumimoji="1" lang="ja-JP" altLang="en-US" sz="2000" dirty="0"/>
          </a:p>
        </p:txBody>
      </p:sp>
      <p:sp>
        <p:nvSpPr>
          <p:cNvPr id="23" name="右矢印 22">
            <a:extLst>
              <a:ext uri="{FF2B5EF4-FFF2-40B4-BE49-F238E27FC236}">
                <a16:creationId xmlns:a16="http://schemas.microsoft.com/office/drawing/2014/main" id="{200E4169-03F5-AE45-8D99-5D923E5F8DC4}"/>
              </a:ext>
            </a:extLst>
          </p:cNvPr>
          <p:cNvSpPr/>
          <p:nvPr/>
        </p:nvSpPr>
        <p:spPr>
          <a:xfrm>
            <a:off x="4810508" y="5088791"/>
            <a:ext cx="495958" cy="577334"/>
          </a:xfrm>
          <a:prstGeom prst="rightArrow">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42055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2224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研究背景</a:t>
            </a:r>
          </a:p>
        </p:txBody>
      </p:sp>
      <p:sp>
        <p:nvSpPr>
          <p:cNvPr id="3"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434770" y="1428984"/>
            <a:ext cx="8328230" cy="5124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パターン識別問題において，</a:t>
            </a:r>
            <a:r>
              <a:rPr lang="ja-JP" altLang="en-US" sz="2800" u="sng" kern="0" dirty="0"/>
              <a:t>識別性能の高さ</a:t>
            </a:r>
            <a:r>
              <a:rPr lang="ja-JP" altLang="en-US" sz="2800" kern="0" dirty="0"/>
              <a:t>と</a:t>
            </a:r>
            <a:r>
              <a:rPr lang="en-US" altLang="ja-JP" sz="2800" kern="0" dirty="0"/>
              <a:t/>
            </a:r>
            <a:br>
              <a:rPr lang="en-US" altLang="ja-JP" sz="2800" kern="0" dirty="0"/>
            </a:br>
            <a:r>
              <a:rPr lang="ja-JP" altLang="en-US" sz="2800" u="sng" kern="0" dirty="0"/>
              <a:t>解釈性能の高さ</a:t>
            </a:r>
            <a:r>
              <a:rPr lang="ja-JP" altLang="en-US" sz="2800" kern="0" dirty="0"/>
              <a:t>を同時に最大化する識別器の設計が期待されている．</a:t>
            </a:r>
            <a:endParaRPr lang="en-US" altLang="ja-JP" sz="2800" kern="0" dirty="0"/>
          </a:p>
          <a:p>
            <a:pPr marL="0" indent="0">
              <a:buNone/>
            </a:pPr>
            <a:endParaRPr lang="en-US" altLang="ja-JP" sz="2800" kern="0" dirty="0"/>
          </a:p>
          <a:p>
            <a:pPr marL="0" indent="0">
              <a:buNone/>
            </a:pPr>
            <a:r>
              <a:rPr lang="ja-JP" altLang="en-US" sz="2800" kern="0" dirty="0"/>
              <a:t>大規模なデータセットに対する機械学習に</a:t>
            </a:r>
            <a:r>
              <a:rPr lang="en-US" altLang="ja-JP" sz="2800" kern="0" dirty="0"/>
              <a:t/>
            </a:r>
            <a:br>
              <a:rPr lang="en-US" altLang="ja-JP" sz="2800" kern="0" dirty="0"/>
            </a:br>
            <a:r>
              <a:rPr lang="ja-JP" altLang="en-US" sz="2800" kern="0" dirty="0"/>
              <a:t>かかる膨大な</a:t>
            </a:r>
            <a:r>
              <a:rPr lang="ja-JP" altLang="en-US" sz="2800" u="sng" kern="0" dirty="0"/>
              <a:t>計算時間の短縮</a:t>
            </a:r>
            <a:r>
              <a:rPr lang="ja-JP" altLang="en-US" sz="2800" kern="0" dirty="0"/>
              <a:t>が期待されている．</a:t>
            </a:r>
            <a:endParaRPr lang="en-US" altLang="ja-JP" sz="2800" kern="0" dirty="0"/>
          </a:p>
          <a:p>
            <a:pPr marL="0" indent="0">
              <a:buNone/>
            </a:pPr>
            <a:endParaRPr lang="en-US" altLang="ja-JP" sz="2800" kern="0" dirty="0"/>
          </a:p>
          <a:p>
            <a:pPr marL="0" indent="0">
              <a:buNone/>
            </a:pPr>
            <a:r>
              <a:rPr lang="ja-JP" altLang="en-US" sz="2800" kern="0" dirty="0"/>
              <a:t>未知パターンの識別における</a:t>
            </a:r>
            <a:r>
              <a:rPr lang="ja-JP" altLang="en-US" sz="2800" u="sng" kern="0" dirty="0"/>
              <a:t>汎化性能</a:t>
            </a:r>
            <a:r>
              <a:rPr lang="ja-JP" altLang="en-US" sz="2800" kern="0" dirty="0"/>
              <a:t>が求められ，</a:t>
            </a:r>
            <a:r>
              <a:rPr lang="en-US" altLang="ja-JP" sz="2800" kern="0" dirty="0"/>
              <a:t/>
            </a:r>
            <a:br>
              <a:rPr lang="en-US" altLang="ja-JP" sz="2800" kern="0" dirty="0"/>
            </a:br>
            <a:r>
              <a:rPr lang="ja-JP" altLang="en-US" sz="2800" u="sng" kern="0" dirty="0"/>
              <a:t>多様性の高い</a:t>
            </a:r>
            <a:r>
              <a:rPr lang="ja-JP" altLang="en-US" sz="2800" kern="0" dirty="0"/>
              <a:t>識別器の設計が期待されている．</a:t>
            </a:r>
            <a:endParaRPr lang="en-US" altLang="ja-JP" sz="2800" kern="0" dirty="0"/>
          </a:p>
        </p:txBody>
      </p:sp>
    </p:spTree>
    <p:extLst>
      <p:ext uri="{BB962C8B-B14F-4D97-AF65-F5344CB8AC3E}">
        <p14:creationId xmlns:p14="http://schemas.microsoft.com/office/powerpoint/2010/main" val="2776182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ファジィ識別器</a:t>
            </a:r>
            <a:endParaRPr kumimoji="1" lang="ja-JP" altLang="en-US" dirty="0"/>
          </a:p>
        </p:txBody>
      </p:sp>
      <mc:AlternateContent xmlns:mc="http://schemas.openxmlformats.org/markup-compatibility/2006" xmlns:a14="http://schemas.microsoft.com/office/drawing/2010/main">
        <mc:Choice Requires="a14">
          <p:graphicFrame>
            <p:nvGraphicFramePr>
              <p:cNvPr id="7" name="表 6">
                <a:extLst>
                  <a:ext uri="{FF2B5EF4-FFF2-40B4-BE49-F238E27FC236}">
                    <a16:creationId xmlns:a16="http://schemas.microsoft.com/office/drawing/2014/main" id="{C7B6EA56-2D13-AA49-91B4-9A28700BC5C0}"/>
                  </a:ext>
                </a:extLst>
              </p:cNvPr>
              <p:cNvGraphicFramePr>
                <a:graphicFrameLocks noGrp="1"/>
              </p:cNvGraphicFramePr>
              <p:nvPr>
                <p:extLst>
                  <p:ext uri="{D42A27DB-BD31-4B8C-83A1-F6EECF244321}">
                    <p14:modId xmlns:p14="http://schemas.microsoft.com/office/powerpoint/2010/main" val="1585304163"/>
                  </p:ext>
                </p:extLst>
              </p:nvPr>
            </p:nvGraphicFramePr>
            <p:xfrm>
              <a:off x="5334000" y="1676400"/>
              <a:ext cx="3886200" cy="1981200"/>
            </p:xfrm>
            <a:graphic>
              <a:graphicData uri="http://schemas.openxmlformats.org/drawingml/2006/table">
                <a:tbl>
                  <a:tblPr bandRow="1">
                    <a:tableStyleId>{F5AB1C69-6EDB-4FF4-983F-18BD219EF322}</a:tableStyleId>
                  </a:tblPr>
                  <a:tblGrid>
                    <a:gridCol w="1345072">
                      <a:extLst>
                        <a:ext uri="{9D8B030D-6E8A-4147-A177-3AD203B41FA5}">
                          <a16:colId xmlns:a16="http://schemas.microsoft.com/office/drawing/2014/main" val="1754261082"/>
                        </a:ext>
                      </a:extLst>
                    </a:gridCol>
                    <a:gridCol w="208280">
                      <a:extLst>
                        <a:ext uri="{9D8B030D-6E8A-4147-A177-3AD203B41FA5}">
                          <a16:colId xmlns:a16="http://schemas.microsoft.com/office/drawing/2014/main" val="1093669718"/>
                        </a:ext>
                      </a:extLst>
                    </a:gridCol>
                    <a:gridCol w="2332848">
                      <a:extLst>
                        <a:ext uri="{9D8B030D-6E8A-4147-A177-3AD203B41FA5}">
                          <a16:colId xmlns:a16="http://schemas.microsoft.com/office/drawing/2014/main" val="969770553"/>
                        </a:ext>
                      </a:extLst>
                    </a:gridCol>
                  </a:tblGrid>
                  <a:tr h="370840">
                    <a:tc>
                      <a:txBody>
                        <a:bodyPr/>
                        <a:lstStyle/>
                        <a:p>
                          <a:pPr algn="r"/>
                          <a:r>
                            <a:rPr kumimoji="1" lang="en-US" altLang="ja-JP" sz="2000" i="1" dirty="0">
                              <a:latin typeface="+mj-lt"/>
                            </a:rPr>
                            <a:t>n</a:t>
                          </a:r>
                          <a:endParaRPr kumimoji="1" lang="ja-JP" altLang="en-US" sz="2000" i="1"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次元数</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9416475"/>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r>
                                  <a:rPr kumimoji="1" lang="en-US" altLang="ja-JP" sz="2000" b="0" i="1" smtClean="0">
                                    <a:latin typeface="Cambria Math" panose="02040503050406030204" pitchFamily="18" charset="0"/>
                                  </a:rPr>
                                  <m:t>, …,</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𝑛</m:t>
                                    </m:r>
                                  </m:sub>
                                </m:sSub>
                                <m:r>
                                  <a:rPr kumimoji="1" lang="en-US" altLang="ja-JP" sz="2000" b="0" i="1" smtClean="0">
                                    <a:latin typeface="Cambria Math" panose="02040503050406030204" pitchFamily="18" charset="0"/>
                                  </a:rPr>
                                  <m:t>)</m:t>
                                </m:r>
                              </m:oMath>
                            </m:oMathPara>
                          </a14:m>
                          <a:endParaRPr kumimoji="1" lang="ja-JP" altLang="en-US" sz="2000"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パターン</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90163968"/>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𝐴</m:t>
                                    </m:r>
                                  </m:e>
                                  <m:sub>
                                    <m:r>
                                      <a:rPr kumimoji="1" lang="en-US" altLang="ja-JP" sz="2000" b="0" i="1" smtClean="0">
                                        <a:latin typeface="Cambria Math" panose="02040503050406030204" pitchFamily="18" charset="0"/>
                                      </a:rPr>
                                      <m:t>1</m:t>
                                    </m:r>
                                  </m:sub>
                                </m:sSub>
                                <m:r>
                                  <a:rPr kumimoji="1" lang="en-US" altLang="ja-JP" sz="2000" b="0" i="1" smtClean="0">
                                    <a:latin typeface="Cambria Math" panose="02040503050406030204" pitchFamily="18" charset="0"/>
                                  </a:rPr>
                                  <m:t>, …,</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𝐴</m:t>
                                    </m:r>
                                  </m:e>
                                  <m:sub>
                                    <m:r>
                                      <a:rPr kumimoji="1" lang="en-US" altLang="ja-JP" sz="2000" b="0" i="1" smtClean="0">
                                        <a:latin typeface="Cambria Math" panose="02040503050406030204" pitchFamily="18" charset="0"/>
                                      </a:rPr>
                                      <m:t>𝑛</m:t>
                                    </m:r>
                                  </m:sub>
                                </m:sSub>
                                <m:r>
                                  <a:rPr kumimoji="1" lang="en-US" altLang="ja-JP" sz="2000" b="0" i="1" smtClean="0">
                                    <a:latin typeface="Cambria Math" panose="02040503050406030204" pitchFamily="18" charset="0"/>
                                  </a:rPr>
                                  <m:t>)</m:t>
                                </m:r>
                              </m:oMath>
                            </m:oMathPara>
                          </a14:m>
                          <a:endParaRPr kumimoji="1" lang="ja-JP" altLang="en-US" sz="2000"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条件部ファジィ集合</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2779322"/>
                      </a:ext>
                    </a:extLst>
                  </a:tr>
                  <a:tr h="370840">
                    <a:tc>
                      <a:txBody>
                        <a:bodyPr/>
                        <a:lstStyle/>
                        <a:p>
                          <a:pPr algn="r"/>
                          <a:r>
                            <a:rPr kumimoji="1" lang="en-US" altLang="ja-JP" sz="2000" i="1" dirty="0">
                              <a:latin typeface="+mj-lt"/>
                            </a:rPr>
                            <a:t>C</a:t>
                          </a:r>
                          <a:endParaRPr kumimoji="1" lang="ja-JP" altLang="en-US" sz="2000" i="1"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結論部クラス</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74425007"/>
                      </a:ext>
                    </a:extLst>
                  </a:tr>
                  <a:tr h="333676">
                    <a:tc>
                      <a:txBody>
                        <a:bodyPr/>
                        <a:lstStyle/>
                        <a:p>
                          <a:pPr algn="r"/>
                          <a:r>
                            <a:rPr kumimoji="1" lang="en-US" altLang="ja-JP" sz="2000" i="1" dirty="0">
                              <a:latin typeface="+mj-lt"/>
                            </a:rPr>
                            <a:t>CF</a:t>
                          </a:r>
                          <a:endParaRPr kumimoji="1" lang="ja-JP" altLang="en-US" sz="2000" i="1"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ルール重み</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98504856"/>
                      </a:ext>
                    </a:extLst>
                  </a:tr>
                </a:tbl>
              </a:graphicData>
            </a:graphic>
          </p:graphicFrame>
        </mc:Choice>
        <mc:Fallback xmlns="">
          <p:graphicFrame>
            <p:nvGraphicFramePr>
              <p:cNvPr id="7" name="表 6">
                <a:extLst>
                  <a:ext uri="{FF2B5EF4-FFF2-40B4-BE49-F238E27FC236}">
                    <a16:creationId xmlns:a16="http://schemas.microsoft.com/office/drawing/2014/main" id="{C7B6EA56-2D13-AA49-91B4-9A28700BC5C0}"/>
                  </a:ext>
                </a:extLst>
              </p:cNvPr>
              <p:cNvGraphicFramePr>
                <a:graphicFrameLocks noGrp="1"/>
              </p:cNvGraphicFramePr>
              <p:nvPr>
                <p:extLst>
                  <p:ext uri="{D42A27DB-BD31-4B8C-83A1-F6EECF244321}">
                    <p14:modId xmlns:p14="http://schemas.microsoft.com/office/powerpoint/2010/main" val="1585304163"/>
                  </p:ext>
                </p:extLst>
              </p:nvPr>
            </p:nvGraphicFramePr>
            <p:xfrm>
              <a:off x="5334000" y="1676400"/>
              <a:ext cx="3886200" cy="1981200"/>
            </p:xfrm>
            <a:graphic>
              <a:graphicData uri="http://schemas.openxmlformats.org/drawingml/2006/table">
                <a:tbl>
                  <a:tblPr bandRow="1">
                    <a:tableStyleId>{F5AB1C69-6EDB-4FF4-983F-18BD219EF322}</a:tableStyleId>
                  </a:tblPr>
                  <a:tblGrid>
                    <a:gridCol w="1345072">
                      <a:extLst>
                        <a:ext uri="{9D8B030D-6E8A-4147-A177-3AD203B41FA5}">
                          <a16:colId xmlns:a16="http://schemas.microsoft.com/office/drawing/2014/main" val="1754261082"/>
                        </a:ext>
                      </a:extLst>
                    </a:gridCol>
                    <a:gridCol w="208280">
                      <a:extLst>
                        <a:ext uri="{9D8B030D-6E8A-4147-A177-3AD203B41FA5}">
                          <a16:colId xmlns:a16="http://schemas.microsoft.com/office/drawing/2014/main" val="1093669718"/>
                        </a:ext>
                      </a:extLst>
                    </a:gridCol>
                    <a:gridCol w="2332848">
                      <a:extLst>
                        <a:ext uri="{9D8B030D-6E8A-4147-A177-3AD203B41FA5}">
                          <a16:colId xmlns:a16="http://schemas.microsoft.com/office/drawing/2014/main" val="969770553"/>
                        </a:ext>
                      </a:extLst>
                    </a:gridCol>
                  </a:tblGrid>
                  <a:tr h="396240">
                    <a:tc>
                      <a:txBody>
                        <a:bodyPr/>
                        <a:lstStyle/>
                        <a:p>
                          <a:pPr algn="r"/>
                          <a:r>
                            <a:rPr kumimoji="1" lang="en-US" altLang="ja-JP" sz="2000" i="1" dirty="0" smtClean="0">
                              <a:latin typeface="+mj-lt"/>
                            </a:rPr>
                            <a:t>n</a:t>
                          </a:r>
                          <a:endParaRPr kumimoji="1" lang="ja-JP" altLang="en-US" sz="2000" i="1"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smtClean="0"/>
                            <a:t>次元数</a:t>
                          </a:r>
                          <a:endParaRPr kumimoji="1" lang="ja-JP" alt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9416475"/>
                      </a:ext>
                    </a:extLst>
                  </a:tr>
                  <a:tr h="396240">
                    <a:tc>
                      <a:txBody>
                        <a:bodyPr/>
                        <a:lstStyle/>
                        <a:p>
                          <a:endParaRPr lang="ja-JP"/>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110769" r="-188688" b="-327692"/>
                          </a:stretch>
                        </a:blip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smtClean="0"/>
                            <a:t>パターン</a:t>
                          </a:r>
                          <a:endParaRPr kumimoji="1" lang="ja-JP" alt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90163968"/>
                      </a:ext>
                    </a:extLst>
                  </a:tr>
                  <a:tr h="396240">
                    <a:tc>
                      <a:txBody>
                        <a:bodyPr/>
                        <a:lstStyle/>
                        <a:p>
                          <a:endParaRPr lang="ja-JP"/>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210769" r="-188688" b="-227692"/>
                          </a:stretch>
                        </a:blip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smtClean="0"/>
                            <a:t>条件部ファジィ集合</a:t>
                          </a:r>
                          <a:endParaRPr kumimoji="1" lang="ja-JP" alt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2779322"/>
                      </a:ext>
                    </a:extLst>
                  </a:tr>
                  <a:tr h="396240">
                    <a:tc>
                      <a:txBody>
                        <a:bodyPr/>
                        <a:lstStyle/>
                        <a:p>
                          <a:pPr algn="r"/>
                          <a:r>
                            <a:rPr kumimoji="1" lang="en-US" altLang="ja-JP" sz="2000" i="1" dirty="0" smtClean="0">
                              <a:latin typeface="+mj-lt"/>
                            </a:rPr>
                            <a:t>C</a:t>
                          </a:r>
                          <a:endParaRPr kumimoji="1" lang="ja-JP" altLang="en-US" sz="2000" i="1"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smtClean="0"/>
                            <a:t>結論部クラス</a:t>
                          </a:r>
                          <a:endParaRPr kumimoji="1" lang="ja-JP" alt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74425007"/>
                      </a:ext>
                    </a:extLst>
                  </a:tr>
                  <a:tr h="396240">
                    <a:tc>
                      <a:txBody>
                        <a:bodyPr/>
                        <a:lstStyle/>
                        <a:p>
                          <a:pPr algn="r"/>
                          <a:r>
                            <a:rPr kumimoji="1" lang="en-US" altLang="ja-JP" sz="2000" i="1" dirty="0" smtClean="0">
                              <a:latin typeface="+mj-lt"/>
                            </a:rPr>
                            <a:t>CF</a:t>
                          </a:r>
                          <a:endParaRPr kumimoji="1" lang="ja-JP" altLang="en-US" sz="2000" i="1"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smtClean="0"/>
                            <a:t>ルール重み</a:t>
                          </a:r>
                          <a:endParaRPr kumimoji="1" lang="ja-JP" alt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98504856"/>
                      </a:ext>
                    </a:extLst>
                  </a:tr>
                </a:tbl>
              </a:graphicData>
            </a:graphic>
          </p:graphicFrame>
        </mc:Fallback>
      </mc:AlternateContent>
      <p:sp>
        <p:nvSpPr>
          <p:cNvPr id="12" name="テキスト ボックス 11">
            <a:extLst>
              <a:ext uri="{FF2B5EF4-FFF2-40B4-BE49-F238E27FC236}">
                <a16:creationId xmlns:a16="http://schemas.microsoft.com/office/drawing/2014/main" id="{D5E21094-7193-CD45-8555-376133617532}"/>
              </a:ext>
            </a:extLst>
          </p:cNvPr>
          <p:cNvSpPr txBox="1"/>
          <p:nvPr/>
        </p:nvSpPr>
        <p:spPr>
          <a:xfrm>
            <a:off x="384958" y="4114800"/>
            <a:ext cx="910442" cy="523220"/>
          </a:xfrm>
          <a:prstGeom prst="rect">
            <a:avLst/>
          </a:prstGeom>
          <a:noFill/>
          <a:ln w="19050">
            <a:solidFill>
              <a:schemeClr val="accent6"/>
            </a:solidFill>
          </a:ln>
        </p:spPr>
        <p:txBody>
          <a:bodyPr wrap="square" rtlCol="0">
            <a:spAutoFit/>
          </a:bodyPr>
          <a:lstStyle/>
          <a:p>
            <a:r>
              <a:rPr lang="ja-JP" altLang="en-US" sz="2800" dirty="0"/>
              <a:t>特徴</a:t>
            </a:r>
            <a:endParaRPr kumimoji="1" lang="ja-JP" altLang="en-US" sz="2800" dirty="0"/>
          </a:p>
        </p:txBody>
      </p:sp>
      <p:sp>
        <p:nvSpPr>
          <p:cNvPr id="13"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737884" y="4648200"/>
            <a:ext cx="7720316" cy="2102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b="1" u="sng" kern="0" dirty="0"/>
              <a:t>ルール集合</a:t>
            </a:r>
            <a:r>
              <a:rPr lang="ja-JP" altLang="en-US" sz="2800" kern="0" dirty="0"/>
              <a:t>で識別器が構成される．</a:t>
            </a:r>
            <a:r>
              <a:rPr lang="en-US" altLang="ja-JP" sz="2800" kern="0" dirty="0"/>
              <a:t/>
            </a:r>
            <a:br>
              <a:rPr lang="en-US" altLang="ja-JP" sz="2800" kern="0" dirty="0"/>
            </a:br>
            <a:r>
              <a:rPr lang="ja-JP" altLang="en-US" sz="2800" kern="0" dirty="0"/>
              <a:t>どのようにしてデータの識別を行っているのかが</a:t>
            </a:r>
            <a:r>
              <a:rPr lang="en-US" altLang="ja-JP" sz="2800" kern="0" dirty="0"/>
              <a:t/>
            </a:r>
            <a:br>
              <a:rPr lang="en-US" altLang="ja-JP" sz="2800" kern="0" dirty="0"/>
            </a:br>
            <a:r>
              <a:rPr lang="ja-JP" altLang="en-US" sz="2800" b="1" u="sng" kern="0" dirty="0"/>
              <a:t>言語的に解釈可能</a:t>
            </a:r>
            <a:r>
              <a:rPr lang="ja-JP" altLang="en-US" sz="2800" kern="0" dirty="0"/>
              <a:t>．</a:t>
            </a:r>
            <a:endParaRPr lang="en-US" altLang="ja-JP" sz="2800" kern="0" dirty="0"/>
          </a:p>
        </p:txBody>
      </p:sp>
      <p:grpSp>
        <p:nvGrpSpPr>
          <p:cNvPr id="16" name="グループ化 15"/>
          <p:cNvGrpSpPr/>
          <p:nvPr/>
        </p:nvGrpSpPr>
        <p:grpSpPr>
          <a:xfrm>
            <a:off x="538630" y="2037694"/>
            <a:ext cx="4795370" cy="1315106"/>
            <a:chOff x="386230" y="2090058"/>
            <a:chExt cx="4795370" cy="1315106"/>
          </a:xfrm>
        </p:grpSpPr>
        <p:sp>
          <p:nvSpPr>
            <p:cNvPr id="10" name="角丸四角形 9"/>
            <p:cNvSpPr/>
            <p:nvPr/>
          </p:nvSpPr>
          <p:spPr>
            <a:xfrm>
              <a:off x="596173" y="2419151"/>
              <a:ext cx="4585427" cy="986013"/>
            </a:xfrm>
            <a:prstGeom prst="roundRect">
              <a:avLst/>
            </a:prstGeom>
            <a:solidFill>
              <a:srgbClr val="FFC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F2CC"/>
                </a:solidFill>
              </a:endParaRPr>
            </a:p>
          </p:txBody>
        </p:sp>
        <mc:AlternateContent xmlns:mc="http://schemas.openxmlformats.org/markup-compatibility/2006" xmlns:a14="http://schemas.microsoft.com/office/drawing/2010/main">
          <mc:Choice Requires="a14">
            <p:sp>
              <p:nvSpPr>
                <p:cNvPr id="4" name="テキスト ボックス 3"/>
                <p:cNvSpPr txBox="1"/>
                <p:nvPr/>
              </p:nvSpPr>
              <p:spPr>
                <a:xfrm>
                  <a:off x="596173" y="2514600"/>
                  <a:ext cx="3996607" cy="461665"/>
                </a:xfrm>
                <a:prstGeom prst="rect">
                  <a:avLst/>
                </a:prstGeom>
                <a:noFill/>
              </p:spPr>
              <p:txBody>
                <a:bodyPr wrap="none" rtlCol="0">
                  <a:spAutoFit/>
                </a:bodyPr>
                <a:lstStyle/>
                <a:p>
                  <a:r>
                    <a:rPr kumimoji="1" lang="en-US" altLang="ja-JP" sz="2400" dirty="0">
                      <a:latin typeface="+mj-lt"/>
                    </a:rPr>
                    <a:t>If </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𝑥</m:t>
                          </m:r>
                        </m:e>
                        <m:sub>
                          <m:r>
                            <a:rPr kumimoji="1" lang="en-US" altLang="ja-JP" sz="2400" b="0" i="1" smtClean="0">
                              <a:latin typeface="Cambria Math" panose="02040503050406030204" pitchFamily="18" charset="0"/>
                            </a:rPr>
                            <m:t>1</m:t>
                          </m:r>
                        </m:sub>
                      </m:sSub>
                    </m:oMath>
                  </a14:m>
                  <a:r>
                    <a:rPr kumimoji="1" lang="ja-JP" altLang="en-US" sz="2400" dirty="0">
                      <a:latin typeface="+mj-lt"/>
                    </a:rPr>
                    <a:t> </a:t>
                  </a:r>
                  <a:r>
                    <a:rPr kumimoji="1" lang="en-US" altLang="ja-JP" sz="2400" dirty="0">
                      <a:latin typeface="+mj-lt"/>
                    </a:rPr>
                    <a:t>is </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𝐴</m:t>
                          </m:r>
                        </m:e>
                        <m:sub>
                          <m:r>
                            <a:rPr kumimoji="1" lang="en-US" altLang="ja-JP" sz="2400" b="0" i="1" smtClean="0">
                              <a:latin typeface="Cambria Math" panose="02040503050406030204" pitchFamily="18" charset="0"/>
                            </a:rPr>
                            <m:t>1</m:t>
                          </m:r>
                        </m:sub>
                      </m:sSub>
                    </m:oMath>
                  </a14:m>
                  <a:r>
                    <a:rPr kumimoji="1" lang="ja-JP" altLang="en-US" sz="2400" dirty="0">
                      <a:latin typeface="+mj-lt"/>
                    </a:rPr>
                    <a:t> </a:t>
                  </a:r>
                  <a:r>
                    <a:rPr kumimoji="1" lang="en-US" altLang="ja-JP" sz="2400" dirty="0">
                      <a:latin typeface="+mj-lt"/>
                    </a:rPr>
                    <a:t>and …</a:t>
                  </a:r>
                  <a:r>
                    <a:rPr lang="ja-JP" altLang="en-US" sz="2400" dirty="0">
                      <a:latin typeface="+mj-lt"/>
                    </a:rPr>
                    <a:t> </a:t>
                  </a:r>
                  <a:r>
                    <a:rPr lang="en-US" altLang="ja-JP" sz="2400" dirty="0">
                      <a:latin typeface="+mj-lt"/>
                    </a:rPr>
                    <a:t>and</a:t>
                  </a:r>
                  <a:r>
                    <a:rPr kumimoji="1" lang="en-US" altLang="ja-JP" sz="2400" dirty="0">
                      <a:latin typeface="+mj-lt"/>
                    </a:rPr>
                    <a:t> </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𝑥</m:t>
                          </m:r>
                        </m:e>
                        <m:sub>
                          <m:r>
                            <a:rPr kumimoji="1" lang="en-US" altLang="ja-JP" sz="2400" b="0" i="1" smtClean="0">
                              <a:latin typeface="Cambria Math" panose="02040503050406030204" pitchFamily="18" charset="0"/>
                            </a:rPr>
                            <m:t>𝑛</m:t>
                          </m:r>
                        </m:sub>
                      </m:sSub>
                    </m:oMath>
                  </a14:m>
                  <a:r>
                    <a:rPr kumimoji="1" lang="ja-JP" altLang="en-US" sz="2400" dirty="0">
                      <a:latin typeface="+mj-lt"/>
                    </a:rPr>
                    <a:t> </a:t>
                  </a:r>
                  <a:r>
                    <a:rPr kumimoji="1" lang="en-US" altLang="ja-JP" sz="2400" dirty="0">
                      <a:latin typeface="+mj-lt"/>
                    </a:rPr>
                    <a:t>is </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𝐴</m:t>
                          </m:r>
                        </m:e>
                        <m:sub>
                          <m:r>
                            <a:rPr kumimoji="1" lang="en-US" altLang="ja-JP" sz="2400" b="0" i="1" smtClean="0">
                              <a:latin typeface="Cambria Math" panose="02040503050406030204" pitchFamily="18" charset="0"/>
                            </a:rPr>
                            <m:t>𝑛</m:t>
                          </m:r>
                        </m:sub>
                      </m:sSub>
                    </m:oMath>
                  </a14:m>
                  <a:endParaRPr kumimoji="1" lang="ja-JP" altLang="en-US" sz="2400" dirty="0">
                    <a:latin typeface="+mj-lt"/>
                  </a:endParaRPr>
                </a:p>
              </p:txBody>
            </p:sp>
          </mc:Choice>
          <mc:Fallback xmlns="">
            <p:sp>
              <p:nvSpPr>
                <p:cNvPr id="4" name="テキスト ボックス 3"/>
                <p:cNvSpPr txBox="1">
                  <a:spLocks noRot="1" noChangeAspect="1" noMove="1" noResize="1" noEditPoints="1" noAdjustHandles="1" noChangeArrowheads="1" noChangeShapeType="1" noTextEdit="1"/>
                </p:cNvSpPr>
                <p:nvPr/>
              </p:nvSpPr>
              <p:spPr>
                <a:xfrm>
                  <a:off x="596173" y="2514600"/>
                  <a:ext cx="3996607" cy="461665"/>
                </a:xfrm>
                <a:prstGeom prst="rect">
                  <a:avLst/>
                </a:prstGeom>
                <a:blipFill>
                  <a:blip r:embed="rId3"/>
                  <a:stretch>
                    <a:fillRect l="-2443" t="-10526" b="-28947"/>
                  </a:stretch>
                </a:blipFill>
              </p:spPr>
              <p:txBody>
                <a:bodyPr/>
                <a:lstStyle/>
                <a:p>
                  <a:r>
                    <a:rPr lang="ja-JP" altLang="en-US">
                      <a:noFill/>
                    </a:rPr>
                    <a:t> </a:t>
                  </a:r>
                </a:p>
              </p:txBody>
            </p:sp>
          </mc:Fallback>
        </mc:AlternateContent>
        <p:sp>
          <p:nvSpPr>
            <p:cNvPr id="5" name="テキスト ボックス 4"/>
            <p:cNvSpPr txBox="1"/>
            <p:nvPr/>
          </p:nvSpPr>
          <p:spPr>
            <a:xfrm>
              <a:off x="2348773" y="2910384"/>
              <a:ext cx="2832827" cy="461665"/>
            </a:xfrm>
            <a:prstGeom prst="rect">
              <a:avLst/>
            </a:prstGeom>
            <a:noFill/>
          </p:spPr>
          <p:txBody>
            <a:bodyPr wrap="none" rtlCol="0">
              <a:spAutoFit/>
            </a:bodyPr>
            <a:lstStyle/>
            <a:p>
              <a:r>
                <a:rPr lang="en-US" altLang="ja-JP" sz="2400" dirty="0">
                  <a:latin typeface="+mj-lt"/>
                </a:rPr>
                <a:t>t</a:t>
              </a:r>
              <a:r>
                <a:rPr kumimoji="1" lang="en-US" altLang="ja-JP" sz="2400" dirty="0">
                  <a:latin typeface="+mj-lt"/>
                </a:rPr>
                <a:t>hen Class </a:t>
              </a:r>
              <a:r>
                <a:rPr kumimoji="1" lang="en-US" altLang="ja-JP" sz="2400" i="1" dirty="0">
                  <a:latin typeface="+mj-lt"/>
                </a:rPr>
                <a:t>C </a:t>
              </a:r>
              <a:r>
                <a:rPr lang="en-US" altLang="ja-JP" sz="2400" dirty="0">
                  <a:latin typeface="+mj-lt"/>
                </a:rPr>
                <a:t>with </a:t>
              </a:r>
              <a:r>
                <a:rPr lang="en-US" altLang="ja-JP" sz="2400" i="1" dirty="0">
                  <a:latin typeface="+mj-lt"/>
                </a:rPr>
                <a:t>CF</a:t>
              </a:r>
              <a:endParaRPr kumimoji="1" lang="ja-JP" altLang="en-US" sz="2400" i="1" dirty="0">
                <a:latin typeface="+mj-lt"/>
              </a:endParaRPr>
            </a:p>
          </p:txBody>
        </p:sp>
        <p:sp>
          <p:nvSpPr>
            <p:cNvPr id="15" name="テキスト ボックス 14">
              <a:extLst>
                <a:ext uri="{FF2B5EF4-FFF2-40B4-BE49-F238E27FC236}">
                  <a16:creationId xmlns:a16="http://schemas.microsoft.com/office/drawing/2014/main" id="{77385614-15A0-C94F-8EC0-8F879B337B56}"/>
                </a:ext>
              </a:extLst>
            </p:cNvPr>
            <p:cNvSpPr txBox="1"/>
            <p:nvPr/>
          </p:nvSpPr>
          <p:spPr>
            <a:xfrm>
              <a:off x="386230" y="2090058"/>
              <a:ext cx="2979993" cy="442674"/>
            </a:xfrm>
            <a:prstGeom prst="roundRect">
              <a:avLst/>
            </a:prstGeom>
            <a:ln/>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ja-JP" sz="2000" dirty="0">
                  <a:latin typeface="+mj-lt"/>
                </a:rPr>
                <a:t>If-then</a:t>
              </a:r>
              <a:r>
                <a:rPr kumimoji="1" lang="ja-JP" altLang="en-US" sz="2000" dirty="0"/>
                <a:t>形式ファジィルール</a:t>
              </a:r>
            </a:p>
          </p:txBody>
        </p:sp>
      </p:grpSp>
    </p:spTree>
    <p:extLst>
      <p:ext uri="{BB962C8B-B14F-4D97-AF65-F5344CB8AC3E}">
        <p14:creationId xmlns:p14="http://schemas.microsoft.com/office/powerpoint/2010/main" val="1915985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グループ化 27"/>
          <p:cNvGrpSpPr/>
          <p:nvPr/>
        </p:nvGrpSpPr>
        <p:grpSpPr>
          <a:xfrm>
            <a:off x="6239652" y="3498442"/>
            <a:ext cx="1556506" cy="1407294"/>
            <a:chOff x="6465217" y="3611841"/>
            <a:chExt cx="1556506" cy="1407294"/>
          </a:xfrm>
        </p:grpSpPr>
        <p:sp>
          <p:nvSpPr>
            <p:cNvPr id="29" name="円/楕円 2">
              <a:extLst>
                <a:ext uri="{FF2B5EF4-FFF2-40B4-BE49-F238E27FC236}">
                  <a16:creationId xmlns:a16="http://schemas.microsoft.com/office/drawing/2014/main" id="{DD1BBC0C-57B0-CC4F-9DDD-5AB120EB530A}"/>
                </a:ext>
              </a:extLst>
            </p:cNvPr>
            <p:cNvSpPr/>
            <p:nvPr/>
          </p:nvSpPr>
          <p:spPr>
            <a:xfrm>
              <a:off x="6465217" y="3611841"/>
              <a:ext cx="304800" cy="304800"/>
            </a:xfrm>
            <a:prstGeom prst="ellipse">
              <a:avLst/>
            </a:prstGeom>
            <a:solidFill>
              <a:srgbClr val="FFE285"/>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2">
              <a:extLst>
                <a:ext uri="{FF2B5EF4-FFF2-40B4-BE49-F238E27FC236}">
                  <a16:creationId xmlns:a16="http://schemas.microsoft.com/office/drawing/2014/main" id="{DD1BBC0C-57B0-CC4F-9DDD-5AB120EB530A}"/>
                </a:ext>
              </a:extLst>
            </p:cNvPr>
            <p:cNvSpPr/>
            <p:nvPr/>
          </p:nvSpPr>
          <p:spPr>
            <a:xfrm>
              <a:off x="6650123" y="4033342"/>
              <a:ext cx="304800" cy="304800"/>
            </a:xfrm>
            <a:prstGeom prst="ellipse">
              <a:avLst/>
            </a:prstGeom>
            <a:solidFill>
              <a:srgbClr val="FFE285"/>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2">
              <a:extLst>
                <a:ext uri="{FF2B5EF4-FFF2-40B4-BE49-F238E27FC236}">
                  <a16:creationId xmlns:a16="http://schemas.microsoft.com/office/drawing/2014/main" id="{DD1BBC0C-57B0-CC4F-9DDD-5AB120EB530A}"/>
                </a:ext>
              </a:extLst>
            </p:cNvPr>
            <p:cNvSpPr/>
            <p:nvPr/>
          </p:nvSpPr>
          <p:spPr>
            <a:xfrm>
              <a:off x="6881297" y="4441612"/>
              <a:ext cx="304800" cy="304800"/>
            </a:xfrm>
            <a:prstGeom prst="ellipse">
              <a:avLst/>
            </a:prstGeom>
            <a:solidFill>
              <a:srgbClr val="FFE285"/>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2">
              <a:extLst>
                <a:ext uri="{FF2B5EF4-FFF2-40B4-BE49-F238E27FC236}">
                  <a16:creationId xmlns:a16="http://schemas.microsoft.com/office/drawing/2014/main" id="{DD1BBC0C-57B0-CC4F-9DDD-5AB120EB530A}"/>
                </a:ext>
              </a:extLst>
            </p:cNvPr>
            <p:cNvSpPr/>
            <p:nvPr/>
          </p:nvSpPr>
          <p:spPr>
            <a:xfrm>
              <a:off x="7299110" y="4624510"/>
              <a:ext cx="304800" cy="304800"/>
            </a:xfrm>
            <a:prstGeom prst="ellipse">
              <a:avLst/>
            </a:prstGeom>
            <a:solidFill>
              <a:srgbClr val="FFE285"/>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2">
              <a:extLst>
                <a:ext uri="{FF2B5EF4-FFF2-40B4-BE49-F238E27FC236}">
                  <a16:creationId xmlns:a16="http://schemas.microsoft.com/office/drawing/2014/main" id="{DD1BBC0C-57B0-CC4F-9DDD-5AB120EB530A}"/>
                </a:ext>
              </a:extLst>
            </p:cNvPr>
            <p:cNvSpPr/>
            <p:nvPr/>
          </p:nvSpPr>
          <p:spPr>
            <a:xfrm>
              <a:off x="7716923" y="4714335"/>
              <a:ext cx="304800" cy="304800"/>
            </a:xfrm>
            <a:prstGeom prst="ellipse">
              <a:avLst/>
            </a:prstGeom>
            <a:solidFill>
              <a:srgbClr val="FFE285"/>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タイトル 1"/>
          <p:cNvSpPr>
            <a:spLocks noGrp="1"/>
          </p:cNvSpPr>
          <p:nvPr>
            <p:ph type="title"/>
          </p:nvPr>
        </p:nvSpPr>
        <p:spPr/>
        <p:txBody>
          <a:bodyPr/>
          <a:lstStyle/>
          <a:p>
            <a:r>
              <a:rPr kumimoji="1" lang="ja-JP" altLang="en-US" dirty="0"/>
              <a:t>多目的ファジィ遺伝的機械学習</a:t>
            </a:r>
          </a:p>
        </p:txBody>
      </p:sp>
      <p:sp>
        <p:nvSpPr>
          <p:cNvPr id="3" name="テキスト ボックス 2">
            <a:extLst>
              <a:ext uri="{FF2B5EF4-FFF2-40B4-BE49-F238E27FC236}">
                <a16:creationId xmlns:a16="http://schemas.microsoft.com/office/drawing/2014/main" id="{A4A2B24A-5F59-544B-8D76-756BA47A7E45}"/>
              </a:ext>
            </a:extLst>
          </p:cNvPr>
          <p:cNvSpPr txBox="1"/>
          <p:nvPr/>
        </p:nvSpPr>
        <p:spPr>
          <a:xfrm>
            <a:off x="304799" y="1343055"/>
            <a:ext cx="7924801" cy="830997"/>
          </a:xfrm>
          <a:prstGeom prst="rect">
            <a:avLst/>
          </a:prstGeom>
          <a:noFill/>
          <a:ln w="19050">
            <a:solidFill>
              <a:schemeClr val="accent6"/>
            </a:solidFill>
          </a:ln>
        </p:spPr>
        <p:txBody>
          <a:bodyPr wrap="square" rtlCol="0">
            <a:spAutoFit/>
          </a:bodyPr>
          <a:lstStyle/>
          <a:p>
            <a:r>
              <a:rPr lang="en-US" altLang="ja-JP" sz="2400" dirty="0" err="1"/>
              <a:t>Multiobjective</a:t>
            </a:r>
            <a:r>
              <a:rPr lang="en-US" altLang="ja-JP" sz="2400" dirty="0"/>
              <a:t> Fuzzy Genetics-Based Machine Learning :</a:t>
            </a:r>
          </a:p>
          <a:p>
            <a:r>
              <a:rPr lang="en-US" altLang="ja-JP" sz="2400" dirty="0" err="1"/>
              <a:t>MoFGBML</a:t>
            </a:r>
            <a:endParaRPr kumimoji="1" lang="ja-JP" altLang="en-US" sz="2400" dirty="0"/>
          </a:p>
        </p:txBody>
      </p:sp>
      <p:grpSp>
        <p:nvGrpSpPr>
          <p:cNvPr id="22" name="グループ化 21"/>
          <p:cNvGrpSpPr/>
          <p:nvPr/>
        </p:nvGrpSpPr>
        <p:grpSpPr>
          <a:xfrm>
            <a:off x="5410200" y="3574587"/>
            <a:ext cx="1994128" cy="2333789"/>
            <a:chOff x="6312434" y="3272192"/>
            <a:chExt cx="1994128" cy="2333789"/>
          </a:xfrm>
        </p:grpSpPr>
        <p:sp>
          <p:nvSpPr>
            <p:cNvPr id="8" name="円/楕円 2">
              <a:extLst>
                <a:ext uri="{FF2B5EF4-FFF2-40B4-BE49-F238E27FC236}">
                  <a16:creationId xmlns:a16="http://schemas.microsoft.com/office/drawing/2014/main" id="{DD1BBC0C-57B0-CC4F-9DDD-5AB120EB530A}"/>
                </a:ext>
              </a:extLst>
            </p:cNvPr>
            <p:cNvSpPr/>
            <p:nvPr/>
          </p:nvSpPr>
          <p:spPr>
            <a:xfrm>
              <a:off x="6312434" y="3272192"/>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2">
              <a:extLst>
                <a:ext uri="{FF2B5EF4-FFF2-40B4-BE49-F238E27FC236}">
                  <a16:creationId xmlns:a16="http://schemas.microsoft.com/office/drawing/2014/main" id="{DD1BBC0C-57B0-CC4F-9DDD-5AB120EB530A}"/>
                </a:ext>
              </a:extLst>
            </p:cNvPr>
            <p:cNvSpPr/>
            <p:nvPr/>
          </p:nvSpPr>
          <p:spPr>
            <a:xfrm>
              <a:off x="6391371" y="401012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2">
              <a:extLst>
                <a:ext uri="{FF2B5EF4-FFF2-40B4-BE49-F238E27FC236}">
                  <a16:creationId xmlns:a16="http://schemas.microsoft.com/office/drawing/2014/main" id="{DD1BBC0C-57B0-CC4F-9DDD-5AB120EB530A}"/>
                </a:ext>
              </a:extLst>
            </p:cNvPr>
            <p:cNvSpPr/>
            <p:nvPr/>
          </p:nvSpPr>
          <p:spPr>
            <a:xfrm>
              <a:off x="6609200" y="475930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2">
              <a:extLst>
                <a:ext uri="{FF2B5EF4-FFF2-40B4-BE49-F238E27FC236}">
                  <a16:creationId xmlns:a16="http://schemas.microsoft.com/office/drawing/2014/main" id="{DD1BBC0C-57B0-CC4F-9DDD-5AB120EB530A}"/>
                </a:ext>
              </a:extLst>
            </p:cNvPr>
            <p:cNvSpPr/>
            <p:nvPr/>
          </p:nvSpPr>
          <p:spPr>
            <a:xfrm>
              <a:off x="7197838" y="511549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2">
              <a:extLst>
                <a:ext uri="{FF2B5EF4-FFF2-40B4-BE49-F238E27FC236}">
                  <a16:creationId xmlns:a16="http://schemas.microsoft.com/office/drawing/2014/main" id="{DD1BBC0C-57B0-CC4F-9DDD-5AB120EB530A}"/>
                </a:ext>
              </a:extLst>
            </p:cNvPr>
            <p:cNvSpPr/>
            <p:nvPr/>
          </p:nvSpPr>
          <p:spPr>
            <a:xfrm>
              <a:off x="8001762" y="530118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 name="グループ化 20"/>
          <p:cNvGrpSpPr/>
          <p:nvPr/>
        </p:nvGrpSpPr>
        <p:grpSpPr>
          <a:xfrm>
            <a:off x="4876800" y="2983468"/>
            <a:ext cx="3420966" cy="3343747"/>
            <a:chOff x="5492749" y="3276600"/>
            <a:chExt cx="3420966" cy="3343747"/>
          </a:xfrm>
        </p:grpSpPr>
        <p:grpSp>
          <p:nvGrpSpPr>
            <p:cNvPr id="7" name="グループ化 6"/>
            <p:cNvGrpSpPr/>
            <p:nvPr/>
          </p:nvGrpSpPr>
          <p:grpSpPr>
            <a:xfrm>
              <a:off x="5865715" y="3276600"/>
              <a:ext cx="3048000" cy="3048000"/>
              <a:chOff x="1905000" y="2590800"/>
              <a:chExt cx="3048000" cy="3048000"/>
            </a:xfrm>
          </p:grpSpPr>
          <p:cxnSp>
            <p:nvCxnSpPr>
              <p:cNvPr id="5" name="直線矢印コネクタ 4"/>
              <p:cNvCxnSpPr/>
              <p:nvPr/>
            </p:nvCxnSpPr>
            <p:spPr>
              <a:xfrm>
                <a:off x="1905000" y="5638800"/>
                <a:ext cx="3048000" cy="0"/>
              </a:xfrm>
              <a:prstGeom prst="straightConnector1">
                <a:avLst/>
              </a:prstGeom>
              <a:ln w="38100">
                <a:tailEnd type="triangle" w="lg" len="lg"/>
              </a:ln>
            </p:spPr>
            <p:style>
              <a:lnRef idx="1">
                <a:schemeClr val="dk1"/>
              </a:lnRef>
              <a:fillRef idx="0">
                <a:schemeClr val="dk1"/>
              </a:fillRef>
              <a:effectRef idx="0">
                <a:schemeClr val="dk1"/>
              </a:effectRef>
              <a:fontRef idx="minor">
                <a:schemeClr val="tx1"/>
              </a:fontRef>
            </p:style>
          </p:cxnSp>
          <p:cxnSp>
            <p:nvCxnSpPr>
              <p:cNvPr id="6" name="直線矢印コネクタ 5"/>
              <p:cNvCxnSpPr/>
              <p:nvPr/>
            </p:nvCxnSpPr>
            <p:spPr>
              <a:xfrm rot="16200000">
                <a:off x="381000" y="4114800"/>
                <a:ext cx="3048000" cy="0"/>
              </a:xfrm>
              <a:prstGeom prst="straightConnector1">
                <a:avLst/>
              </a:prstGeom>
              <a:ln w="38100">
                <a:tailEnd type="triangle" w="lg" len="lg"/>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15" name="テキスト ボックス 14"/>
                <p:cNvSpPr txBox="1"/>
                <p:nvPr/>
              </p:nvSpPr>
              <p:spPr>
                <a:xfrm rot="16200000">
                  <a:off x="5323857" y="4646710"/>
                  <a:ext cx="64556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𝑓</m:t>
                            </m:r>
                          </m:e>
                          <m:sub>
                            <m:r>
                              <a:rPr kumimoji="1" lang="en-US" altLang="ja-JP" sz="2000" b="0" i="1" smtClean="0">
                                <a:latin typeface="Cambria Math" panose="02040503050406030204" pitchFamily="18" charset="0"/>
                              </a:rPr>
                              <m:t>1</m:t>
                            </m:r>
                          </m:sub>
                        </m:sSub>
                        <m:d>
                          <m:dPr>
                            <m:ctrlPr>
                              <a:rPr kumimoji="1" lang="en-US" altLang="ja-JP" sz="2000" i="1" smtClean="0">
                                <a:latin typeface="Cambria Math" panose="02040503050406030204" pitchFamily="18" charset="0"/>
                              </a:rPr>
                            </m:ctrlPr>
                          </m:dPr>
                          <m:e>
                            <m:r>
                              <a:rPr kumimoji="1" lang="en-US" altLang="ja-JP" sz="2000" b="1" i="1" smtClean="0">
                                <a:latin typeface="Cambria Math" panose="02040503050406030204" pitchFamily="18" charset="0"/>
                              </a:rPr>
                              <m:t>𝒙</m:t>
                            </m:r>
                          </m:e>
                        </m:d>
                      </m:oMath>
                    </m:oMathPara>
                  </a14:m>
                  <a:endParaRPr kumimoji="1" lang="ja-JP" altLang="en-US" sz="2000" dirty="0"/>
                </a:p>
              </p:txBody>
            </p:sp>
          </mc:Choice>
          <mc:Fallback xmlns="">
            <p:sp>
              <p:nvSpPr>
                <p:cNvPr id="15" name="テキスト ボックス 14"/>
                <p:cNvSpPr txBox="1">
                  <a:spLocks noRot="1" noChangeAspect="1" noMove="1" noResize="1" noEditPoints="1" noAdjustHandles="1" noChangeArrowheads="1" noChangeShapeType="1" noTextEdit="1"/>
                </p:cNvSpPr>
                <p:nvPr/>
              </p:nvSpPr>
              <p:spPr>
                <a:xfrm rot="16200000">
                  <a:off x="5323857" y="4646710"/>
                  <a:ext cx="645561" cy="307777"/>
                </a:xfrm>
                <a:prstGeom prst="rect">
                  <a:avLst/>
                </a:prstGeom>
                <a:blipFill>
                  <a:blip r:embed="rId2"/>
                  <a:stretch>
                    <a:fillRect r="-38000" b="-1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p:cNvSpPr txBox="1"/>
                <p:nvPr/>
              </p:nvSpPr>
              <p:spPr>
                <a:xfrm>
                  <a:off x="7063953" y="6312570"/>
                  <a:ext cx="65152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𝑓</m:t>
                            </m:r>
                          </m:e>
                          <m:sub>
                            <m:r>
                              <a:rPr kumimoji="1" lang="en-US" altLang="ja-JP" sz="2000" b="0" i="1" smtClean="0">
                                <a:latin typeface="Cambria Math" panose="02040503050406030204" pitchFamily="18" charset="0"/>
                              </a:rPr>
                              <m:t>2</m:t>
                            </m:r>
                          </m:sub>
                        </m:sSub>
                        <m:d>
                          <m:dPr>
                            <m:ctrlPr>
                              <a:rPr kumimoji="1" lang="en-US" altLang="ja-JP" sz="2000" i="1" smtClean="0">
                                <a:latin typeface="Cambria Math" panose="02040503050406030204" pitchFamily="18" charset="0"/>
                              </a:rPr>
                            </m:ctrlPr>
                          </m:dPr>
                          <m:e>
                            <m:r>
                              <a:rPr kumimoji="1" lang="en-US" altLang="ja-JP" sz="2000" b="1" i="1" smtClean="0">
                                <a:latin typeface="Cambria Math" panose="02040503050406030204" pitchFamily="18" charset="0"/>
                              </a:rPr>
                              <m:t>𝒙</m:t>
                            </m:r>
                          </m:e>
                        </m:d>
                      </m:oMath>
                    </m:oMathPara>
                  </a14:m>
                  <a:endParaRPr kumimoji="1" lang="ja-JP" altLang="en-US" sz="2000" dirty="0"/>
                </a:p>
              </p:txBody>
            </p:sp>
          </mc:Choice>
          <mc:Fallback xmlns="">
            <p:sp>
              <p:nvSpPr>
                <p:cNvPr id="16" name="テキスト ボックス 15"/>
                <p:cNvSpPr txBox="1">
                  <a:spLocks noRot="1" noChangeAspect="1" noMove="1" noResize="1" noEditPoints="1" noAdjustHandles="1" noChangeArrowheads="1" noChangeShapeType="1" noTextEdit="1"/>
                </p:cNvSpPr>
                <p:nvPr/>
              </p:nvSpPr>
              <p:spPr>
                <a:xfrm>
                  <a:off x="7063953" y="6312570"/>
                  <a:ext cx="651524" cy="307777"/>
                </a:xfrm>
                <a:prstGeom prst="rect">
                  <a:avLst/>
                </a:prstGeom>
                <a:blipFill>
                  <a:blip r:embed="rId3"/>
                  <a:stretch>
                    <a:fillRect l="-13084" b="-38000"/>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graphicFrame>
            <p:nvGraphicFramePr>
              <p:cNvPr id="18" name="表 17">
                <a:extLst>
                  <a:ext uri="{FF2B5EF4-FFF2-40B4-BE49-F238E27FC236}">
                    <a16:creationId xmlns:a16="http://schemas.microsoft.com/office/drawing/2014/main" id="{C7B6EA56-2D13-AA49-91B4-9A28700BC5C0}"/>
                  </a:ext>
                </a:extLst>
              </p:cNvPr>
              <p:cNvGraphicFramePr>
                <a:graphicFrameLocks noGrp="1"/>
              </p:cNvGraphicFramePr>
              <p:nvPr>
                <p:extLst>
                  <p:ext uri="{D42A27DB-BD31-4B8C-83A1-F6EECF244321}">
                    <p14:modId xmlns:p14="http://schemas.microsoft.com/office/powerpoint/2010/main" val="1744235685"/>
                  </p:ext>
                </p:extLst>
              </p:nvPr>
            </p:nvGraphicFramePr>
            <p:xfrm>
              <a:off x="6705600" y="2316480"/>
              <a:ext cx="2288794" cy="1188720"/>
            </p:xfrm>
            <a:graphic>
              <a:graphicData uri="http://schemas.openxmlformats.org/drawingml/2006/table">
                <a:tbl>
                  <a:tblPr bandRow="1">
                    <a:tableStyleId>{F5AB1C69-6EDB-4FF4-983F-18BD219EF322}</a:tableStyleId>
                  </a:tblPr>
                  <a:tblGrid>
                    <a:gridCol w="713159">
                      <a:extLst>
                        <a:ext uri="{9D8B030D-6E8A-4147-A177-3AD203B41FA5}">
                          <a16:colId xmlns:a16="http://schemas.microsoft.com/office/drawing/2014/main" val="1754261082"/>
                        </a:ext>
                      </a:extLst>
                    </a:gridCol>
                    <a:gridCol w="255997">
                      <a:extLst>
                        <a:ext uri="{9D8B030D-6E8A-4147-A177-3AD203B41FA5}">
                          <a16:colId xmlns:a16="http://schemas.microsoft.com/office/drawing/2014/main" val="1093669718"/>
                        </a:ext>
                      </a:extLst>
                    </a:gridCol>
                    <a:gridCol w="1319638">
                      <a:extLst>
                        <a:ext uri="{9D8B030D-6E8A-4147-A177-3AD203B41FA5}">
                          <a16:colId xmlns:a16="http://schemas.microsoft.com/office/drawing/2014/main" val="969770553"/>
                        </a:ext>
                      </a:extLst>
                    </a:gridCol>
                  </a:tblGrid>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𝑓</m:t>
                                    </m:r>
                                  </m:e>
                                  <m:sub>
                                    <m:r>
                                      <a:rPr kumimoji="1" lang="en-US" altLang="ja-JP" sz="2000" b="0" i="1" smtClean="0">
                                        <a:latin typeface="Cambria Math" panose="02040503050406030204" pitchFamily="18" charset="0"/>
                                      </a:rPr>
                                      <m:t>1</m:t>
                                    </m:r>
                                  </m:sub>
                                </m:sSub>
                                <m:d>
                                  <m:dPr>
                                    <m:ctrlPr>
                                      <a:rPr kumimoji="1" lang="en-US" altLang="ja-JP" sz="2000" i="1" smtClean="0">
                                        <a:latin typeface="Cambria Math" panose="02040503050406030204" pitchFamily="18" charset="0"/>
                                      </a:rPr>
                                    </m:ctrlPr>
                                  </m:dPr>
                                  <m:e>
                                    <m:r>
                                      <a:rPr kumimoji="1" lang="en-US" altLang="ja-JP" sz="2000" b="1" i="1" smtClean="0">
                                        <a:latin typeface="Cambria Math" panose="02040503050406030204" pitchFamily="18" charset="0"/>
                                      </a:rPr>
                                      <m:t>𝒙</m:t>
                                    </m:r>
                                  </m:e>
                                </m:d>
                              </m:oMath>
                            </m:oMathPara>
                          </a14:m>
                          <a:endParaRPr kumimoji="1" lang="ja-JP" altLang="en-US" sz="2000" dirty="0"/>
                        </a:p>
                      </a:txBody>
                      <a:tcP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2000" dirty="0"/>
                            <a:t>誤識別率</a:t>
                          </a:r>
                        </a:p>
                      </a:txBody>
                      <a:tcP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9416475"/>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𝑓</m:t>
                                    </m:r>
                                  </m:e>
                                  <m:sub>
                                    <m:r>
                                      <a:rPr kumimoji="1" lang="en-US" altLang="ja-JP" sz="2000" b="0" i="1" smtClean="0">
                                        <a:latin typeface="Cambria Math" panose="02040503050406030204" pitchFamily="18" charset="0"/>
                                      </a:rPr>
                                      <m:t>2</m:t>
                                    </m:r>
                                  </m:sub>
                                </m:sSub>
                                <m:d>
                                  <m:dPr>
                                    <m:ctrlPr>
                                      <a:rPr kumimoji="1" lang="en-US" altLang="ja-JP" sz="2000" i="1" smtClean="0">
                                        <a:latin typeface="Cambria Math" panose="02040503050406030204" pitchFamily="18" charset="0"/>
                                      </a:rPr>
                                    </m:ctrlPr>
                                  </m:dPr>
                                  <m:e>
                                    <m:r>
                                      <a:rPr kumimoji="1" lang="en-US" altLang="ja-JP" sz="2000" b="1" i="1" smtClean="0">
                                        <a:latin typeface="Cambria Math" panose="02040503050406030204" pitchFamily="18" charset="0"/>
                                      </a:rPr>
                                      <m:t>𝒙</m:t>
                                    </m:r>
                                  </m:e>
                                </m:d>
                              </m:oMath>
                            </m:oMathPara>
                          </a14:m>
                          <a:endParaRPr kumimoji="1" lang="ja-JP" altLang="en-US" sz="2000" dirty="0"/>
                        </a:p>
                      </a:txBody>
                      <a:tcP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2000" dirty="0"/>
                            <a:t>ルール数</a:t>
                          </a:r>
                        </a:p>
                      </a:txBody>
                      <a:tcP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0163968"/>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kumimoji="1" lang="ja-JP" altLang="en-US" sz="2000" dirty="0"/>
                        </a:p>
                      </a:txBody>
                      <a:tcP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2000" dirty="0"/>
                            <a:t>:</a:t>
                          </a:r>
                          <a:endParaRPr kumimoji="1" lang="ja-JP" alt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2000" dirty="0"/>
                            <a:t>識別器</a:t>
                          </a:r>
                        </a:p>
                      </a:txBody>
                      <a:tcP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5438184"/>
                      </a:ext>
                    </a:extLst>
                  </a:tr>
                </a:tbl>
              </a:graphicData>
            </a:graphic>
          </p:graphicFrame>
        </mc:Choice>
        <mc:Fallback xmlns="">
          <p:graphicFrame>
            <p:nvGraphicFramePr>
              <p:cNvPr id="18" name="表 17">
                <a:extLst>
                  <a:ext uri="{FF2B5EF4-FFF2-40B4-BE49-F238E27FC236}">
                    <a16:creationId xmlns:a16="http://schemas.microsoft.com/office/drawing/2014/main" id="{C7B6EA56-2D13-AA49-91B4-9A28700BC5C0}"/>
                  </a:ext>
                </a:extLst>
              </p:cNvPr>
              <p:cNvGraphicFramePr>
                <a:graphicFrameLocks noGrp="1"/>
              </p:cNvGraphicFramePr>
              <p:nvPr>
                <p:extLst>
                  <p:ext uri="{D42A27DB-BD31-4B8C-83A1-F6EECF244321}">
                    <p14:modId xmlns:p14="http://schemas.microsoft.com/office/powerpoint/2010/main" val="1744235685"/>
                  </p:ext>
                </p:extLst>
              </p:nvPr>
            </p:nvGraphicFramePr>
            <p:xfrm>
              <a:off x="6705600" y="2316480"/>
              <a:ext cx="2288794" cy="1188720"/>
            </p:xfrm>
            <a:graphic>
              <a:graphicData uri="http://schemas.openxmlformats.org/drawingml/2006/table">
                <a:tbl>
                  <a:tblPr bandRow="1">
                    <a:tableStyleId>{F5AB1C69-6EDB-4FF4-983F-18BD219EF322}</a:tableStyleId>
                  </a:tblPr>
                  <a:tblGrid>
                    <a:gridCol w="713159">
                      <a:extLst>
                        <a:ext uri="{9D8B030D-6E8A-4147-A177-3AD203B41FA5}">
                          <a16:colId xmlns:a16="http://schemas.microsoft.com/office/drawing/2014/main" val="1754261082"/>
                        </a:ext>
                      </a:extLst>
                    </a:gridCol>
                    <a:gridCol w="255997">
                      <a:extLst>
                        <a:ext uri="{9D8B030D-6E8A-4147-A177-3AD203B41FA5}">
                          <a16:colId xmlns:a16="http://schemas.microsoft.com/office/drawing/2014/main" val="1093669718"/>
                        </a:ext>
                      </a:extLst>
                    </a:gridCol>
                    <a:gridCol w="1319638">
                      <a:extLst>
                        <a:ext uri="{9D8B030D-6E8A-4147-A177-3AD203B41FA5}">
                          <a16:colId xmlns:a16="http://schemas.microsoft.com/office/drawing/2014/main" val="969770553"/>
                        </a:ext>
                      </a:extLst>
                    </a:gridCol>
                  </a:tblGrid>
                  <a:tr h="396240">
                    <a:tc>
                      <a:txBody>
                        <a:bodyPr/>
                        <a:lstStyle/>
                        <a:p>
                          <a:endParaRPr lang="ja-JP"/>
                        </a:p>
                      </a:txBody>
                      <a:tcP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l="-3571" t="-12903" r="-225000" b="-229032"/>
                          </a:stretch>
                        </a:blip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2000" dirty="0"/>
                            <a:t>誤識別率</a:t>
                          </a:r>
                        </a:p>
                      </a:txBody>
                      <a:tcP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9416475"/>
                      </a:ext>
                    </a:extLst>
                  </a:tr>
                  <a:tr h="396240">
                    <a:tc>
                      <a:txBody>
                        <a:bodyPr/>
                        <a:lstStyle/>
                        <a:p>
                          <a:endParaRPr lang="ja-JP"/>
                        </a:p>
                      </a:txBody>
                      <a:tcP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l="-3571" t="-109375" r="-225000" b="-121875"/>
                          </a:stretch>
                        </a:blip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2000" dirty="0"/>
                            <a:t>ルール数</a:t>
                          </a:r>
                        </a:p>
                      </a:txBody>
                      <a:tcP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0163968"/>
                      </a:ext>
                    </a:extLst>
                  </a:tr>
                  <a:tr h="3962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kumimoji="1" lang="ja-JP" altLang="en-US" sz="2000" dirty="0"/>
                        </a:p>
                      </a:txBody>
                      <a:tcP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2000" dirty="0"/>
                            <a:t>:</a:t>
                          </a:r>
                          <a:endParaRPr kumimoji="1" lang="ja-JP" alt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2000" dirty="0"/>
                            <a:t>識別器</a:t>
                          </a:r>
                        </a:p>
                      </a:txBody>
                      <a:tcP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5438184"/>
                      </a:ext>
                    </a:extLst>
                  </a:tr>
                </a:tbl>
              </a:graphicData>
            </a:graphic>
          </p:graphicFrame>
        </mc:Fallback>
      </mc:AlternateContent>
      <p:sp>
        <p:nvSpPr>
          <p:cNvPr id="20"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434770" y="2190984"/>
            <a:ext cx="5127830" cy="1390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複数の目的を同時に最適化する進化型多目的最適化手法を</a:t>
            </a:r>
            <a:r>
              <a:rPr lang="en-US" altLang="ja-JP" sz="2800" kern="0" dirty="0"/>
              <a:t/>
            </a:r>
            <a:br>
              <a:rPr lang="en-US" altLang="ja-JP" sz="2800" kern="0" dirty="0"/>
            </a:br>
            <a:r>
              <a:rPr lang="ja-JP" altLang="en-US" sz="2800" kern="0" dirty="0"/>
              <a:t>ファジィ識別器の設計に応用</a:t>
            </a:r>
          </a:p>
          <a:p>
            <a:pPr marL="0" indent="0">
              <a:buNone/>
            </a:pPr>
            <a:endParaRPr lang="en-US" altLang="ja-JP" sz="2800" kern="0" dirty="0"/>
          </a:p>
        </p:txBody>
      </p:sp>
      <mc:AlternateContent xmlns:mc="http://schemas.openxmlformats.org/markup-compatibility/2006" xmlns:a14="http://schemas.microsoft.com/office/drawing/2010/main">
        <mc:Choice Requires="a14">
          <p:sp>
            <p:nvSpPr>
              <p:cNvPr id="23" name="テキスト ボックス 22"/>
              <p:cNvSpPr txBox="1"/>
              <p:nvPr/>
            </p:nvSpPr>
            <p:spPr>
              <a:xfrm>
                <a:off x="5105400" y="6488668"/>
                <a:ext cx="3555069" cy="369332"/>
              </a:xfrm>
              <a:prstGeom prst="rect">
                <a:avLst/>
              </a:prstGeom>
              <a:noFill/>
              <a:ln>
                <a:noFill/>
              </a:ln>
            </p:spPr>
            <p:txBody>
              <a:bodyPr wrap="square" rtlCol="0">
                <a:spAutoFit/>
              </a:bodyPr>
              <a:lstStyle/>
              <a:p>
                <a:pPr algn="ctr"/>
                <a:r>
                  <a:rPr kumimoji="1" lang="en-US" altLang="ja-JP" dirty="0">
                    <a:latin typeface="+mj-lt"/>
                  </a:rPr>
                  <a:t>Minimize </a:t>
                </a: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𝑓</m:t>
                        </m:r>
                      </m:e>
                      <m:sub>
                        <m:r>
                          <a:rPr kumimoji="1" lang="en-US" altLang="ja-JP" b="0" i="1" smtClean="0">
                            <a:latin typeface="Cambria Math" panose="02040503050406030204" pitchFamily="18" charset="0"/>
                          </a:rPr>
                          <m:t>1</m:t>
                        </m:r>
                      </m:sub>
                    </m:sSub>
                    <m:d>
                      <m:dPr>
                        <m:ctrlPr>
                          <a:rPr kumimoji="1" lang="en-US" altLang="ja-JP" i="1" smtClean="0">
                            <a:latin typeface="Cambria Math" panose="02040503050406030204" pitchFamily="18" charset="0"/>
                          </a:rPr>
                        </m:ctrlPr>
                      </m:dPr>
                      <m:e>
                        <m:r>
                          <a:rPr kumimoji="1" lang="en-US" altLang="ja-JP" b="0" i="1" smtClean="0">
                            <a:latin typeface="Cambria Math" panose="02040503050406030204" pitchFamily="18" charset="0"/>
                          </a:rPr>
                          <m:t>𝑥</m:t>
                        </m:r>
                      </m:e>
                    </m:d>
                  </m:oMath>
                </a14:m>
                <a:r>
                  <a:rPr kumimoji="1" lang="ja-JP" altLang="en-US" dirty="0">
                    <a:latin typeface="+mj-lt"/>
                  </a:rPr>
                  <a:t> </a:t>
                </a:r>
                <a:r>
                  <a:rPr kumimoji="1" lang="en-US" altLang="ja-JP" dirty="0">
                    <a:latin typeface="+mj-lt"/>
                  </a:rPr>
                  <a:t>and minimize </a:t>
                </a: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𝑓</m:t>
                        </m:r>
                      </m:e>
                      <m:sub>
                        <m:r>
                          <a:rPr kumimoji="1" lang="en-US" altLang="ja-JP" b="0" i="1" smtClean="0">
                            <a:latin typeface="Cambria Math" panose="02040503050406030204" pitchFamily="18" charset="0"/>
                          </a:rPr>
                          <m:t>2</m:t>
                        </m:r>
                      </m:sub>
                    </m:sSub>
                    <m:d>
                      <m:dPr>
                        <m:ctrlPr>
                          <a:rPr kumimoji="1" lang="en-US" altLang="ja-JP" i="1" smtClean="0">
                            <a:latin typeface="Cambria Math" panose="02040503050406030204" pitchFamily="18" charset="0"/>
                          </a:rPr>
                        </m:ctrlPr>
                      </m:dPr>
                      <m:e>
                        <m:r>
                          <a:rPr kumimoji="1" lang="en-US" altLang="ja-JP" b="0" i="1" smtClean="0">
                            <a:latin typeface="Cambria Math" panose="02040503050406030204" pitchFamily="18" charset="0"/>
                          </a:rPr>
                          <m:t>𝑥</m:t>
                        </m:r>
                      </m:e>
                    </m:d>
                  </m:oMath>
                </a14:m>
                <a:endParaRPr kumimoji="1" lang="ja-JP" altLang="en-US" dirty="0">
                  <a:latin typeface="+mj-lt"/>
                </a:endParaRPr>
              </a:p>
            </p:txBody>
          </p:sp>
        </mc:Choice>
        <mc:Fallback xmlns="">
          <p:sp>
            <p:nvSpPr>
              <p:cNvPr id="23" name="テキスト ボックス 22"/>
              <p:cNvSpPr txBox="1">
                <a:spLocks noRot="1" noChangeAspect="1" noMove="1" noResize="1" noEditPoints="1" noAdjustHandles="1" noChangeArrowheads="1" noChangeShapeType="1" noTextEdit="1"/>
              </p:cNvSpPr>
              <p:nvPr/>
            </p:nvSpPr>
            <p:spPr>
              <a:xfrm>
                <a:off x="5105400" y="6488668"/>
                <a:ext cx="3555069" cy="369332"/>
              </a:xfrm>
              <a:prstGeom prst="rect">
                <a:avLst/>
              </a:prstGeom>
              <a:blipFill>
                <a:blip r:embed="rId5"/>
                <a:stretch>
                  <a:fillRect l="-712" t="-6667" b="-20000"/>
                </a:stretch>
              </a:blipFill>
              <a:ln>
                <a:noFill/>
              </a:ln>
            </p:spPr>
            <p:txBody>
              <a:bodyPr/>
              <a:lstStyle/>
              <a:p>
                <a:r>
                  <a:rPr lang="ja-JP" altLang="en-US">
                    <a:noFill/>
                  </a:rPr>
                  <a:t> </a:t>
                </a:r>
              </a:p>
            </p:txBody>
          </p:sp>
        </mc:Fallback>
      </mc:AlternateContent>
      <p:sp>
        <p:nvSpPr>
          <p:cNvPr id="27"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434769" y="4343400"/>
            <a:ext cx="5127831" cy="2350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b="1" u="sng" kern="0" dirty="0"/>
              <a:t>誤識別率の最小化</a:t>
            </a:r>
            <a:endParaRPr lang="en-US" altLang="ja-JP" sz="1200" kern="0" dirty="0"/>
          </a:p>
          <a:p>
            <a:pPr marL="0" indent="0">
              <a:buNone/>
            </a:pPr>
            <a:r>
              <a:rPr lang="ja-JP" altLang="en-US" sz="2800" b="1" u="sng" kern="0" dirty="0"/>
              <a:t>複雑性（ルール数）の最小化</a:t>
            </a:r>
            <a:endParaRPr lang="en-US" altLang="ja-JP" sz="2800" b="1" u="sng" kern="0" dirty="0"/>
          </a:p>
          <a:p>
            <a:pPr marL="0" indent="0">
              <a:buNone/>
            </a:pPr>
            <a:r>
              <a:rPr lang="ja-JP" altLang="en-US" sz="2800" kern="0" dirty="0"/>
              <a:t>これらの</a:t>
            </a:r>
            <a:r>
              <a:rPr lang="en-US" altLang="ja-JP" sz="2800" kern="0" dirty="0"/>
              <a:t>2</a:t>
            </a:r>
            <a:r>
              <a:rPr lang="ja-JP" altLang="en-US" sz="2800" kern="0" dirty="0"/>
              <a:t>目的における</a:t>
            </a:r>
            <a:r>
              <a:rPr lang="en-US" altLang="ja-JP" sz="2800" kern="0" dirty="0"/>
              <a:t/>
            </a:r>
            <a:br>
              <a:rPr lang="en-US" altLang="ja-JP" sz="2800" kern="0" dirty="0"/>
            </a:br>
            <a:r>
              <a:rPr lang="ja-JP" altLang="en-US" sz="2800" kern="0" dirty="0"/>
              <a:t>トレードオフ曲線に沿った</a:t>
            </a:r>
            <a:r>
              <a:rPr lang="en-US" altLang="ja-JP" sz="2800" kern="0" dirty="0"/>
              <a:t/>
            </a:r>
            <a:br>
              <a:rPr lang="en-US" altLang="ja-JP" sz="2800" kern="0" dirty="0"/>
            </a:br>
            <a:r>
              <a:rPr lang="ja-JP" altLang="en-US" sz="2800" kern="0" dirty="0"/>
              <a:t>識別器集合の獲得が可能．</a:t>
            </a:r>
            <a:endParaRPr lang="en-US" altLang="ja-JP" sz="2800" kern="0" dirty="0"/>
          </a:p>
        </p:txBody>
      </p:sp>
      <p:sp>
        <p:nvSpPr>
          <p:cNvPr id="39" name="左矢印 38"/>
          <p:cNvSpPr/>
          <p:nvPr/>
        </p:nvSpPr>
        <p:spPr>
          <a:xfrm rot="20599922">
            <a:off x="5796700" y="4015795"/>
            <a:ext cx="490141" cy="312786"/>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左矢印 39"/>
          <p:cNvSpPr/>
          <p:nvPr/>
        </p:nvSpPr>
        <p:spPr>
          <a:xfrm rot="16829091">
            <a:off x="6737682" y="5049759"/>
            <a:ext cx="490141" cy="312786"/>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左矢印 40"/>
          <p:cNvSpPr/>
          <p:nvPr/>
        </p:nvSpPr>
        <p:spPr>
          <a:xfrm rot="18747043">
            <a:off x="6040665" y="4677447"/>
            <a:ext cx="490141" cy="312786"/>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D5E21094-7193-CD45-8555-376133617532}"/>
              </a:ext>
            </a:extLst>
          </p:cNvPr>
          <p:cNvSpPr txBox="1"/>
          <p:nvPr/>
        </p:nvSpPr>
        <p:spPr>
          <a:xfrm>
            <a:off x="384958" y="3820180"/>
            <a:ext cx="910442" cy="523220"/>
          </a:xfrm>
          <a:prstGeom prst="rect">
            <a:avLst/>
          </a:prstGeom>
          <a:noFill/>
          <a:ln w="19050">
            <a:solidFill>
              <a:schemeClr val="accent6"/>
            </a:solidFill>
          </a:ln>
        </p:spPr>
        <p:txBody>
          <a:bodyPr wrap="square" rtlCol="0">
            <a:spAutoFit/>
          </a:bodyPr>
          <a:lstStyle/>
          <a:p>
            <a:r>
              <a:rPr lang="ja-JP" altLang="en-US" sz="2800" dirty="0"/>
              <a:t>特徴</a:t>
            </a:r>
            <a:endParaRPr kumimoji="1" lang="ja-JP" altLang="en-US" sz="2800" dirty="0"/>
          </a:p>
        </p:txBody>
      </p:sp>
      <p:sp>
        <p:nvSpPr>
          <p:cNvPr id="33" name="円/楕円 2">
            <a:extLst>
              <a:ext uri="{FF2B5EF4-FFF2-40B4-BE49-F238E27FC236}">
                <a16:creationId xmlns:a16="http://schemas.microsoft.com/office/drawing/2014/main" id="{30248707-3A20-634B-B3CD-93D466368503}"/>
              </a:ext>
            </a:extLst>
          </p:cNvPr>
          <p:cNvSpPr/>
          <p:nvPr/>
        </p:nvSpPr>
        <p:spPr>
          <a:xfrm>
            <a:off x="70104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69042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並列分散型</a:t>
            </a:r>
            <a:r>
              <a:rPr kumimoji="1" lang="en-US" altLang="ja-JP" dirty="0" err="1">
                <a:latin typeface="+mn-lt"/>
              </a:rPr>
              <a:t>MoFGBML</a:t>
            </a:r>
            <a:endParaRPr kumimoji="1" lang="ja-JP" altLang="en-US" dirty="0">
              <a:latin typeface="+mn-lt"/>
            </a:endParaRPr>
          </a:p>
        </p:txBody>
      </p:sp>
      <p:grpSp>
        <p:nvGrpSpPr>
          <p:cNvPr id="3" name="グループ化 2"/>
          <p:cNvGrpSpPr/>
          <p:nvPr/>
        </p:nvGrpSpPr>
        <p:grpSpPr>
          <a:xfrm>
            <a:off x="5105400" y="2743200"/>
            <a:ext cx="3803193" cy="4050018"/>
            <a:chOff x="1270568" y="1494041"/>
            <a:chExt cx="3803193" cy="4050018"/>
          </a:xfrm>
        </p:grpSpPr>
        <p:sp>
          <p:nvSpPr>
            <p:cNvPr id="4" name="U ターン矢印 3">
              <a:extLst>
                <a:ext uri="{FF2B5EF4-FFF2-40B4-BE49-F238E27FC236}">
                  <a16:creationId xmlns:a16="http://schemas.microsoft.com/office/drawing/2014/main" id="{C9D70DAB-195C-6A43-B3AB-8C8CC66D83B2}"/>
                </a:ext>
              </a:extLst>
            </p:cNvPr>
            <p:cNvSpPr/>
            <p:nvPr/>
          </p:nvSpPr>
          <p:spPr>
            <a:xfrm rot="5400000" flipH="1">
              <a:off x="4638886" y="2017191"/>
              <a:ext cx="612629" cy="257121"/>
            </a:xfrm>
            <a:prstGeom prst="uturnArrow">
              <a:avLst>
                <a:gd name="adj1" fmla="val 26815"/>
                <a:gd name="adj2" fmla="val 25000"/>
                <a:gd name="adj3" fmla="val 25000"/>
                <a:gd name="adj4" fmla="val 61531"/>
                <a:gd name="adj5"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5" name="グループ化 4">
              <a:extLst>
                <a:ext uri="{FF2B5EF4-FFF2-40B4-BE49-F238E27FC236}">
                  <a16:creationId xmlns:a16="http://schemas.microsoft.com/office/drawing/2014/main" id="{8683BDC4-DE2B-C640-87E7-1586BC104212}"/>
                </a:ext>
              </a:extLst>
            </p:cNvPr>
            <p:cNvGrpSpPr/>
            <p:nvPr/>
          </p:nvGrpSpPr>
          <p:grpSpPr>
            <a:xfrm>
              <a:off x="1401873" y="2015773"/>
              <a:ext cx="1038283" cy="3048000"/>
              <a:chOff x="1738929" y="1752600"/>
              <a:chExt cx="1038283" cy="3048000"/>
            </a:xfrm>
          </p:grpSpPr>
          <p:sp>
            <p:nvSpPr>
              <p:cNvPr id="45" name="角丸四角形 44">
                <a:extLst>
                  <a:ext uri="{FF2B5EF4-FFF2-40B4-BE49-F238E27FC236}">
                    <a16:creationId xmlns:a16="http://schemas.microsoft.com/office/drawing/2014/main" id="{B9CC2980-1D25-4B44-B9AF-E0E3CF5DC6CD}"/>
                  </a:ext>
                </a:extLst>
              </p:cNvPr>
              <p:cNvSpPr/>
              <p:nvPr/>
            </p:nvSpPr>
            <p:spPr>
              <a:xfrm>
                <a:off x="1738929" y="1752600"/>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a:extLst>
                  <a:ext uri="{FF2B5EF4-FFF2-40B4-BE49-F238E27FC236}">
                    <a16:creationId xmlns:a16="http://schemas.microsoft.com/office/drawing/2014/main" id="{72BB0CF7-D159-A946-9B0B-EC1BC370F053}"/>
                  </a:ext>
                </a:extLst>
              </p:cNvPr>
              <p:cNvSpPr/>
              <p:nvPr/>
            </p:nvSpPr>
            <p:spPr>
              <a:xfrm>
                <a:off x="1849143" y="3048000"/>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2">
                <a:extLst>
                  <a:ext uri="{FF2B5EF4-FFF2-40B4-BE49-F238E27FC236}">
                    <a16:creationId xmlns:a16="http://schemas.microsoft.com/office/drawing/2014/main" id="{DD1BBC0C-57B0-CC4F-9DDD-5AB120EB530A}"/>
                  </a:ext>
                </a:extLst>
              </p:cNvPr>
              <p:cNvSpPr/>
              <p:nvPr/>
            </p:nvSpPr>
            <p:spPr>
              <a:xfrm>
                <a:off x="1905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3">
                <a:extLst>
                  <a:ext uri="{FF2B5EF4-FFF2-40B4-BE49-F238E27FC236}">
                    <a16:creationId xmlns:a16="http://schemas.microsoft.com/office/drawing/2014/main" id="{ACDF2679-253C-5F4F-B5FC-95D0B67399C3}"/>
                  </a:ext>
                </a:extLst>
              </p:cNvPr>
              <p:cNvSpPr/>
              <p:nvPr/>
            </p:nvSpPr>
            <p:spPr>
              <a:xfrm>
                <a:off x="2286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a:extLst>
                  <a:ext uri="{FF2B5EF4-FFF2-40B4-BE49-F238E27FC236}">
                    <a16:creationId xmlns:a16="http://schemas.microsoft.com/office/drawing/2014/main" id="{D3CCA339-216F-ED47-B45F-7AA7EB21D5FA}"/>
                  </a:ext>
                </a:extLst>
              </p:cNvPr>
              <p:cNvSpPr/>
              <p:nvPr/>
            </p:nvSpPr>
            <p:spPr>
              <a:xfrm>
                <a:off x="1905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5">
                <a:extLst>
                  <a:ext uri="{FF2B5EF4-FFF2-40B4-BE49-F238E27FC236}">
                    <a16:creationId xmlns:a16="http://schemas.microsoft.com/office/drawing/2014/main" id="{01D8BA4F-65A6-1041-BEE9-E1F26BB5B2A5}"/>
                  </a:ext>
                </a:extLst>
              </p:cNvPr>
              <p:cNvSpPr/>
              <p:nvPr/>
            </p:nvSpPr>
            <p:spPr>
              <a:xfrm>
                <a:off x="2286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6">
                <a:extLst>
                  <a:ext uri="{FF2B5EF4-FFF2-40B4-BE49-F238E27FC236}">
                    <a16:creationId xmlns:a16="http://schemas.microsoft.com/office/drawing/2014/main" id="{73DB7111-7E2C-0243-A867-833FE15D416F}"/>
                  </a:ext>
                </a:extLst>
              </p:cNvPr>
              <p:cNvSpPr/>
              <p:nvPr/>
            </p:nvSpPr>
            <p:spPr>
              <a:xfrm>
                <a:off x="1905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7">
                <a:extLst>
                  <a:ext uri="{FF2B5EF4-FFF2-40B4-BE49-F238E27FC236}">
                    <a16:creationId xmlns:a16="http://schemas.microsoft.com/office/drawing/2014/main" id="{33833021-8BD4-0944-ADCB-A0712160ABF8}"/>
                  </a:ext>
                </a:extLst>
              </p:cNvPr>
              <p:cNvSpPr/>
              <p:nvPr/>
            </p:nvSpPr>
            <p:spPr>
              <a:xfrm>
                <a:off x="2286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8">
                <a:extLst>
                  <a:ext uri="{FF2B5EF4-FFF2-40B4-BE49-F238E27FC236}">
                    <a16:creationId xmlns:a16="http://schemas.microsoft.com/office/drawing/2014/main" id="{296344F5-DE39-5646-B9FA-BD9393916DB8}"/>
                  </a:ext>
                </a:extLst>
              </p:cNvPr>
              <p:cNvSpPr/>
              <p:nvPr/>
            </p:nvSpPr>
            <p:spPr>
              <a:xfrm>
                <a:off x="1905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9">
                <a:extLst>
                  <a:ext uri="{FF2B5EF4-FFF2-40B4-BE49-F238E27FC236}">
                    <a16:creationId xmlns:a16="http://schemas.microsoft.com/office/drawing/2014/main" id="{10F911D5-5DAF-E24C-B6E9-E138B6899AE3}"/>
                  </a:ext>
                </a:extLst>
              </p:cNvPr>
              <p:cNvSpPr/>
              <p:nvPr/>
            </p:nvSpPr>
            <p:spPr>
              <a:xfrm>
                <a:off x="2286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柱 54">
                <a:extLst>
                  <a:ext uri="{FF2B5EF4-FFF2-40B4-BE49-F238E27FC236}">
                    <a16:creationId xmlns:a16="http://schemas.microsoft.com/office/drawing/2014/main" id="{02DD8ABE-0268-1A46-AA81-26411304C9B2}"/>
                  </a:ext>
                </a:extLst>
              </p:cNvPr>
              <p:cNvSpPr/>
              <p:nvPr/>
            </p:nvSpPr>
            <p:spPr>
              <a:xfrm>
                <a:off x="1849144" y="1868040"/>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上下矢印 55">
                <a:extLst>
                  <a:ext uri="{FF2B5EF4-FFF2-40B4-BE49-F238E27FC236}">
                    <a16:creationId xmlns:a16="http://schemas.microsoft.com/office/drawing/2014/main" id="{2BF16A79-BB3C-CB45-94F9-84BDDF7CDA82}"/>
                  </a:ext>
                </a:extLst>
              </p:cNvPr>
              <p:cNvSpPr/>
              <p:nvPr/>
            </p:nvSpPr>
            <p:spPr>
              <a:xfrm>
                <a:off x="2105671" y="2362200"/>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066691C4-EEEE-A64E-887B-C06ED4985D57}"/>
                  </a:ext>
                </a:extLst>
              </p:cNvPr>
              <p:cNvSpPr txBox="1"/>
              <p:nvPr/>
            </p:nvSpPr>
            <p:spPr>
              <a:xfrm>
                <a:off x="1991370" y="2593080"/>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grpSp>
        <p:grpSp>
          <p:nvGrpSpPr>
            <p:cNvPr id="6" name="グループ化 5">
              <a:extLst>
                <a:ext uri="{FF2B5EF4-FFF2-40B4-BE49-F238E27FC236}">
                  <a16:creationId xmlns:a16="http://schemas.microsoft.com/office/drawing/2014/main" id="{10D5E945-0A9B-654C-9453-59CA4F7388DF}"/>
                </a:ext>
              </a:extLst>
            </p:cNvPr>
            <p:cNvGrpSpPr/>
            <p:nvPr/>
          </p:nvGrpSpPr>
          <p:grpSpPr>
            <a:xfrm>
              <a:off x="2587061" y="2015773"/>
              <a:ext cx="1038283" cy="3048000"/>
              <a:chOff x="1738929" y="1752600"/>
              <a:chExt cx="1038283" cy="3048000"/>
            </a:xfrm>
          </p:grpSpPr>
          <p:sp>
            <p:nvSpPr>
              <p:cNvPr id="32" name="角丸四角形 31">
                <a:extLst>
                  <a:ext uri="{FF2B5EF4-FFF2-40B4-BE49-F238E27FC236}">
                    <a16:creationId xmlns:a16="http://schemas.microsoft.com/office/drawing/2014/main" id="{41CEB9A1-9455-3C4D-BAD3-D0F582EC97CA}"/>
                  </a:ext>
                </a:extLst>
              </p:cNvPr>
              <p:cNvSpPr/>
              <p:nvPr/>
            </p:nvSpPr>
            <p:spPr>
              <a:xfrm>
                <a:off x="1738929" y="1752600"/>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9BC13CB2-2750-DF4E-ABCB-AFCBAF81493F}"/>
                  </a:ext>
                </a:extLst>
              </p:cNvPr>
              <p:cNvSpPr/>
              <p:nvPr/>
            </p:nvSpPr>
            <p:spPr>
              <a:xfrm>
                <a:off x="1849143" y="3048000"/>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18">
                <a:extLst>
                  <a:ext uri="{FF2B5EF4-FFF2-40B4-BE49-F238E27FC236}">
                    <a16:creationId xmlns:a16="http://schemas.microsoft.com/office/drawing/2014/main" id="{971BBB10-C0AF-F94A-A40E-EBBBF9C7DAD0}"/>
                  </a:ext>
                </a:extLst>
              </p:cNvPr>
              <p:cNvSpPr/>
              <p:nvPr/>
            </p:nvSpPr>
            <p:spPr>
              <a:xfrm>
                <a:off x="1905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19">
                <a:extLst>
                  <a:ext uri="{FF2B5EF4-FFF2-40B4-BE49-F238E27FC236}">
                    <a16:creationId xmlns:a16="http://schemas.microsoft.com/office/drawing/2014/main" id="{C631E72B-6FE4-0C46-9DDE-DFA5B9A1FB75}"/>
                  </a:ext>
                </a:extLst>
              </p:cNvPr>
              <p:cNvSpPr/>
              <p:nvPr/>
            </p:nvSpPr>
            <p:spPr>
              <a:xfrm>
                <a:off x="2286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20">
                <a:extLst>
                  <a:ext uri="{FF2B5EF4-FFF2-40B4-BE49-F238E27FC236}">
                    <a16:creationId xmlns:a16="http://schemas.microsoft.com/office/drawing/2014/main" id="{CC8DC23E-FADB-B54C-97D4-DE27D445F227}"/>
                  </a:ext>
                </a:extLst>
              </p:cNvPr>
              <p:cNvSpPr/>
              <p:nvPr/>
            </p:nvSpPr>
            <p:spPr>
              <a:xfrm>
                <a:off x="1905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21">
                <a:extLst>
                  <a:ext uri="{FF2B5EF4-FFF2-40B4-BE49-F238E27FC236}">
                    <a16:creationId xmlns:a16="http://schemas.microsoft.com/office/drawing/2014/main" id="{5EEA302F-263D-7241-B8C0-6824BAA59309}"/>
                  </a:ext>
                </a:extLst>
              </p:cNvPr>
              <p:cNvSpPr/>
              <p:nvPr/>
            </p:nvSpPr>
            <p:spPr>
              <a:xfrm>
                <a:off x="2286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22">
                <a:extLst>
                  <a:ext uri="{FF2B5EF4-FFF2-40B4-BE49-F238E27FC236}">
                    <a16:creationId xmlns:a16="http://schemas.microsoft.com/office/drawing/2014/main" id="{026A6990-8AA8-8844-9ECF-E5891D27E0EE}"/>
                  </a:ext>
                </a:extLst>
              </p:cNvPr>
              <p:cNvSpPr/>
              <p:nvPr/>
            </p:nvSpPr>
            <p:spPr>
              <a:xfrm>
                <a:off x="1905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23">
                <a:extLst>
                  <a:ext uri="{FF2B5EF4-FFF2-40B4-BE49-F238E27FC236}">
                    <a16:creationId xmlns:a16="http://schemas.microsoft.com/office/drawing/2014/main" id="{979C0CA6-6E61-3544-ACDA-6D50DB31ED2D}"/>
                  </a:ext>
                </a:extLst>
              </p:cNvPr>
              <p:cNvSpPr/>
              <p:nvPr/>
            </p:nvSpPr>
            <p:spPr>
              <a:xfrm>
                <a:off x="2286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24">
                <a:extLst>
                  <a:ext uri="{FF2B5EF4-FFF2-40B4-BE49-F238E27FC236}">
                    <a16:creationId xmlns:a16="http://schemas.microsoft.com/office/drawing/2014/main" id="{5AAD598A-3951-AA44-A551-CDBDC40B7496}"/>
                  </a:ext>
                </a:extLst>
              </p:cNvPr>
              <p:cNvSpPr/>
              <p:nvPr/>
            </p:nvSpPr>
            <p:spPr>
              <a:xfrm>
                <a:off x="1905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25">
                <a:extLst>
                  <a:ext uri="{FF2B5EF4-FFF2-40B4-BE49-F238E27FC236}">
                    <a16:creationId xmlns:a16="http://schemas.microsoft.com/office/drawing/2014/main" id="{1CACA7EE-1BC5-B240-B679-E07D3F13B806}"/>
                  </a:ext>
                </a:extLst>
              </p:cNvPr>
              <p:cNvSpPr/>
              <p:nvPr/>
            </p:nvSpPr>
            <p:spPr>
              <a:xfrm>
                <a:off x="2286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柱 41">
                <a:extLst>
                  <a:ext uri="{FF2B5EF4-FFF2-40B4-BE49-F238E27FC236}">
                    <a16:creationId xmlns:a16="http://schemas.microsoft.com/office/drawing/2014/main" id="{AD258B57-BD40-D341-9F49-66EC4C94CCD9}"/>
                  </a:ext>
                </a:extLst>
              </p:cNvPr>
              <p:cNvSpPr/>
              <p:nvPr/>
            </p:nvSpPr>
            <p:spPr>
              <a:xfrm>
                <a:off x="1849144" y="1868040"/>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上下矢印 42">
                <a:extLst>
                  <a:ext uri="{FF2B5EF4-FFF2-40B4-BE49-F238E27FC236}">
                    <a16:creationId xmlns:a16="http://schemas.microsoft.com/office/drawing/2014/main" id="{9AB96D03-5FB2-D646-B1D2-10099B756298}"/>
                  </a:ext>
                </a:extLst>
              </p:cNvPr>
              <p:cNvSpPr/>
              <p:nvPr/>
            </p:nvSpPr>
            <p:spPr>
              <a:xfrm>
                <a:off x="2105671" y="2362200"/>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7ED2B68D-7161-FB44-A830-3848611A5BC5}"/>
                  </a:ext>
                </a:extLst>
              </p:cNvPr>
              <p:cNvSpPr txBox="1"/>
              <p:nvPr/>
            </p:nvSpPr>
            <p:spPr>
              <a:xfrm>
                <a:off x="1991370" y="2593080"/>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grpSp>
        <p:grpSp>
          <p:nvGrpSpPr>
            <p:cNvPr id="7" name="グループ化 6">
              <a:extLst>
                <a:ext uri="{FF2B5EF4-FFF2-40B4-BE49-F238E27FC236}">
                  <a16:creationId xmlns:a16="http://schemas.microsoft.com/office/drawing/2014/main" id="{02634106-7119-F546-A0A2-CFFEFF0C429E}"/>
                </a:ext>
              </a:extLst>
            </p:cNvPr>
            <p:cNvGrpSpPr/>
            <p:nvPr/>
          </p:nvGrpSpPr>
          <p:grpSpPr>
            <a:xfrm>
              <a:off x="3767572" y="2015773"/>
              <a:ext cx="1038283" cy="3048000"/>
              <a:chOff x="1738929" y="1752600"/>
              <a:chExt cx="1038283" cy="3048000"/>
            </a:xfrm>
          </p:grpSpPr>
          <p:sp>
            <p:nvSpPr>
              <p:cNvPr id="19" name="角丸四角形 18">
                <a:extLst>
                  <a:ext uri="{FF2B5EF4-FFF2-40B4-BE49-F238E27FC236}">
                    <a16:creationId xmlns:a16="http://schemas.microsoft.com/office/drawing/2014/main" id="{7B0190BE-ED1D-8D4A-953D-A2ED9B229E92}"/>
                  </a:ext>
                </a:extLst>
              </p:cNvPr>
              <p:cNvSpPr/>
              <p:nvPr/>
            </p:nvSpPr>
            <p:spPr>
              <a:xfrm>
                <a:off x="1738929" y="1752600"/>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C28D8A56-4ABD-5948-A30D-DDC1CC0B16B2}"/>
                  </a:ext>
                </a:extLst>
              </p:cNvPr>
              <p:cNvSpPr/>
              <p:nvPr/>
            </p:nvSpPr>
            <p:spPr>
              <a:xfrm>
                <a:off x="1849143" y="3048000"/>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32">
                <a:extLst>
                  <a:ext uri="{FF2B5EF4-FFF2-40B4-BE49-F238E27FC236}">
                    <a16:creationId xmlns:a16="http://schemas.microsoft.com/office/drawing/2014/main" id="{72C81125-FBDE-DC40-9560-6A7EB25FEA2F}"/>
                  </a:ext>
                </a:extLst>
              </p:cNvPr>
              <p:cNvSpPr/>
              <p:nvPr/>
            </p:nvSpPr>
            <p:spPr>
              <a:xfrm>
                <a:off x="1905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33">
                <a:extLst>
                  <a:ext uri="{FF2B5EF4-FFF2-40B4-BE49-F238E27FC236}">
                    <a16:creationId xmlns:a16="http://schemas.microsoft.com/office/drawing/2014/main" id="{2F21648D-5924-8A41-82EF-5CBEB5271518}"/>
                  </a:ext>
                </a:extLst>
              </p:cNvPr>
              <p:cNvSpPr/>
              <p:nvPr/>
            </p:nvSpPr>
            <p:spPr>
              <a:xfrm>
                <a:off x="2286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34">
                <a:extLst>
                  <a:ext uri="{FF2B5EF4-FFF2-40B4-BE49-F238E27FC236}">
                    <a16:creationId xmlns:a16="http://schemas.microsoft.com/office/drawing/2014/main" id="{E2714FDD-D53F-3346-82BB-004E94E452B4}"/>
                  </a:ext>
                </a:extLst>
              </p:cNvPr>
              <p:cNvSpPr/>
              <p:nvPr/>
            </p:nvSpPr>
            <p:spPr>
              <a:xfrm>
                <a:off x="1905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35">
                <a:extLst>
                  <a:ext uri="{FF2B5EF4-FFF2-40B4-BE49-F238E27FC236}">
                    <a16:creationId xmlns:a16="http://schemas.microsoft.com/office/drawing/2014/main" id="{BF24FB70-A498-9141-9053-B45577248818}"/>
                  </a:ext>
                </a:extLst>
              </p:cNvPr>
              <p:cNvSpPr/>
              <p:nvPr/>
            </p:nvSpPr>
            <p:spPr>
              <a:xfrm>
                <a:off x="2286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36">
                <a:extLst>
                  <a:ext uri="{FF2B5EF4-FFF2-40B4-BE49-F238E27FC236}">
                    <a16:creationId xmlns:a16="http://schemas.microsoft.com/office/drawing/2014/main" id="{4BBDF74C-B2D6-044C-B6F5-3E7C0CF22C03}"/>
                  </a:ext>
                </a:extLst>
              </p:cNvPr>
              <p:cNvSpPr/>
              <p:nvPr/>
            </p:nvSpPr>
            <p:spPr>
              <a:xfrm>
                <a:off x="1905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37">
                <a:extLst>
                  <a:ext uri="{FF2B5EF4-FFF2-40B4-BE49-F238E27FC236}">
                    <a16:creationId xmlns:a16="http://schemas.microsoft.com/office/drawing/2014/main" id="{ACC528F5-CBB3-D343-A13B-A77491932873}"/>
                  </a:ext>
                </a:extLst>
              </p:cNvPr>
              <p:cNvSpPr/>
              <p:nvPr/>
            </p:nvSpPr>
            <p:spPr>
              <a:xfrm>
                <a:off x="2286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38">
                <a:extLst>
                  <a:ext uri="{FF2B5EF4-FFF2-40B4-BE49-F238E27FC236}">
                    <a16:creationId xmlns:a16="http://schemas.microsoft.com/office/drawing/2014/main" id="{937CEA22-1651-9542-B0EB-B0F3A21EF70C}"/>
                  </a:ext>
                </a:extLst>
              </p:cNvPr>
              <p:cNvSpPr/>
              <p:nvPr/>
            </p:nvSpPr>
            <p:spPr>
              <a:xfrm>
                <a:off x="1905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39">
                <a:extLst>
                  <a:ext uri="{FF2B5EF4-FFF2-40B4-BE49-F238E27FC236}">
                    <a16:creationId xmlns:a16="http://schemas.microsoft.com/office/drawing/2014/main" id="{318F0539-0BE2-9E4F-8FB7-B83E30BA6E92}"/>
                  </a:ext>
                </a:extLst>
              </p:cNvPr>
              <p:cNvSpPr/>
              <p:nvPr/>
            </p:nvSpPr>
            <p:spPr>
              <a:xfrm>
                <a:off x="2286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柱 28">
                <a:extLst>
                  <a:ext uri="{FF2B5EF4-FFF2-40B4-BE49-F238E27FC236}">
                    <a16:creationId xmlns:a16="http://schemas.microsoft.com/office/drawing/2014/main" id="{B3CEB2DA-2A4D-9A41-8A99-156072F599A7}"/>
                  </a:ext>
                </a:extLst>
              </p:cNvPr>
              <p:cNvSpPr/>
              <p:nvPr/>
            </p:nvSpPr>
            <p:spPr>
              <a:xfrm>
                <a:off x="1849144" y="1868040"/>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上下矢印 29">
                <a:extLst>
                  <a:ext uri="{FF2B5EF4-FFF2-40B4-BE49-F238E27FC236}">
                    <a16:creationId xmlns:a16="http://schemas.microsoft.com/office/drawing/2014/main" id="{09742EB3-2665-974D-A575-3102BECD1221}"/>
                  </a:ext>
                </a:extLst>
              </p:cNvPr>
              <p:cNvSpPr/>
              <p:nvPr/>
            </p:nvSpPr>
            <p:spPr>
              <a:xfrm>
                <a:off x="2105671" y="2362200"/>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500F44C2-0182-9748-B59F-389277F55F84}"/>
                  </a:ext>
                </a:extLst>
              </p:cNvPr>
              <p:cNvSpPr txBox="1"/>
              <p:nvPr/>
            </p:nvSpPr>
            <p:spPr>
              <a:xfrm>
                <a:off x="1991370" y="2593080"/>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grpSp>
        <p:sp>
          <p:nvSpPr>
            <p:cNvPr id="8" name="左矢印 7">
              <a:extLst>
                <a:ext uri="{FF2B5EF4-FFF2-40B4-BE49-F238E27FC236}">
                  <a16:creationId xmlns:a16="http://schemas.microsoft.com/office/drawing/2014/main" id="{213A110A-3997-914D-AC3C-01671256309E}"/>
                </a:ext>
              </a:extLst>
            </p:cNvPr>
            <p:cNvSpPr/>
            <p:nvPr/>
          </p:nvSpPr>
          <p:spPr>
            <a:xfrm>
              <a:off x="2264841" y="4560517"/>
              <a:ext cx="488291"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左矢印 8">
              <a:extLst>
                <a:ext uri="{FF2B5EF4-FFF2-40B4-BE49-F238E27FC236}">
                  <a16:creationId xmlns:a16="http://schemas.microsoft.com/office/drawing/2014/main" id="{0C9A98A1-FBD0-4645-830D-24D1EEDC7BEE}"/>
                </a:ext>
              </a:extLst>
            </p:cNvPr>
            <p:cNvSpPr/>
            <p:nvPr/>
          </p:nvSpPr>
          <p:spPr>
            <a:xfrm>
              <a:off x="3454726" y="4560517"/>
              <a:ext cx="488291"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左矢印 9">
              <a:extLst>
                <a:ext uri="{FF2B5EF4-FFF2-40B4-BE49-F238E27FC236}">
                  <a16:creationId xmlns:a16="http://schemas.microsoft.com/office/drawing/2014/main" id="{6D7A7842-3A4F-2149-BEFA-1B35F45F4727}"/>
                </a:ext>
              </a:extLst>
            </p:cNvPr>
            <p:cNvSpPr/>
            <p:nvPr/>
          </p:nvSpPr>
          <p:spPr>
            <a:xfrm rot="10800000">
              <a:off x="2440155" y="2294154"/>
              <a:ext cx="257119"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左矢印 10">
              <a:extLst>
                <a:ext uri="{FF2B5EF4-FFF2-40B4-BE49-F238E27FC236}">
                  <a16:creationId xmlns:a16="http://schemas.microsoft.com/office/drawing/2014/main" id="{214A36BF-A64A-F040-A681-A9BD102CA308}"/>
                </a:ext>
              </a:extLst>
            </p:cNvPr>
            <p:cNvSpPr/>
            <p:nvPr/>
          </p:nvSpPr>
          <p:spPr>
            <a:xfrm rot="10800000">
              <a:off x="3625344" y="2298002"/>
              <a:ext cx="257119"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左矢印 11">
              <a:extLst>
                <a:ext uri="{FF2B5EF4-FFF2-40B4-BE49-F238E27FC236}">
                  <a16:creationId xmlns:a16="http://schemas.microsoft.com/office/drawing/2014/main" id="{2E2C8500-4591-4448-BF40-246A2EB75984}"/>
                </a:ext>
              </a:extLst>
            </p:cNvPr>
            <p:cNvSpPr/>
            <p:nvPr/>
          </p:nvSpPr>
          <p:spPr>
            <a:xfrm>
              <a:off x="1520266" y="1781836"/>
              <a:ext cx="3295756"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U ターン矢印 12">
              <a:extLst>
                <a:ext uri="{FF2B5EF4-FFF2-40B4-BE49-F238E27FC236}">
                  <a16:creationId xmlns:a16="http://schemas.microsoft.com/office/drawing/2014/main" id="{C9D70DAB-195C-6A43-B3AB-8C8CC66D83B2}"/>
                </a:ext>
              </a:extLst>
            </p:cNvPr>
            <p:cNvSpPr/>
            <p:nvPr/>
          </p:nvSpPr>
          <p:spPr>
            <a:xfrm rot="16200000" flipH="1">
              <a:off x="1106291" y="2027650"/>
              <a:ext cx="585675" cy="257121"/>
            </a:xfrm>
            <a:prstGeom prst="uturnArrow">
              <a:avLst>
                <a:gd name="adj1" fmla="val 26815"/>
                <a:gd name="adj2" fmla="val 25000"/>
                <a:gd name="adj3" fmla="val 25000"/>
                <a:gd name="adj4" fmla="val 61531"/>
                <a:gd name="adj5"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左矢印 13">
              <a:extLst>
                <a:ext uri="{FF2B5EF4-FFF2-40B4-BE49-F238E27FC236}">
                  <a16:creationId xmlns:a16="http://schemas.microsoft.com/office/drawing/2014/main" id="{1244BD67-C492-484E-8B74-5766BADB6A5D}"/>
                </a:ext>
              </a:extLst>
            </p:cNvPr>
            <p:cNvSpPr/>
            <p:nvPr/>
          </p:nvSpPr>
          <p:spPr>
            <a:xfrm rot="10800000">
              <a:off x="1567943" y="5066466"/>
              <a:ext cx="3048000"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345AF880-C45C-4A4B-9876-E09FF5779452}"/>
                </a:ext>
              </a:extLst>
            </p:cNvPr>
            <p:cNvSpPr txBox="1"/>
            <p:nvPr/>
          </p:nvSpPr>
          <p:spPr>
            <a:xfrm>
              <a:off x="2191695" y="5174727"/>
              <a:ext cx="1800493" cy="369332"/>
            </a:xfrm>
            <a:prstGeom prst="rect">
              <a:avLst/>
            </a:prstGeom>
            <a:noFill/>
          </p:spPr>
          <p:txBody>
            <a:bodyPr wrap="none" rtlCol="0">
              <a:spAutoFit/>
            </a:bodyPr>
            <a:lstStyle/>
            <a:p>
              <a:r>
                <a:rPr kumimoji="1" lang="ja-JP" altLang="en-US"/>
                <a:t>個体の移住操作</a:t>
              </a:r>
            </a:p>
          </p:txBody>
        </p:sp>
        <p:sp>
          <p:nvSpPr>
            <p:cNvPr id="16" name="テキスト ボックス 15">
              <a:extLst>
                <a:ext uri="{FF2B5EF4-FFF2-40B4-BE49-F238E27FC236}">
                  <a16:creationId xmlns:a16="http://schemas.microsoft.com/office/drawing/2014/main" id="{40428F1C-634C-8447-8095-73B5B0870DFB}"/>
                </a:ext>
              </a:extLst>
            </p:cNvPr>
            <p:cNvSpPr txBox="1"/>
            <p:nvPr/>
          </p:nvSpPr>
          <p:spPr>
            <a:xfrm>
              <a:off x="1661780" y="1494041"/>
              <a:ext cx="3203121" cy="369332"/>
            </a:xfrm>
            <a:prstGeom prst="rect">
              <a:avLst/>
            </a:prstGeom>
            <a:noFill/>
          </p:spPr>
          <p:txBody>
            <a:bodyPr wrap="none" rtlCol="0">
              <a:spAutoFit/>
            </a:bodyPr>
            <a:lstStyle/>
            <a:p>
              <a:r>
                <a:rPr kumimoji="1" lang="ja-JP" altLang="en-US" dirty="0"/>
                <a:t>部分学習用データの交換操作</a:t>
              </a:r>
            </a:p>
          </p:txBody>
        </p:sp>
        <p:sp>
          <p:nvSpPr>
            <p:cNvPr id="17" name="U ターン矢印 16">
              <a:extLst>
                <a:ext uri="{FF2B5EF4-FFF2-40B4-BE49-F238E27FC236}">
                  <a16:creationId xmlns:a16="http://schemas.microsoft.com/office/drawing/2014/main" id="{C9D70DAB-195C-6A43-B3AB-8C8CC66D83B2}"/>
                </a:ext>
              </a:extLst>
            </p:cNvPr>
            <p:cNvSpPr/>
            <p:nvPr/>
          </p:nvSpPr>
          <p:spPr>
            <a:xfrm rot="5400000" flipH="1">
              <a:off x="4438187" y="4774929"/>
              <a:ext cx="612629" cy="257121"/>
            </a:xfrm>
            <a:prstGeom prst="uturnArrow">
              <a:avLst>
                <a:gd name="adj1" fmla="val 26815"/>
                <a:gd name="adj2" fmla="val 25000"/>
                <a:gd name="adj3" fmla="val 25000"/>
                <a:gd name="adj4" fmla="val 61531"/>
                <a:gd name="adj5"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U ターン矢印 17">
              <a:extLst>
                <a:ext uri="{FF2B5EF4-FFF2-40B4-BE49-F238E27FC236}">
                  <a16:creationId xmlns:a16="http://schemas.microsoft.com/office/drawing/2014/main" id="{C9D70DAB-195C-6A43-B3AB-8C8CC66D83B2}"/>
                </a:ext>
              </a:extLst>
            </p:cNvPr>
            <p:cNvSpPr/>
            <p:nvPr/>
          </p:nvSpPr>
          <p:spPr>
            <a:xfrm rot="16200000" flipH="1">
              <a:off x="1125170" y="4806819"/>
              <a:ext cx="612629" cy="257121"/>
            </a:xfrm>
            <a:prstGeom prst="uturnArrow">
              <a:avLst>
                <a:gd name="adj1" fmla="val 26815"/>
                <a:gd name="adj2" fmla="val 25000"/>
                <a:gd name="adj3" fmla="val 25000"/>
                <a:gd name="adj4" fmla="val 61531"/>
                <a:gd name="adj5"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63"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702051" y="1353467"/>
            <a:ext cx="4472124" cy="2837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個体群と学習用データを</a:t>
            </a:r>
            <a:r>
              <a:rPr lang="en-US" altLang="ja-JP" sz="2800" kern="0" dirty="0"/>
              <a:t/>
            </a:r>
            <a:br>
              <a:rPr lang="en-US" altLang="ja-JP" sz="2800" kern="0" dirty="0"/>
            </a:br>
            <a:r>
              <a:rPr lang="ja-JP" altLang="en-US" sz="2800" kern="0" dirty="0"/>
              <a:t>小さな部分集合に分割する</a:t>
            </a:r>
            <a:endParaRPr lang="en-US" altLang="ja-JP" sz="2800" kern="0" dirty="0"/>
          </a:p>
          <a:p>
            <a:pPr marL="0" indent="0">
              <a:buNone/>
            </a:pPr>
            <a:r>
              <a:rPr lang="en-US" altLang="ja-JP" sz="2800" kern="0" dirty="0"/>
              <a:t/>
            </a:r>
            <a:br>
              <a:rPr lang="en-US" altLang="ja-JP" sz="2800" kern="0" dirty="0"/>
            </a:br>
            <a:r>
              <a:rPr lang="ja-JP" altLang="en-US" sz="2800" kern="0" dirty="0"/>
              <a:t>分割したペアをそれぞれ</a:t>
            </a:r>
            <a:r>
              <a:rPr lang="en-US" altLang="ja-JP" sz="2800" kern="0" dirty="0"/>
              <a:t/>
            </a:r>
            <a:br>
              <a:rPr lang="en-US" altLang="ja-JP" sz="2800" kern="0" dirty="0"/>
            </a:br>
            <a:r>
              <a:rPr lang="ja-JP" altLang="en-US" sz="2800" kern="0" dirty="0"/>
              <a:t>一つの</a:t>
            </a:r>
            <a:r>
              <a:rPr lang="en-US" altLang="ja-JP" sz="2800" kern="0" dirty="0"/>
              <a:t>CPU</a:t>
            </a:r>
            <a:r>
              <a:rPr lang="ja-JP" altLang="en-US" sz="2800" kern="0" dirty="0"/>
              <a:t>コアに割り当て，</a:t>
            </a:r>
            <a:r>
              <a:rPr lang="en-US" altLang="ja-JP" sz="2800" kern="0" dirty="0" err="1"/>
              <a:t>MoFGBML</a:t>
            </a:r>
            <a:r>
              <a:rPr lang="ja-JP" altLang="en-US" sz="2800" kern="0" dirty="0"/>
              <a:t>を行う．</a:t>
            </a:r>
            <a:endParaRPr lang="en-US" altLang="ja-JP" sz="2800" kern="0" dirty="0"/>
          </a:p>
        </p:txBody>
      </p:sp>
      <p:grpSp>
        <p:nvGrpSpPr>
          <p:cNvPr id="65" name="グループ化 64"/>
          <p:cNvGrpSpPr/>
          <p:nvPr/>
        </p:nvGrpSpPr>
        <p:grpSpPr>
          <a:xfrm>
            <a:off x="5591310" y="1274078"/>
            <a:ext cx="2670925" cy="1316722"/>
            <a:chOff x="5487106" y="2290100"/>
            <a:chExt cx="2670925" cy="1316722"/>
          </a:xfrm>
        </p:grpSpPr>
        <p:sp>
          <p:nvSpPr>
            <p:cNvPr id="66" name="正方形/長方形 65">
              <a:extLst>
                <a:ext uri="{FF2B5EF4-FFF2-40B4-BE49-F238E27FC236}">
                  <a16:creationId xmlns:a16="http://schemas.microsoft.com/office/drawing/2014/main" id="{F03BA68C-30BD-9F43-B982-92E41C1225E7}"/>
                </a:ext>
              </a:extLst>
            </p:cNvPr>
            <p:cNvSpPr/>
            <p:nvPr/>
          </p:nvSpPr>
          <p:spPr>
            <a:xfrm>
              <a:off x="5487106" y="2290100"/>
              <a:ext cx="2670925" cy="13167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43">
              <a:extLst>
                <a:ext uri="{FF2B5EF4-FFF2-40B4-BE49-F238E27FC236}">
                  <a16:creationId xmlns:a16="http://schemas.microsoft.com/office/drawing/2014/main" id="{DA120312-61B1-144E-8D4D-F68349909023}"/>
                </a:ext>
              </a:extLst>
            </p:cNvPr>
            <p:cNvSpPr/>
            <p:nvPr/>
          </p:nvSpPr>
          <p:spPr>
            <a:xfrm>
              <a:off x="5803346" y="3176849"/>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テキスト ボックス 67">
              <a:extLst>
                <a:ext uri="{FF2B5EF4-FFF2-40B4-BE49-F238E27FC236}">
                  <a16:creationId xmlns:a16="http://schemas.microsoft.com/office/drawing/2014/main" id="{FE740822-C01B-A944-AFFB-3E2AA037C098}"/>
                </a:ext>
              </a:extLst>
            </p:cNvPr>
            <p:cNvSpPr txBox="1"/>
            <p:nvPr/>
          </p:nvSpPr>
          <p:spPr>
            <a:xfrm>
              <a:off x="6238892" y="3140722"/>
              <a:ext cx="1569660" cy="369332"/>
            </a:xfrm>
            <a:prstGeom prst="rect">
              <a:avLst/>
            </a:prstGeom>
            <a:noFill/>
          </p:spPr>
          <p:txBody>
            <a:bodyPr wrap="none" rtlCol="0">
              <a:spAutoFit/>
            </a:bodyPr>
            <a:lstStyle/>
            <a:p>
              <a:r>
                <a:rPr kumimoji="1" lang="ja-JP" altLang="en-US" dirty="0"/>
                <a:t>個体（識別器）</a:t>
              </a:r>
            </a:p>
          </p:txBody>
        </p:sp>
        <p:sp>
          <p:nvSpPr>
            <p:cNvPr id="69" name="円柱 68">
              <a:extLst>
                <a:ext uri="{FF2B5EF4-FFF2-40B4-BE49-F238E27FC236}">
                  <a16:creationId xmlns:a16="http://schemas.microsoft.com/office/drawing/2014/main" id="{547D24E4-94C9-4F40-8674-516954DF2E12}"/>
                </a:ext>
              </a:extLst>
            </p:cNvPr>
            <p:cNvSpPr/>
            <p:nvPr/>
          </p:nvSpPr>
          <p:spPr>
            <a:xfrm>
              <a:off x="5671480" y="2512367"/>
              <a:ext cx="566292" cy="369332"/>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テキスト ボックス 69">
              <a:extLst>
                <a:ext uri="{FF2B5EF4-FFF2-40B4-BE49-F238E27FC236}">
                  <a16:creationId xmlns:a16="http://schemas.microsoft.com/office/drawing/2014/main" id="{7F6B3F95-D151-E244-8E51-9A1F825D5239}"/>
                </a:ext>
              </a:extLst>
            </p:cNvPr>
            <p:cNvSpPr txBox="1"/>
            <p:nvPr/>
          </p:nvSpPr>
          <p:spPr>
            <a:xfrm>
              <a:off x="6238892" y="2373868"/>
              <a:ext cx="1726755" cy="646331"/>
            </a:xfrm>
            <a:prstGeom prst="rect">
              <a:avLst/>
            </a:prstGeom>
            <a:noFill/>
          </p:spPr>
          <p:txBody>
            <a:bodyPr wrap="none" rtlCol="0">
              <a:spAutoFit/>
            </a:bodyPr>
            <a:lstStyle/>
            <a:p>
              <a:r>
                <a:rPr lang="ja-JP" altLang="en-US" dirty="0"/>
                <a:t>学習用データの</a:t>
              </a:r>
              <a:endParaRPr lang="en-US" altLang="ja-JP" dirty="0"/>
            </a:p>
            <a:p>
              <a:r>
                <a:rPr lang="ja-JP" altLang="en-US" dirty="0"/>
                <a:t>部分集合</a:t>
              </a:r>
              <a:endParaRPr kumimoji="1" lang="ja-JP" altLang="en-US" dirty="0"/>
            </a:p>
          </p:txBody>
        </p:sp>
      </p:grpSp>
      <p:sp>
        <p:nvSpPr>
          <p:cNvPr id="73"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657726" y="5073434"/>
            <a:ext cx="4414002" cy="102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en-US" altLang="ja-JP" sz="2800" kern="0" dirty="0" err="1"/>
              <a:t>MoFGBML</a:t>
            </a:r>
            <a:r>
              <a:rPr lang="ja-JP" altLang="en-US" sz="2800" kern="0" dirty="0"/>
              <a:t>の適用にかかる計算時間の短縮が可能．</a:t>
            </a:r>
            <a:endParaRPr lang="en-US" altLang="ja-JP" sz="2800" kern="0" dirty="0"/>
          </a:p>
        </p:txBody>
      </p:sp>
      <p:sp>
        <p:nvSpPr>
          <p:cNvPr id="74" name="テキスト ボックス 73">
            <a:extLst>
              <a:ext uri="{FF2B5EF4-FFF2-40B4-BE49-F238E27FC236}">
                <a16:creationId xmlns:a16="http://schemas.microsoft.com/office/drawing/2014/main" id="{A4A2B24A-5F59-544B-8D76-756BA47A7E45}"/>
              </a:ext>
            </a:extLst>
          </p:cNvPr>
          <p:cNvSpPr txBox="1"/>
          <p:nvPr/>
        </p:nvSpPr>
        <p:spPr>
          <a:xfrm>
            <a:off x="304800" y="4557011"/>
            <a:ext cx="914400" cy="523220"/>
          </a:xfrm>
          <a:prstGeom prst="rect">
            <a:avLst/>
          </a:prstGeom>
          <a:noFill/>
          <a:ln w="19050">
            <a:solidFill>
              <a:schemeClr val="accent6"/>
            </a:solidFill>
          </a:ln>
        </p:spPr>
        <p:txBody>
          <a:bodyPr wrap="square" rtlCol="0">
            <a:spAutoFit/>
          </a:bodyPr>
          <a:lstStyle/>
          <a:p>
            <a:r>
              <a:rPr lang="ja-JP" altLang="en-US" sz="2800" dirty="0"/>
              <a:t>特徴</a:t>
            </a:r>
            <a:endParaRPr kumimoji="1" lang="ja-JP" altLang="en-US" sz="2800" dirty="0"/>
          </a:p>
        </p:txBody>
      </p:sp>
    </p:spTree>
    <p:extLst>
      <p:ext uri="{BB962C8B-B14F-4D97-AF65-F5344CB8AC3E}">
        <p14:creationId xmlns:p14="http://schemas.microsoft.com/office/powerpoint/2010/main" val="291660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アンサンブル識別器</a:t>
            </a:r>
          </a:p>
        </p:txBody>
      </p:sp>
      <p:sp>
        <p:nvSpPr>
          <p:cNvPr id="3"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657726" y="1337270"/>
            <a:ext cx="7267074" cy="578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複数の弱識別器の多数決で識別を行う．</a:t>
            </a:r>
            <a:endParaRPr lang="en-US" altLang="ja-JP" sz="2800" kern="0" dirty="0"/>
          </a:p>
        </p:txBody>
      </p:sp>
      <p:grpSp>
        <p:nvGrpSpPr>
          <p:cNvPr id="10" name="グループ化 9"/>
          <p:cNvGrpSpPr/>
          <p:nvPr/>
        </p:nvGrpSpPr>
        <p:grpSpPr>
          <a:xfrm>
            <a:off x="533400" y="1992855"/>
            <a:ext cx="4025919" cy="1008088"/>
            <a:chOff x="1892030" y="2440742"/>
            <a:chExt cx="4025919" cy="1008088"/>
          </a:xfrm>
        </p:grpSpPr>
        <p:sp>
          <p:nvSpPr>
            <p:cNvPr id="5" name="角丸四角形 4"/>
            <p:cNvSpPr/>
            <p:nvPr/>
          </p:nvSpPr>
          <p:spPr>
            <a:xfrm>
              <a:off x="2347811" y="2716069"/>
              <a:ext cx="3570138" cy="732761"/>
            </a:xfrm>
            <a:prstGeom prst="roundRect">
              <a:avLst/>
            </a:prstGeom>
            <a:solidFill>
              <a:srgbClr val="FFF2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38">
              <a:extLst>
                <a:ext uri="{FF2B5EF4-FFF2-40B4-BE49-F238E27FC236}">
                  <a16:creationId xmlns:a16="http://schemas.microsoft.com/office/drawing/2014/main" id="{937CEA22-1651-9542-B0EB-B0F3A21EF70C}"/>
                </a:ext>
              </a:extLst>
            </p:cNvPr>
            <p:cNvSpPr/>
            <p:nvPr/>
          </p:nvSpPr>
          <p:spPr>
            <a:xfrm>
              <a:off x="5163330" y="2997716"/>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38">
              <a:extLst>
                <a:ext uri="{FF2B5EF4-FFF2-40B4-BE49-F238E27FC236}">
                  <a16:creationId xmlns:a16="http://schemas.microsoft.com/office/drawing/2014/main" id="{937CEA22-1651-9542-B0EB-B0F3A21EF70C}"/>
                </a:ext>
              </a:extLst>
            </p:cNvPr>
            <p:cNvSpPr/>
            <p:nvPr/>
          </p:nvSpPr>
          <p:spPr>
            <a:xfrm>
              <a:off x="3980480" y="2997716"/>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38">
              <a:extLst>
                <a:ext uri="{FF2B5EF4-FFF2-40B4-BE49-F238E27FC236}">
                  <a16:creationId xmlns:a16="http://schemas.microsoft.com/office/drawing/2014/main" id="{937CEA22-1651-9542-B0EB-B0F3A21EF70C}"/>
                </a:ext>
              </a:extLst>
            </p:cNvPr>
            <p:cNvSpPr/>
            <p:nvPr/>
          </p:nvSpPr>
          <p:spPr>
            <a:xfrm>
              <a:off x="2797631" y="2997716"/>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77385614-15A0-C94F-8EC0-8F879B337B56}"/>
                </a:ext>
              </a:extLst>
            </p:cNvPr>
            <p:cNvSpPr txBox="1"/>
            <p:nvPr/>
          </p:nvSpPr>
          <p:spPr>
            <a:xfrm>
              <a:off x="1892030" y="2440742"/>
              <a:ext cx="2389239" cy="442674"/>
            </a:xfrm>
            <a:prstGeom prst="roundRect">
              <a:avLst/>
            </a:prstGeom>
            <a:ln w="12700"/>
          </p:spPr>
          <p:style>
            <a:lnRef idx="2">
              <a:schemeClr val="dk1"/>
            </a:lnRef>
            <a:fillRef idx="1">
              <a:schemeClr val="lt1"/>
            </a:fillRef>
            <a:effectRef idx="0">
              <a:schemeClr val="dk1"/>
            </a:effectRef>
            <a:fontRef idx="minor">
              <a:schemeClr val="dk1"/>
            </a:fontRef>
          </p:style>
          <p:txBody>
            <a:bodyPr wrap="none" rtlCol="0">
              <a:spAutoFit/>
            </a:bodyPr>
            <a:lstStyle/>
            <a:p>
              <a:r>
                <a:rPr kumimoji="1" lang="ja-JP" altLang="en-US" sz="2000" dirty="0"/>
                <a:t>アンサンブル識別器</a:t>
              </a:r>
            </a:p>
          </p:txBody>
        </p:sp>
      </p:grpSp>
      <p:grpSp>
        <p:nvGrpSpPr>
          <p:cNvPr id="19" name="グループ化 18"/>
          <p:cNvGrpSpPr/>
          <p:nvPr/>
        </p:nvGrpSpPr>
        <p:grpSpPr>
          <a:xfrm>
            <a:off x="4800600" y="2169572"/>
            <a:ext cx="1828800" cy="497428"/>
            <a:chOff x="6324600" y="2815125"/>
            <a:chExt cx="1828800" cy="497428"/>
          </a:xfrm>
        </p:grpSpPr>
        <p:sp>
          <p:nvSpPr>
            <p:cNvPr id="15" name="正方形/長方形 14">
              <a:extLst>
                <a:ext uri="{FF2B5EF4-FFF2-40B4-BE49-F238E27FC236}">
                  <a16:creationId xmlns:a16="http://schemas.microsoft.com/office/drawing/2014/main" id="{F03BA68C-30BD-9F43-B982-92E41C1225E7}"/>
                </a:ext>
              </a:extLst>
            </p:cNvPr>
            <p:cNvSpPr/>
            <p:nvPr/>
          </p:nvSpPr>
          <p:spPr>
            <a:xfrm>
              <a:off x="6324600" y="2815125"/>
              <a:ext cx="1828800" cy="49742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43">
              <a:extLst>
                <a:ext uri="{FF2B5EF4-FFF2-40B4-BE49-F238E27FC236}">
                  <a16:creationId xmlns:a16="http://schemas.microsoft.com/office/drawing/2014/main" id="{DA120312-61B1-144E-8D4D-F68349909023}"/>
                </a:ext>
              </a:extLst>
            </p:cNvPr>
            <p:cNvSpPr/>
            <p:nvPr/>
          </p:nvSpPr>
          <p:spPr>
            <a:xfrm>
              <a:off x="6447428" y="2939874"/>
              <a:ext cx="258172" cy="258172"/>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FE740822-C01B-A944-AFFB-3E2AA037C098}"/>
                </a:ext>
              </a:extLst>
            </p:cNvPr>
            <p:cNvSpPr txBox="1"/>
            <p:nvPr/>
          </p:nvSpPr>
          <p:spPr>
            <a:xfrm>
              <a:off x="6744358" y="2880709"/>
              <a:ext cx="1107996" cy="369332"/>
            </a:xfrm>
            <a:prstGeom prst="rect">
              <a:avLst/>
            </a:prstGeom>
            <a:noFill/>
          </p:spPr>
          <p:txBody>
            <a:bodyPr wrap="none" rtlCol="0">
              <a:spAutoFit/>
            </a:bodyPr>
            <a:lstStyle/>
            <a:p>
              <a:r>
                <a:rPr lang="ja-JP" altLang="en-US" dirty="0"/>
                <a:t>弱</a:t>
              </a:r>
              <a:r>
                <a:rPr kumimoji="1" lang="ja-JP" altLang="en-US" dirty="0"/>
                <a:t>識別器</a:t>
              </a:r>
            </a:p>
          </p:txBody>
        </p:sp>
      </p:grpSp>
      <p:cxnSp>
        <p:nvCxnSpPr>
          <p:cNvPr id="20" name="直線矢印コネクタ 19"/>
          <p:cNvCxnSpPr>
            <a:stCxn id="8" idx="4"/>
          </p:cNvCxnSpPr>
          <p:nvPr/>
        </p:nvCxnSpPr>
        <p:spPr>
          <a:xfrm flipH="1">
            <a:off x="1591248" y="2854629"/>
            <a:ext cx="153" cy="104276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a:stCxn id="7" idx="4"/>
          </p:cNvCxnSpPr>
          <p:nvPr/>
        </p:nvCxnSpPr>
        <p:spPr>
          <a:xfrm flipH="1">
            <a:off x="2774096" y="2854629"/>
            <a:ext cx="154" cy="104276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a:stCxn id="6" idx="4"/>
          </p:cNvCxnSpPr>
          <p:nvPr/>
        </p:nvCxnSpPr>
        <p:spPr>
          <a:xfrm flipH="1">
            <a:off x="3956947" y="2854629"/>
            <a:ext cx="153" cy="104276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77385614-15A0-C94F-8EC0-8F879B337B56}"/>
              </a:ext>
            </a:extLst>
          </p:cNvPr>
          <p:cNvSpPr txBox="1"/>
          <p:nvPr/>
        </p:nvSpPr>
        <p:spPr>
          <a:xfrm>
            <a:off x="1219200" y="3135392"/>
            <a:ext cx="3114470" cy="369332"/>
          </a:xfrm>
          <a:prstGeom prst="rect">
            <a:avLst/>
          </a:prstGeom>
          <a:solidFill>
            <a:schemeClr val="bg1"/>
          </a:solidFill>
          <a:ln w="19050">
            <a:solidFill>
              <a:schemeClr val="accent2">
                <a:lumMod val="75000"/>
              </a:schemeClr>
            </a:solidFill>
          </a:ln>
        </p:spPr>
        <p:txBody>
          <a:bodyPr wrap="square" rtlCol="0">
            <a:spAutoFit/>
          </a:bodyPr>
          <a:lstStyle/>
          <a:p>
            <a:pPr algn="ctr"/>
            <a:r>
              <a:rPr kumimoji="1" lang="ja-JP" altLang="en-US" b="1" dirty="0"/>
              <a:t>パターンの識別</a:t>
            </a:r>
          </a:p>
        </p:txBody>
      </p:sp>
      <p:sp>
        <p:nvSpPr>
          <p:cNvPr id="27" name="テキスト ボックス 26">
            <a:extLst>
              <a:ext uri="{FF2B5EF4-FFF2-40B4-BE49-F238E27FC236}">
                <a16:creationId xmlns:a16="http://schemas.microsoft.com/office/drawing/2014/main" id="{1D521594-FF9D-A345-9EEE-9971061824F0}"/>
              </a:ext>
            </a:extLst>
          </p:cNvPr>
          <p:cNvSpPr txBox="1"/>
          <p:nvPr/>
        </p:nvSpPr>
        <p:spPr>
          <a:xfrm>
            <a:off x="1075722" y="3897392"/>
            <a:ext cx="1022459" cy="369332"/>
          </a:xfrm>
          <a:prstGeom prst="rect">
            <a:avLst/>
          </a:prstGeom>
          <a:noFill/>
        </p:spPr>
        <p:txBody>
          <a:bodyPr wrap="none" rtlCol="0">
            <a:spAutoFit/>
          </a:bodyPr>
          <a:lstStyle/>
          <a:p>
            <a:r>
              <a:rPr lang="en-US" altLang="ja-JP" b="1" dirty="0"/>
              <a:t>Class A</a:t>
            </a:r>
            <a:endParaRPr kumimoji="1" lang="ja-JP" altLang="en-US" b="1" dirty="0"/>
          </a:p>
        </p:txBody>
      </p:sp>
      <p:sp>
        <p:nvSpPr>
          <p:cNvPr id="28" name="テキスト ボックス 27">
            <a:extLst>
              <a:ext uri="{FF2B5EF4-FFF2-40B4-BE49-F238E27FC236}">
                <a16:creationId xmlns:a16="http://schemas.microsoft.com/office/drawing/2014/main" id="{1D521594-FF9D-A345-9EEE-9971061824F0}"/>
              </a:ext>
            </a:extLst>
          </p:cNvPr>
          <p:cNvSpPr txBox="1"/>
          <p:nvPr/>
        </p:nvSpPr>
        <p:spPr>
          <a:xfrm>
            <a:off x="2258570" y="3897392"/>
            <a:ext cx="1031051" cy="369332"/>
          </a:xfrm>
          <a:prstGeom prst="rect">
            <a:avLst/>
          </a:prstGeom>
          <a:noFill/>
        </p:spPr>
        <p:txBody>
          <a:bodyPr wrap="none" rtlCol="0">
            <a:spAutoFit/>
          </a:bodyPr>
          <a:lstStyle/>
          <a:p>
            <a:r>
              <a:rPr lang="en-US" altLang="ja-JP" b="1" dirty="0"/>
              <a:t>Class B</a:t>
            </a:r>
            <a:endParaRPr kumimoji="1" lang="ja-JP" altLang="en-US" b="1" dirty="0"/>
          </a:p>
        </p:txBody>
      </p:sp>
      <p:sp>
        <p:nvSpPr>
          <p:cNvPr id="29" name="テキスト ボックス 28">
            <a:extLst>
              <a:ext uri="{FF2B5EF4-FFF2-40B4-BE49-F238E27FC236}">
                <a16:creationId xmlns:a16="http://schemas.microsoft.com/office/drawing/2014/main" id="{1D521594-FF9D-A345-9EEE-9971061824F0}"/>
              </a:ext>
            </a:extLst>
          </p:cNvPr>
          <p:cNvSpPr txBox="1"/>
          <p:nvPr/>
        </p:nvSpPr>
        <p:spPr>
          <a:xfrm>
            <a:off x="3441418" y="3897392"/>
            <a:ext cx="1022459" cy="369332"/>
          </a:xfrm>
          <a:prstGeom prst="rect">
            <a:avLst/>
          </a:prstGeom>
          <a:noFill/>
        </p:spPr>
        <p:txBody>
          <a:bodyPr wrap="none" rtlCol="0">
            <a:spAutoFit/>
          </a:bodyPr>
          <a:lstStyle/>
          <a:p>
            <a:r>
              <a:rPr lang="en-US" altLang="ja-JP" b="1" dirty="0"/>
              <a:t>Class A</a:t>
            </a:r>
            <a:endParaRPr kumimoji="1" lang="ja-JP" altLang="en-US" b="1" dirty="0"/>
          </a:p>
        </p:txBody>
      </p:sp>
      <p:sp>
        <p:nvSpPr>
          <p:cNvPr id="30" name="テキスト ボックス 29">
            <a:extLst>
              <a:ext uri="{FF2B5EF4-FFF2-40B4-BE49-F238E27FC236}">
                <a16:creationId xmlns:a16="http://schemas.microsoft.com/office/drawing/2014/main" id="{77385614-15A0-C94F-8EC0-8F879B337B56}"/>
              </a:ext>
            </a:extLst>
          </p:cNvPr>
          <p:cNvSpPr txBox="1"/>
          <p:nvPr/>
        </p:nvSpPr>
        <p:spPr>
          <a:xfrm>
            <a:off x="5484332" y="3191947"/>
            <a:ext cx="1910452" cy="408623"/>
          </a:xfrm>
          <a:prstGeom prst="roundRect">
            <a:avLst/>
          </a:prstGeom>
          <a:solidFill>
            <a:schemeClr val="bg1"/>
          </a:solidFill>
          <a:ln w="19050">
            <a:solidFill>
              <a:schemeClr val="accent2">
                <a:lumMod val="75000"/>
              </a:schemeClr>
            </a:solidFill>
          </a:ln>
        </p:spPr>
        <p:txBody>
          <a:bodyPr wrap="square" rtlCol="0" anchor="ctr">
            <a:spAutoFit/>
          </a:bodyPr>
          <a:lstStyle/>
          <a:p>
            <a:pPr algn="ctr"/>
            <a:r>
              <a:rPr lang="ja-JP" altLang="en-US" b="1" dirty="0"/>
              <a:t>多数決投票結果</a:t>
            </a:r>
            <a:endParaRPr kumimoji="1" lang="ja-JP" altLang="en-US" b="1" dirty="0"/>
          </a:p>
        </p:txBody>
      </p:sp>
      <p:sp>
        <p:nvSpPr>
          <p:cNvPr id="38" name="テキスト ボックス 37">
            <a:extLst>
              <a:ext uri="{FF2B5EF4-FFF2-40B4-BE49-F238E27FC236}">
                <a16:creationId xmlns:a16="http://schemas.microsoft.com/office/drawing/2014/main" id="{77385614-15A0-C94F-8EC0-8F879B337B56}"/>
              </a:ext>
            </a:extLst>
          </p:cNvPr>
          <p:cNvSpPr txBox="1"/>
          <p:nvPr/>
        </p:nvSpPr>
        <p:spPr>
          <a:xfrm>
            <a:off x="5678460" y="3632537"/>
            <a:ext cx="2551140" cy="1015663"/>
          </a:xfrm>
          <a:prstGeom prst="rect">
            <a:avLst/>
          </a:prstGeom>
          <a:noFill/>
          <a:ln w="19050">
            <a:noFill/>
          </a:ln>
        </p:spPr>
        <p:txBody>
          <a:bodyPr wrap="square" rtlCol="0" anchor="ctr">
            <a:spAutoFit/>
          </a:bodyPr>
          <a:lstStyle/>
          <a:p>
            <a:r>
              <a:rPr kumimoji="1" lang="en-US" altLang="ja-JP" sz="2000" dirty="0"/>
              <a:t>Class A : 2</a:t>
            </a:r>
            <a:r>
              <a:rPr kumimoji="1" lang="ja-JP" altLang="en-US" sz="2000" dirty="0"/>
              <a:t>票</a:t>
            </a:r>
            <a:endParaRPr kumimoji="1" lang="en-US" altLang="ja-JP" sz="2000" dirty="0"/>
          </a:p>
          <a:p>
            <a:r>
              <a:rPr lang="en-US" altLang="ja-JP" sz="2000" dirty="0"/>
              <a:t>Class B : 1</a:t>
            </a:r>
            <a:r>
              <a:rPr lang="ja-JP" altLang="en-US" sz="2000" dirty="0"/>
              <a:t>票</a:t>
            </a:r>
            <a:endParaRPr lang="en-US" altLang="ja-JP" sz="2000" dirty="0"/>
          </a:p>
          <a:p>
            <a:r>
              <a:rPr lang="ja-JP" altLang="en-US" sz="2000" dirty="0"/>
              <a:t>⇒ 識別結果 </a:t>
            </a:r>
            <a:r>
              <a:rPr lang="en-US" altLang="ja-JP" sz="2000" dirty="0"/>
              <a:t>Class A</a:t>
            </a:r>
            <a:endParaRPr kumimoji="1" lang="ja-JP" altLang="en-US" sz="2000" dirty="0"/>
          </a:p>
        </p:txBody>
      </p:sp>
      <p:sp>
        <p:nvSpPr>
          <p:cNvPr id="39" name="右矢印 38"/>
          <p:cNvSpPr/>
          <p:nvPr/>
        </p:nvSpPr>
        <p:spPr>
          <a:xfrm>
            <a:off x="4823189" y="3793391"/>
            <a:ext cx="495958" cy="577334"/>
          </a:xfrm>
          <a:prstGeom prst="rightArrow">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657726" y="5088423"/>
            <a:ext cx="8029074" cy="1417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特定のパターンに対して不得意な弱識別器が</a:t>
            </a:r>
            <a:r>
              <a:rPr lang="en-US" altLang="ja-JP" sz="2800" kern="0" dirty="0"/>
              <a:t/>
            </a:r>
            <a:br>
              <a:rPr lang="en-US" altLang="ja-JP" sz="2800" kern="0" dirty="0"/>
            </a:br>
            <a:r>
              <a:rPr lang="ja-JP" altLang="en-US" sz="2800" kern="0" dirty="0"/>
              <a:t>存在しても，多数決による識別が行われるため，</a:t>
            </a:r>
            <a:r>
              <a:rPr lang="en-US" altLang="ja-JP" sz="2800" kern="0" dirty="0"/>
              <a:t/>
            </a:r>
            <a:br>
              <a:rPr lang="en-US" altLang="ja-JP" sz="2800" kern="0" dirty="0"/>
            </a:br>
            <a:r>
              <a:rPr lang="ja-JP" altLang="en-US" sz="2800" kern="0" dirty="0"/>
              <a:t>単一の識別器と比較して識別性能が高い．</a:t>
            </a:r>
            <a:endParaRPr lang="en-US" altLang="ja-JP" sz="2800" kern="0" dirty="0"/>
          </a:p>
        </p:txBody>
      </p:sp>
      <p:sp>
        <p:nvSpPr>
          <p:cNvPr id="42" name="テキスト ボックス 41">
            <a:extLst>
              <a:ext uri="{FF2B5EF4-FFF2-40B4-BE49-F238E27FC236}">
                <a16:creationId xmlns:a16="http://schemas.microsoft.com/office/drawing/2014/main" id="{A4A2B24A-5F59-544B-8D76-756BA47A7E45}"/>
              </a:ext>
            </a:extLst>
          </p:cNvPr>
          <p:cNvSpPr txBox="1"/>
          <p:nvPr/>
        </p:nvSpPr>
        <p:spPr>
          <a:xfrm>
            <a:off x="304800" y="4572000"/>
            <a:ext cx="914400" cy="523220"/>
          </a:xfrm>
          <a:prstGeom prst="rect">
            <a:avLst/>
          </a:prstGeom>
          <a:noFill/>
          <a:ln w="19050">
            <a:solidFill>
              <a:schemeClr val="accent6"/>
            </a:solidFill>
          </a:ln>
        </p:spPr>
        <p:txBody>
          <a:bodyPr wrap="square" rtlCol="0">
            <a:spAutoFit/>
          </a:bodyPr>
          <a:lstStyle/>
          <a:p>
            <a:r>
              <a:rPr lang="ja-JP" altLang="en-US" sz="2800" dirty="0"/>
              <a:t>特徴</a:t>
            </a:r>
            <a:endParaRPr kumimoji="1" lang="ja-JP" altLang="en-US" sz="2800" dirty="0"/>
          </a:p>
        </p:txBody>
      </p:sp>
    </p:spTree>
    <p:extLst>
      <p:ext uri="{BB962C8B-B14F-4D97-AF65-F5344CB8AC3E}">
        <p14:creationId xmlns:p14="http://schemas.microsoft.com/office/powerpoint/2010/main" val="405610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本研究の目的</a:t>
            </a:r>
          </a:p>
        </p:txBody>
      </p:sp>
      <p:sp>
        <p:nvSpPr>
          <p:cNvPr id="110"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702050" y="1267879"/>
            <a:ext cx="7908549" cy="1094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並列分散型</a:t>
            </a:r>
            <a:r>
              <a:rPr lang="en-US" altLang="ja-JP" sz="2800" kern="0" dirty="0" err="1"/>
              <a:t>MoFGBML</a:t>
            </a:r>
            <a:r>
              <a:rPr lang="ja-JP" altLang="en-US" sz="2800" kern="0" dirty="0"/>
              <a:t>で獲得した識別器集合からアンサンブル識別器を設計する．</a:t>
            </a:r>
            <a:endParaRPr lang="en-US" altLang="ja-JP" sz="2800" kern="0" dirty="0"/>
          </a:p>
        </p:txBody>
      </p:sp>
      <p:pic>
        <p:nvPicPr>
          <p:cNvPr id="111" name="図 110"/>
          <p:cNvPicPr>
            <a:picLocks noChangeAspect="1"/>
          </p:cNvPicPr>
          <p:nvPr/>
        </p:nvPicPr>
        <p:blipFill>
          <a:blip r:embed="rId2"/>
          <a:stretch>
            <a:fillRect/>
          </a:stretch>
        </p:blipFill>
        <p:spPr>
          <a:xfrm>
            <a:off x="5029200" y="2487079"/>
            <a:ext cx="2891445" cy="4005600"/>
          </a:xfrm>
          <a:prstGeom prst="rect">
            <a:avLst/>
          </a:prstGeom>
        </p:spPr>
      </p:pic>
      <p:pic>
        <p:nvPicPr>
          <p:cNvPr id="112" name="図 111"/>
          <p:cNvPicPr>
            <a:picLocks noChangeAspect="1"/>
          </p:cNvPicPr>
          <p:nvPr/>
        </p:nvPicPr>
        <p:blipFill>
          <a:blip r:embed="rId3"/>
          <a:stretch>
            <a:fillRect/>
          </a:stretch>
        </p:blipFill>
        <p:spPr>
          <a:xfrm>
            <a:off x="1066800" y="2672620"/>
            <a:ext cx="3064661" cy="3634518"/>
          </a:xfrm>
          <a:prstGeom prst="rect">
            <a:avLst/>
          </a:prstGeom>
        </p:spPr>
      </p:pic>
    </p:spTree>
    <p:extLst>
      <p:ext uri="{BB962C8B-B14F-4D97-AF65-F5344CB8AC3E}">
        <p14:creationId xmlns:p14="http://schemas.microsoft.com/office/powerpoint/2010/main" val="1688023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角丸四角形 62"/>
          <p:cNvSpPr/>
          <p:nvPr/>
        </p:nvSpPr>
        <p:spPr>
          <a:xfrm>
            <a:off x="5410200" y="5682433"/>
            <a:ext cx="3570138" cy="489767"/>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a:t>識別器の設計</a:t>
            </a:r>
          </a:p>
        </p:txBody>
      </p:sp>
      <p:sp>
        <p:nvSpPr>
          <p:cNvPr id="45" name="角丸四角形 44">
            <a:extLst>
              <a:ext uri="{FF2B5EF4-FFF2-40B4-BE49-F238E27FC236}">
                <a16:creationId xmlns:a16="http://schemas.microsoft.com/office/drawing/2014/main" id="{B9CC2980-1D25-4B44-B9AF-E0E3CF5DC6CD}"/>
              </a:ext>
            </a:extLst>
          </p:cNvPr>
          <p:cNvSpPr/>
          <p:nvPr/>
        </p:nvSpPr>
        <p:spPr>
          <a:xfrm>
            <a:off x="5478890" y="18341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a:extLst>
              <a:ext uri="{FF2B5EF4-FFF2-40B4-BE49-F238E27FC236}">
                <a16:creationId xmlns:a16="http://schemas.microsoft.com/office/drawing/2014/main" id="{72BB0CF7-D159-A946-9B0B-EC1BC370F053}"/>
              </a:ext>
            </a:extLst>
          </p:cNvPr>
          <p:cNvSpPr/>
          <p:nvPr/>
        </p:nvSpPr>
        <p:spPr>
          <a:xfrm>
            <a:off x="5589104" y="31295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2">
            <a:extLst>
              <a:ext uri="{FF2B5EF4-FFF2-40B4-BE49-F238E27FC236}">
                <a16:creationId xmlns:a16="http://schemas.microsoft.com/office/drawing/2014/main" id="{DD1BBC0C-57B0-CC4F-9DDD-5AB120EB530A}"/>
              </a:ext>
            </a:extLst>
          </p:cNvPr>
          <p:cNvSpPr/>
          <p:nvPr/>
        </p:nvSpPr>
        <p:spPr>
          <a:xfrm>
            <a:off x="5644961"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3">
            <a:extLst>
              <a:ext uri="{FF2B5EF4-FFF2-40B4-BE49-F238E27FC236}">
                <a16:creationId xmlns:a16="http://schemas.microsoft.com/office/drawing/2014/main" id="{ACDF2679-253C-5F4F-B5FC-95D0B67399C3}"/>
              </a:ext>
            </a:extLst>
          </p:cNvPr>
          <p:cNvSpPr/>
          <p:nvPr/>
        </p:nvSpPr>
        <p:spPr>
          <a:xfrm>
            <a:off x="6025961"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a:extLst>
              <a:ext uri="{FF2B5EF4-FFF2-40B4-BE49-F238E27FC236}">
                <a16:creationId xmlns:a16="http://schemas.microsoft.com/office/drawing/2014/main" id="{D3CCA339-216F-ED47-B45F-7AA7EB21D5FA}"/>
              </a:ext>
            </a:extLst>
          </p:cNvPr>
          <p:cNvSpPr/>
          <p:nvPr/>
        </p:nvSpPr>
        <p:spPr>
          <a:xfrm>
            <a:off x="5644961"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5">
            <a:extLst>
              <a:ext uri="{FF2B5EF4-FFF2-40B4-BE49-F238E27FC236}">
                <a16:creationId xmlns:a16="http://schemas.microsoft.com/office/drawing/2014/main" id="{01D8BA4F-65A6-1041-BEE9-E1F26BB5B2A5}"/>
              </a:ext>
            </a:extLst>
          </p:cNvPr>
          <p:cNvSpPr/>
          <p:nvPr/>
        </p:nvSpPr>
        <p:spPr>
          <a:xfrm>
            <a:off x="6025961"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6">
            <a:extLst>
              <a:ext uri="{FF2B5EF4-FFF2-40B4-BE49-F238E27FC236}">
                <a16:creationId xmlns:a16="http://schemas.microsoft.com/office/drawing/2014/main" id="{73DB7111-7E2C-0243-A867-833FE15D416F}"/>
              </a:ext>
            </a:extLst>
          </p:cNvPr>
          <p:cNvSpPr/>
          <p:nvPr/>
        </p:nvSpPr>
        <p:spPr>
          <a:xfrm>
            <a:off x="5644961"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7">
            <a:extLst>
              <a:ext uri="{FF2B5EF4-FFF2-40B4-BE49-F238E27FC236}">
                <a16:creationId xmlns:a16="http://schemas.microsoft.com/office/drawing/2014/main" id="{33833021-8BD4-0944-ADCB-A0712160ABF8}"/>
              </a:ext>
            </a:extLst>
          </p:cNvPr>
          <p:cNvSpPr/>
          <p:nvPr/>
        </p:nvSpPr>
        <p:spPr>
          <a:xfrm>
            <a:off x="6025961" y="396477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8">
            <a:extLst>
              <a:ext uri="{FF2B5EF4-FFF2-40B4-BE49-F238E27FC236}">
                <a16:creationId xmlns:a16="http://schemas.microsoft.com/office/drawing/2014/main" id="{296344F5-DE39-5646-B9FA-BD9393916DB8}"/>
              </a:ext>
            </a:extLst>
          </p:cNvPr>
          <p:cNvSpPr/>
          <p:nvPr/>
        </p:nvSpPr>
        <p:spPr>
          <a:xfrm>
            <a:off x="5644961"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9">
            <a:extLst>
              <a:ext uri="{FF2B5EF4-FFF2-40B4-BE49-F238E27FC236}">
                <a16:creationId xmlns:a16="http://schemas.microsoft.com/office/drawing/2014/main" id="{10F911D5-5DAF-E24C-B6E9-E138B6899AE3}"/>
              </a:ext>
            </a:extLst>
          </p:cNvPr>
          <p:cNvSpPr/>
          <p:nvPr/>
        </p:nvSpPr>
        <p:spPr>
          <a:xfrm>
            <a:off x="6025961"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柱 54">
            <a:extLst>
              <a:ext uri="{FF2B5EF4-FFF2-40B4-BE49-F238E27FC236}">
                <a16:creationId xmlns:a16="http://schemas.microsoft.com/office/drawing/2014/main" id="{02DD8ABE-0268-1A46-AA81-26411304C9B2}"/>
              </a:ext>
            </a:extLst>
          </p:cNvPr>
          <p:cNvSpPr/>
          <p:nvPr/>
        </p:nvSpPr>
        <p:spPr>
          <a:xfrm>
            <a:off x="5589105" y="19495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上下矢印 55">
            <a:extLst>
              <a:ext uri="{FF2B5EF4-FFF2-40B4-BE49-F238E27FC236}">
                <a16:creationId xmlns:a16="http://schemas.microsoft.com/office/drawing/2014/main" id="{2BF16A79-BB3C-CB45-94F9-84BDDF7CDA82}"/>
              </a:ext>
            </a:extLst>
          </p:cNvPr>
          <p:cNvSpPr/>
          <p:nvPr/>
        </p:nvSpPr>
        <p:spPr>
          <a:xfrm>
            <a:off x="5845632" y="24437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066691C4-EEEE-A64E-887B-C06ED4985D57}"/>
              </a:ext>
            </a:extLst>
          </p:cNvPr>
          <p:cNvSpPr txBox="1"/>
          <p:nvPr/>
        </p:nvSpPr>
        <p:spPr>
          <a:xfrm>
            <a:off x="5731331" y="26746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32" name="角丸四角形 31">
            <a:extLst>
              <a:ext uri="{FF2B5EF4-FFF2-40B4-BE49-F238E27FC236}">
                <a16:creationId xmlns:a16="http://schemas.microsoft.com/office/drawing/2014/main" id="{41CEB9A1-9455-3C4D-BAD3-D0F582EC97CA}"/>
              </a:ext>
            </a:extLst>
          </p:cNvPr>
          <p:cNvSpPr/>
          <p:nvPr/>
        </p:nvSpPr>
        <p:spPr>
          <a:xfrm>
            <a:off x="6664078" y="18341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9BC13CB2-2750-DF4E-ABCB-AFCBAF81493F}"/>
              </a:ext>
            </a:extLst>
          </p:cNvPr>
          <p:cNvSpPr/>
          <p:nvPr/>
        </p:nvSpPr>
        <p:spPr>
          <a:xfrm>
            <a:off x="6774292" y="31295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18">
            <a:extLst>
              <a:ext uri="{FF2B5EF4-FFF2-40B4-BE49-F238E27FC236}">
                <a16:creationId xmlns:a16="http://schemas.microsoft.com/office/drawing/2014/main" id="{971BBB10-C0AF-F94A-A40E-EBBBF9C7DAD0}"/>
              </a:ext>
            </a:extLst>
          </p:cNvPr>
          <p:cNvSpPr/>
          <p:nvPr/>
        </p:nvSpPr>
        <p:spPr>
          <a:xfrm>
            <a:off x="6830149"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19">
            <a:extLst>
              <a:ext uri="{FF2B5EF4-FFF2-40B4-BE49-F238E27FC236}">
                <a16:creationId xmlns:a16="http://schemas.microsoft.com/office/drawing/2014/main" id="{C631E72B-6FE4-0C46-9DDE-DFA5B9A1FB75}"/>
              </a:ext>
            </a:extLst>
          </p:cNvPr>
          <p:cNvSpPr/>
          <p:nvPr/>
        </p:nvSpPr>
        <p:spPr>
          <a:xfrm>
            <a:off x="7211149"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20">
            <a:extLst>
              <a:ext uri="{FF2B5EF4-FFF2-40B4-BE49-F238E27FC236}">
                <a16:creationId xmlns:a16="http://schemas.microsoft.com/office/drawing/2014/main" id="{CC8DC23E-FADB-B54C-97D4-DE27D445F227}"/>
              </a:ext>
            </a:extLst>
          </p:cNvPr>
          <p:cNvSpPr/>
          <p:nvPr/>
        </p:nvSpPr>
        <p:spPr>
          <a:xfrm>
            <a:off x="6830149" y="3586737"/>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21">
            <a:extLst>
              <a:ext uri="{FF2B5EF4-FFF2-40B4-BE49-F238E27FC236}">
                <a16:creationId xmlns:a16="http://schemas.microsoft.com/office/drawing/2014/main" id="{5EEA302F-263D-7241-B8C0-6824BAA59309}"/>
              </a:ext>
            </a:extLst>
          </p:cNvPr>
          <p:cNvSpPr/>
          <p:nvPr/>
        </p:nvSpPr>
        <p:spPr>
          <a:xfrm>
            <a:off x="7211149"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22">
            <a:extLst>
              <a:ext uri="{FF2B5EF4-FFF2-40B4-BE49-F238E27FC236}">
                <a16:creationId xmlns:a16="http://schemas.microsoft.com/office/drawing/2014/main" id="{026A6990-8AA8-8844-9ECF-E5891D27E0EE}"/>
              </a:ext>
            </a:extLst>
          </p:cNvPr>
          <p:cNvSpPr/>
          <p:nvPr/>
        </p:nvSpPr>
        <p:spPr>
          <a:xfrm>
            <a:off x="6830149"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23">
            <a:extLst>
              <a:ext uri="{FF2B5EF4-FFF2-40B4-BE49-F238E27FC236}">
                <a16:creationId xmlns:a16="http://schemas.microsoft.com/office/drawing/2014/main" id="{979C0CA6-6E61-3544-ACDA-6D50DB31ED2D}"/>
              </a:ext>
            </a:extLst>
          </p:cNvPr>
          <p:cNvSpPr/>
          <p:nvPr/>
        </p:nvSpPr>
        <p:spPr>
          <a:xfrm>
            <a:off x="7211149"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24">
            <a:extLst>
              <a:ext uri="{FF2B5EF4-FFF2-40B4-BE49-F238E27FC236}">
                <a16:creationId xmlns:a16="http://schemas.microsoft.com/office/drawing/2014/main" id="{5AAD598A-3951-AA44-A551-CDBDC40B7496}"/>
              </a:ext>
            </a:extLst>
          </p:cNvPr>
          <p:cNvSpPr/>
          <p:nvPr/>
        </p:nvSpPr>
        <p:spPr>
          <a:xfrm>
            <a:off x="6830149"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25">
            <a:extLst>
              <a:ext uri="{FF2B5EF4-FFF2-40B4-BE49-F238E27FC236}">
                <a16:creationId xmlns:a16="http://schemas.microsoft.com/office/drawing/2014/main" id="{1CACA7EE-1BC5-B240-B679-E07D3F13B806}"/>
              </a:ext>
            </a:extLst>
          </p:cNvPr>
          <p:cNvSpPr/>
          <p:nvPr/>
        </p:nvSpPr>
        <p:spPr>
          <a:xfrm>
            <a:off x="7211149"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柱 41">
            <a:extLst>
              <a:ext uri="{FF2B5EF4-FFF2-40B4-BE49-F238E27FC236}">
                <a16:creationId xmlns:a16="http://schemas.microsoft.com/office/drawing/2014/main" id="{AD258B57-BD40-D341-9F49-66EC4C94CCD9}"/>
              </a:ext>
            </a:extLst>
          </p:cNvPr>
          <p:cNvSpPr/>
          <p:nvPr/>
        </p:nvSpPr>
        <p:spPr>
          <a:xfrm>
            <a:off x="6774293" y="19495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上下矢印 42">
            <a:extLst>
              <a:ext uri="{FF2B5EF4-FFF2-40B4-BE49-F238E27FC236}">
                <a16:creationId xmlns:a16="http://schemas.microsoft.com/office/drawing/2014/main" id="{9AB96D03-5FB2-D646-B1D2-10099B756298}"/>
              </a:ext>
            </a:extLst>
          </p:cNvPr>
          <p:cNvSpPr/>
          <p:nvPr/>
        </p:nvSpPr>
        <p:spPr>
          <a:xfrm>
            <a:off x="7030820" y="24437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7ED2B68D-7161-FB44-A830-3848611A5BC5}"/>
              </a:ext>
            </a:extLst>
          </p:cNvPr>
          <p:cNvSpPr txBox="1"/>
          <p:nvPr/>
        </p:nvSpPr>
        <p:spPr>
          <a:xfrm>
            <a:off x="6916519" y="26746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dirty="0">
                <a:latin typeface="+mj-lt"/>
                <a:ea typeface="+mj-ea"/>
              </a:rPr>
              <a:t>CPU</a:t>
            </a:r>
            <a:endParaRPr kumimoji="1" lang="ja-JP" altLang="en-US" dirty="0">
              <a:latin typeface="+mj-lt"/>
              <a:ea typeface="+mj-ea"/>
            </a:endParaRPr>
          </a:p>
        </p:txBody>
      </p:sp>
      <p:sp>
        <p:nvSpPr>
          <p:cNvPr id="19" name="角丸四角形 18">
            <a:extLst>
              <a:ext uri="{FF2B5EF4-FFF2-40B4-BE49-F238E27FC236}">
                <a16:creationId xmlns:a16="http://schemas.microsoft.com/office/drawing/2014/main" id="{7B0190BE-ED1D-8D4A-953D-A2ED9B229E92}"/>
              </a:ext>
            </a:extLst>
          </p:cNvPr>
          <p:cNvSpPr/>
          <p:nvPr/>
        </p:nvSpPr>
        <p:spPr>
          <a:xfrm>
            <a:off x="7844589" y="18341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C28D8A56-4ABD-5948-A30D-DDC1CC0B16B2}"/>
              </a:ext>
            </a:extLst>
          </p:cNvPr>
          <p:cNvSpPr/>
          <p:nvPr/>
        </p:nvSpPr>
        <p:spPr>
          <a:xfrm>
            <a:off x="7954803" y="31295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32">
            <a:extLst>
              <a:ext uri="{FF2B5EF4-FFF2-40B4-BE49-F238E27FC236}">
                <a16:creationId xmlns:a16="http://schemas.microsoft.com/office/drawing/2014/main" id="{72C81125-FBDE-DC40-9560-6A7EB25FEA2F}"/>
              </a:ext>
            </a:extLst>
          </p:cNvPr>
          <p:cNvSpPr/>
          <p:nvPr/>
        </p:nvSpPr>
        <p:spPr>
          <a:xfrm>
            <a:off x="8010660"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33">
            <a:extLst>
              <a:ext uri="{FF2B5EF4-FFF2-40B4-BE49-F238E27FC236}">
                <a16:creationId xmlns:a16="http://schemas.microsoft.com/office/drawing/2014/main" id="{2F21648D-5924-8A41-82EF-5CBEB5271518}"/>
              </a:ext>
            </a:extLst>
          </p:cNvPr>
          <p:cNvSpPr/>
          <p:nvPr/>
        </p:nvSpPr>
        <p:spPr>
          <a:xfrm>
            <a:off x="8391660"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34">
            <a:extLst>
              <a:ext uri="{FF2B5EF4-FFF2-40B4-BE49-F238E27FC236}">
                <a16:creationId xmlns:a16="http://schemas.microsoft.com/office/drawing/2014/main" id="{E2714FDD-D53F-3346-82BB-004E94E452B4}"/>
              </a:ext>
            </a:extLst>
          </p:cNvPr>
          <p:cNvSpPr/>
          <p:nvPr/>
        </p:nvSpPr>
        <p:spPr>
          <a:xfrm>
            <a:off x="8010660"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35">
            <a:extLst>
              <a:ext uri="{FF2B5EF4-FFF2-40B4-BE49-F238E27FC236}">
                <a16:creationId xmlns:a16="http://schemas.microsoft.com/office/drawing/2014/main" id="{BF24FB70-A498-9141-9053-B45577248818}"/>
              </a:ext>
            </a:extLst>
          </p:cNvPr>
          <p:cNvSpPr/>
          <p:nvPr/>
        </p:nvSpPr>
        <p:spPr>
          <a:xfrm>
            <a:off x="8391660"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36">
            <a:extLst>
              <a:ext uri="{FF2B5EF4-FFF2-40B4-BE49-F238E27FC236}">
                <a16:creationId xmlns:a16="http://schemas.microsoft.com/office/drawing/2014/main" id="{4BBDF74C-B2D6-044C-B6F5-3E7C0CF22C03}"/>
              </a:ext>
            </a:extLst>
          </p:cNvPr>
          <p:cNvSpPr/>
          <p:nvPr/>
        </p:nvSpPr>
        <p:spPr>
          <a:xfrm>
            <a:off x="8010660"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37">
            <a:extLst>
              <a:ext uri="{FF2B5EF4-FFF2-40B4-BE49-F238E27FC236}">
                <a16:creationId xmlns:a16="http://schemas.microsoft.com/office/drawing/2014/main" id="{ACC528F5-CBB3-D343-A13B-A77491932873}"/>
              </a:ext>
            </a:extLst>
          </p:cNvPr>
          <p:cNvSpPr/>
          <p:nvPr/>
        </p:nvSpPr>
        <p:spPr>
          <a:xfrm>
            <a:off x="8391660"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38">
            <a:extLst>
              <a:ext uri="{FF2B5EF4-FFF2-40B4-BE49-F238E27FC236}">
                <a16:creationId xmlns:a16="http://schemas.microsoft.com/office/drawing/2014/main" id="{937CEA22-1651-9542-B0EB-B0F3A21EF70C}"/>
              </a:ext>
            </a:extLst>
          </p:cNvPr>
          <p:cNvSpPr/>
          <p:nvPr/>
        </p:nvSpPr>
        <p:spPr>
          <a:xfrm>
            <a:off x="8010660" y="434577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39">
            <a:extLst>
              <a:ext uri="{FF2B5EF4-FFF2-40B4-BE49-F238E27FC236}">
                <a16:creationId xmlns:a16="http://schemas.microsoft.com/office/drawing/2014/main" id="{318F0539-0BE2-9E4F-8FB7-B83E30BA6E92}"/>
              </a:ext>
            </a:extLst>
          </p:cNvPr>
          <p:cNvSpPr/>
          <p:nvPr/>
        </p:nvSpPr>
        <p:spPr>
          <a:xfrm>
            <a:off x="8391660"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柱 28">
            <a:extLst>
              <a:ext uri="{FF2B5EF4-FFF2-40B4-BE49-F238E27FC236}">
                <a16:creationId xmlns:a16="http://schemas.microsoft.com/office/drawing/2014/main" id="{B3CEB2DA-2A4D-9A41-8A99-156072F599A7}"/>
              </a:ext>
            </a:extLst>
          </p:cNvPr>
          <p:cNvSpPr/>
          <p:nvPr/>
        </p:nvSpPr>
        <p:spPr>
          <a:xfrm>
            <a:off x="7954804" y="19495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上下矢印 29">
            <a:extLst>
              <a:ext uri="{FF2B5EF4-FFF2-40B4-BE49-F238E27FC236}">
                <a16:creationId xmlns:a16="http://schemas.microsoft.com/office/drawing/2014/main" id="{09742EB3-2665-974D-A575-3102BECD1221}"/>
              </a:ext>
            </a:extLst>
          </p:cNvPr>
          <p:cNvSpPr/>
          <p:nvPr/>
        </p:nvSpPr>
        <p:spPr>
          <a:xfrm>
            <a:off x="8211331" y="24437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500F44C2-0182-9748-B59F-389277F55F84}"/>
              </a:ext>
            </a:extLst>
          </p:cNvPr>
          <p:cNvSpPr txBox="1"/>
          <p:nvPr/>
        </p:nvSpPr>
        <p:spPr>
          <a:xfrm>
            <a:off x="8097030" y="26746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60" name="円/楕円 38">
            <a:extLst>
              <a:ext uri="{FF2B5EF4-FFF2-40B4-BE49-F238E27FC236}">
                <a16:creationId xmlns:a16="http://schemas.microsoft.com/office/drawing/2014/main" id="{937CEA22-1651-9542-B0EB-B0F3A21EF70C}"/>
              </a:ext>
            </a:extLst>
          </p:cNvPr>
          <p:cNvSpPr/>
          <p:nvPr/>
        </p:nvSpPr>
        <p:spPr>
          <a:xfrm>
            <a:off x="8211330" y="57701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38">
            <a:extLst>
              <a:ext uri="{FF2B5EF4-FFF2-40B4-BE49-F238E27FC236}">
                <a16:creationId xmlns:a16="http://schemas.microsoft.com/office/drawing/2014/main" id="{937CEA22-1651-9542-B0EB-B0F3A21EF70C}"/>
              </a:ext>
            </a:extLst>
          </p:cNvPr>
          <p:cNvSpPr/>
          <p:nvPr/>
        </p:nvSpPr>
        <p:spPr>
          <a:xfrm>
            <a:off x="7028480" y="57701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38">
            <a:extLst>
              <a:ext uri="{FF2B5EF4-FFF2-40B4-BE49-F238E27FC236}">
                <a16:creationId xmlns:a16="http://schemas.microsoft.com/office/drawing/2014/main" id="{937CEA22-1651-9542-B0EB-B0F3A21EF70C}"/>
              </a:ext>
            </a:extLst>
          </p:cNvPr>
          <p:cNvSpPr/>
          <p:nvPr/>
        </p:nvSpPr>
        <p:spPr>
          <a:xfrm>
            <a:off x="5845631" y="57701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8" name="直線矢印コネクタ 67"/>
          <p:cNvCxnSpPr>
            <a:stCxn id="46" idx="2"/>
            <a:endCxn id="62" idx="0"/>
          </p:cNvCxnSpPr>
          <p:nvPr/>
        </p:nvCxnSpPr>
        <p:spPr>
          <a:xfrm flipH="1">
            <a:off x="5998031" y="4729737"/>
            <a:ext cx="1"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a:stCxn id="33" idx="2"/>
            <a:endCxn id="61" idx="0"/>
          </p:cNvCxnSpPr>
          <p:nvPr/>
        </p:nvCxnSpPr>
        <p:spPr>
          <a:xfrm flipH="1">
            <a:off x="7180880" y="4729737"/>
            <a:ext cx="2340"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a:stCxn id="20" idx="2"/>
            <a:endCxn id="60" idx="0"/>
          </p:cNvCxnSpPr>
          <p:nvPr/>
        </p:nvCxnSpPr>
        <p:spPr>
          <a:xfrm flipH="1">
            <a:off x="8363730" y="4729737"/>
            <a:ext cx="1"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77385614-15A0-C94F-8EC0-8F879B337B56}"/>
              </a:ext>
            </a:extLst>
          </p:cNvPr>
          <p:cNvSpPr txBox="1"/>
          <p:nvPr/>
        </p:nvSpPr>
        <p:spPr>
          <a:xfrm>
            <a:off x="5625984" y="5149033"/>
            <a:ext cx="3114470" cy="369332"/>
          </a:xfrm>
          <a:prstGeom prst="rect">
            <a:avLst/>
          </a:prstGeom>
          <a:solidFill>
            <a:schemeClr val="bg1"/>
          </a:solidFill>
          <a:ln w="19050">
            <a:solidFill>
              <a:schemeClr val="accent2">
                <a:lumMod val="75000"/>
              </a:schemeClr>
            </a:solidFill>
          </a:ln>
        </p:spPr>
        <p:txBody>
          <a:bodyPr wrap="square" rtlCol="0">
            <a:spAutoFit/>
          </a:bodyPr>
          <a:lstStyle/>
          <a:p>
            <a:pPr algn="ctr"/>
            <a:r>
              <a:rPr kumimoji="1" lang="ja-JP" altLang="en-US" b="1" dirty="0"/>
              <a:t>弱識別器の抽出</a:t>
            </a:r>
          </a:p>
        </p:txBody>
      </p:sp>
      <p:sp>
        <p:nvSpPr>
          <p:cNvPr id="58" name="角丸四角形 57">
            <a:extLst>
              <a:ext uri="{FF2B5EF4-FFF2-40B4-BE49-F238E27FC236}">
                <a16:creationId xmlns:a16="http://schemas.microsoft.com/office/drawing/2014/main" id="{651BED7A-8D98-5044-AD1D-FB40AF7217EA}"/>
              </a:ext>
            </a:extLst>
          </p:cNvPr>
          <p:cNvSpPr/>
          <p:nvPr/>
        </p:nvSpPr>
        <p:spPr>
          <a:xfrm>
            <a:off x="228600" y="1652205"/>
            <a:ext cx="5120932" cy="1039435"/>
          </a:xfrm>
          <a:prstGeom prst="roundRect">
            <a:avLst/>
          </a:prstGeom>
          <a:solidFill>
            <a:srgbClr val="FFC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800">
                <a:solidFill>
                  <a:schemeClr val="tx1"/>
                </a:solidFill>
              </a:rPr>
              <a:t>交換操作，移住操作を与えず</a:t>
            </a:r>
            <a:r>
              <a:rPr kumimoji="1" lang="en-US" altLang="ja-JP" sz="2800">
                <a:solidFill>
                  <a:schemeClr val="tx1"/>
                </a:solidFill>
              </a:rPr>
              <a:t/>
            </a:r>
            <a:br>
              <a:rPr kumimoji="1" lang="en-US" altLang="ja-JP" sz="2800">
                <a:solidFill>
                  <a:schemeClr val="tx1"/>
                </a:solidFill>
              </a:rPr>
            </a:br>
            <a:r>
              <a:rPr kumimoji="1" lang="ja-JP" altLang="en-US" sz="2800">
                <a:solidFill>
                  <a:schemeClr val="tx1"/>
                </a:solidFill>
              </a:rPr>
              <a:t>各島で独立に</a:t>
            </a:r>
            <a:r>
              <a:rPr kumimoji="1" lang="en-US" altLang="ja-JP" sz="2800">
                <a:solidFill>
                  <a:schemeClr val="tx1"/>
                </a:solidFill>
              </a:rPr>
              <a:t>MoFGBML</a:t>
            </a:r>
            <a:r>
              <a:rPr kumimoji="1" lang="ja-JP" altLang="en-US" sz="2800">
                <a:solidFill>
                  <a:schemeClr val="tx1"/>
                </a:solidFill>
              </a:rPr>
              <a:t>を適用</a:t>
            </a:r>
          </a:p>
        </p:txBody>
      </p:sp>
      <p:sp>
        <p:nvSpPr>
          <p:cNvPr id="3" name="下矢印 2">
            <a:extLst>
              <a:ext uri="{FF2B5EF4-FFF2-40B4-BE49-F238E27FC236}">
                <a16:creationId xmlns:a16="http://schemas.microsoft.com/office/drawing/2014/main" id="{2553EBD0-EBC1-F74E-8FEE-B64DDD8A57C5}"/>
              </a:ext>
            </a:extLst>
          </p:cNvPr>
          <p:cNvSpPr/>
          <p:nvPr/>
        </p:nvSpPr>
        <p:spPr>
          <a:xfrm>
            <a:off x="2179466" y="2813463"/>
            <a:ext cx="1219200" cy="533400"/>
          </a:xfrm>
          <a:prstGeom prst="downArrow">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角丸四角形 58">
            <a:extLst>
              <a:ext uri="{FF2B5EF4-FFF2-40B4-BE49-F238E27FC236}">
                <a16:creationId xmlns:a16="http://schemas.microsoft.com/office/drawing/2014/main" id="{B307803C-D580-A947-BB2A-21674040FB1B}"/>
              </a:ext>
            </a:extLst>
          </p:cNvPr>
          <p:cNvSpPr/>
          <p:nvPr/>
        </p:nvSpPr>
        <p:spPr>
          <a:xfrm>
            <a:off x="785708" y="3468686"/>
            <a:ext cx="4006716" cy="1039435"/>
          </a:xfrm>
          <a:prstGeom prst="roundRect">
            <a:avLst/>
          </a:prstGeom>
          <a:solidFill>
            <a:srgbClr val="FFC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800">
                <a:solidFill>
                  <a:schemeClr val="tx1"/>
                </a:solidFill>
              </a:rPr>
              <a:t>島ごとに最良な識別器を</a:t>
            </a:r>
            <a:r>
              <a:rPr kumimoji="1" lang="en-US" altLang="ja-JP" sz="2800">
                <a:solidFill>
                  <a:schemeClr val="tx1"/>
                </a:solidFill>
              </a:rPr>
              <a:t/>
            </a:r>
            <a:br>
              <a:rPr kumimoji="1" lang="en-US" altLang="ja-JP" sz="2800">
                <a:solidFill>
                  <a:schemeClr val="tx1"/>
                </a:solidFill>
              </a:rPr>
            </a:br>
            <a:r>
              <a:rPr kumimoji="1" lang="ja-JP" altLang="en-US" sz="2800">
                <a:solidFill>
                  <a:schemeClr val="tx1"/>
                </a:solidFill>
              </a:rPr>
              <a:t>弱識別器として抽出</a:t>
            </a:r>
          </a:p>
        </p:txBody>
      </p:sp>
      <p:sp>
        <p:nvSpPr>
          <p:cNvPr id="66" name="下矢印 65">
            <a:extLst>
              <a:ext uri="{FF2B5EF4-FFF2-40B4-BE49-F238E27FC236}">
                <a16:creationId xmlns:a16="http://schemas.microsoft.com/office/drawing/2014/main" id="{A15ACFA1-00E0-5340-96A3-7C2E055E87CA}"/>
              </a:ext>
            </a:extLst>
          </p:cNvPr>
          <p:cNvSpPr/>
          <p:nvPr/>
        </p:nvSpPr>
        <p:spPr>
          <a:xfrm>
            <a:off x="2179466" y="4629944"/>
            <a:ext cx="1219200" cy="533400"/>
          </a:xfrm>
          <a:prstGeom prst="downArrow">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角丸四角形 66">
            <a:extLst>
              <a:ext uri="{FF2B5EF4-FFF2-40B4-BE49-F238E27FC236}">
                <a16:creationId xmlns:a16="http://schemas.microsoft.com/office/drawing/2014/main" id="{33AC1D34-9D37-FA4B-B4E8-0407F62A2AE6}"/>
              </a:ext>
            </a:extLst>
          </p:cNvPr>
          <p:cNvSpPr/>
          <p:nvPr/>
        </p:nvSpPr>
        <p:spPr>
          <a:xfrm>
            <a:off x="1010848" y="5285165"/>
            <a:ext cx="3556436" cy="1039435"/>
          </a:xfrm>
          <a:prstGeom prst="roundRect">
            <a:avLst/>
          </a:prstGeom>
          <a:solidFill>
            <a:srgbClr val="FFC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800">
                <a:solidFill>
                  <a:schemeClr val="tx1"/>
                </a:solidFill>
              </a:rPr>
              <a:t>弱識別器の多数決で</a:t>
            </a:r>
            <a:r>
              <a:rPr kumimoji="1" lang="en-US" altLang="ja-JP" sz="2800">
                <a:solidFill>
                  <a:schemeClr val="tx1"/>
                </a:solidFill>
              </a:rPr>
              <a:t/>
            </a:r>
            <a:br>
              <a:rPr kumimoji="1" lang="en-US" altLang="ja-JP" sz="2800">
                <a:solidFill>
                  <a:schemeClr val="tx1"/>
                </a:solidFill>
              </a:rPr>
            </a:br>
            <a:r>
              <a:rPr kumimoji="1" lang="ja-JP" altLang="en-US" sz="2800">
                <a:solidFill>
                  <a:schemeClr val="tx1"/>
                </a:solidFill>
              </a:rPr>
              <a:t>パターンを識別</a:t>
            </a:r>
          </a:p>
        </p:txBody>
      </p:sp>
    </p:spTree>
    <p:extLst>
      <p:ext uri="{BB962C8B-B14F-4D97-AF65-F5344CB8AC3E}">
        <p14:creationId xmlns:p14="http://schemas.microsoft.com/office/powerpoint/2010/main" val="3153569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94CBF9-D933-6547-9A9C-778BA5368481}"/>
              </a:ext>
            </a:extLst>
          </p:cNvPr>
          <p:cNvSpPr>
            <a:spLocks noGrp="1"/>
          </p:cNvSpPr>
          <p:nvPr>
            <p:ph type="title"/>
          </p:nvPr>
        </p:nvSpPr>
        <p:spPr/>
        <p:txBody>
          <a:bodyPr/>
          <a:lstStyle/>
          <a:p>
            <a:r>
              <a:rPr kumimoji="1" lang="ja-JP" altLang="en-US"/>
              <a:t>弱識別器の抽出</a:t>
            </a:r>
          </a:p>
        </p:txBody>
      </p:sp>
      <p:sp>
        <p:nvSpPr>
          <p:cNvPr id="3" name="コンテンツ プレースホルダー 2">
            <a:extLst>
              <a:ext uri="{FF2B5EF4-FFF2-40B4-BE49-F238E27FC236}">
                <a16:creationId xmlns:a16="http://schemas.microsoft.com/office/drawing/2014/main" id="{B2111D58-56CD-5B4F-902D-40D3D36843D5}"/>
              </a:ext>
            </a:extLst>
          </p:cNvPr>
          <p:cNvSpPr txBox="1">
            <a:spLocks/>
          </p:cNvSpPr>
          <p:nvPr/>
        </p:nvSpPr>
        <p:spPr bwMode="auto">
          <a:xfrm>
            <a:off x="657726" y="1796834"/>
            <a:ext cx="6505074" cy="102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各島内で全データセットに対する識別率が最大のものをそれぞれ一つずつ抽出</a:t>
            </a:r>
            <a:endParaRPr lang="en-US" altLang="ja-JP" sz="2800" kern="0" dirty="0"/>
          </a:p>
        </p:txBody>
      </p:sp>
      <p:sp>
        <p:nvSpPr>
          <p:cNvPr id="4" name="テキスト ボックス 3">
            <a:extLst>
              <a:ext uri="{FF2B5EF4-FFF2-40B4-BE49-F238E27FC236}">
                <a16:creationId xmlns:a16="http://schemas.microsoft.com/office/drawing/2014/main" id="{5C890EC3-9A21-214A-9052-7AC60C23AB53}"/>
              </a:ext>
            </a:extLst>
          </p:cNvPr>
          <p:cNvSpPr txBox="1"/>
          <p:nvPr/>
        </p:nvSpPr>
        <p:spPr>
          <a:xfrm>
            <a:off x="304800" y="1280411"/>
            <a:ext cx="2667000" cy="523220"/>
          </a:xfrm>
          <a:prstGeom prst="rect">
            <a:avLst/>
          </a:prstGeom>
          <a:noFill/>
          <a:ln w="19050">
            <a:solidFill>
              <a:schemeClr val="accent6"/>
            </a:solidFill>
          </a:ln>
        </p:spPr>
        <p:txBody>
          <a:bodyPr wrap="square" rtlCol="0">
            <a:spAutoFit/>
          </a:bodyPr>
          <a:lstStyle/>
          <a:p>
            <a:r>
              <a:rPr kumimoji="1" lang="ja-JP" altLang="en-US" sz="2800" dirty="0"/>
              <a:t>単一な弱識別器</a:t>
            </a:r>
          </a:p>
        </p:txBody>
      </p:sp>
      <p:sp>
        <p:nvSpPr>
          <p:cNvPr id="5" name="コンテンツ プレースホルダー 2">
            <a:extLst>
              <a:ext uri="{FF2B5EF4-FFF2-40B4-BE49-F238E27FC236}">
                <a16:creationId xmlns:a16="http://schemas.microsoft.com/office/drawing/2014/main" id="{5706C4E5-7E5F-AA4E-AA48-0F6014FC8C61}"/>
              </a:ext>
            </a:extLst>
          </p:cNvPr>
          <p:cNvSpPr txBox="1">
            <a:spLocks/>
          </p:cNvSpPr>
          <p:nvPr/>
        </p:nvSpPr>
        <p:spPr bwMode="auto">
          <a:xfrm>
            <a:off x="657726" y="3473234"/>
            <a:ext cx="6505074" cy="102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全データセットに対して島内で非劣となる識別器集合を弱識別器として抽出</a:t>
            </a:r>
            <a:endParaRPr lang="en-US" altLang="ja-JP" sz="2800" kern="0" dirty="0"/>
          </a:p>
        </p:txBody>
      </p:sp>
      <p:sp>
        <p:nvSpPr>
          <p:cNvPr id="6" name="テキスト ボックス 5">
            <a:extLst>
              <a:ext uri="{FF2B5EF4-FFF2-40B4-BE49-F238E27FC236}">
                <a16:creationId xmlns:a16="http://schemas.microsoft.com/office/drawing/2014/main" id="{1ADE812A-A29B-9C46-83E1-B597890139DB}"/>
              </a:ext>
            </a:extLst>
          </p:cNvPr>
          <p:cNvSpPr txBox="1"/>
          <p:nvPr/>
        </p:nvSpPr>
        <p:spPr>
          <a:xfrm>
            <a:off x="304800" y="2956811"/>
            <a:ext cx="4343400" cy="523220"/>
          </a:xfrm>
          <a:prstGeom prst="rect">
            <a:avLst/>
          </a:prstGeom>
          <a:noFill/>
          <a:ln w="19050">
            <a:solidFill>
              <a:schemeClr val="accent6"/>
            </a:solidFill>
          </a:ln>
        </p:spPr>
        <p:txBody>
          <a:bodyPr wrap="square" rtlCol="0">
            <a:spAutoFit/>
          </a:bodyPr>
          <a:lstStyle/>
          <a:p>
            <a:r>
              <a:rPr kumimoji="1" lang="ja-JP" altLang="en-US" sz="2800" dirty="0"/>
              <a:t>非劣解集合による弱識別器</a:t>
            </a:r>
          </a:p>
        </p:txBody>
      </p:sp>
      <p:pic>
        <p:nvPicPr>
          <p:cNvPr id="7" name="図 6"/>
          <p:cNvPicPr>
            <a:picLocks noChangeAspect="1"/>
          </p:cNvPicPr>
          <p:nvPr/>
        </p:nvPicPr>
        <p:blipFill>
          <a:blip r:embed="rId2"/>
          <a:stretch>
            <a:fillRect/>
          </a:stretch>
        </p:blipFill>
        <p:spPr>
          <a:xfrm>
            <a:off x="1600200" y="4343400"/>
            <a:ext cx="2542446" cy="2514600"/>
          </a:xfrm>
          <a:prstGeom prst="rect">
            <a:avLst/>
          </a:prstGeom>
        </p:spPr>
      </p:pic>
      <p:sp>
        <p:nvSpPr>
          <p:cNvPr id="8" name="テキスト ボックス 7">
            <a:extLst>
              <a:ext uri="{FF2B5EF4-FFF2-40B4-BE49-F238E27FC236}">
                <a16:creationId xmlns:a16="http://schemas.microsoft.com/office/drawing/2014/main" id="{8A622EB5-A4E2-8447-9A5F-5CDA2D207408}"/>
              </a:ext>
            </a:extLst>
          </p:cNvPr>
          <p:cNvSpPr txBox="1"/>
          <p:nvPr/>
        </p:nvSpPr>
        <p:spPr>
          <a:xfrm flipH="1">
            <a:off x="4267200" y="4773183"/>
            <a:ext cx="2133601" cy="408623"/>
          </a:xfrm>
          <a:prstGeom prst="roundRect">
            <a:avLst/>
          </a:prstGeom>
          <a:noFill/>
          <a:ln>
            <a:solidFill>
              <a:schemeClr val="accent2"/>
            </a:solidFill>
          </a:ln>
        </p:spPr>
        <p:txBody>
          <a:bodyPr wrap="square" rtlCol="0">
            <a:spAutoFit/>
          </a:bodyPr>
          <a:lstStyle/>
          <a:p>
            <a:r>
              <a:rPr kumimoji="1" lang="en-US" altLang="ja-JP" dirty="0"/>
              <a:t>D</a:t>
            </a:r>
            <a:r>
              <a:rPr kumimoji="1" lang="ja-JP" altLang="en-US" dirty="0"/>
              <a:t>は</a:t>
            </a:r>
            <a:r>
              <a:rPr kumimoji="1" lang="en-US" altLang="ja-JP" dirty="0"/>
              <a:t>B</a:t>
            </a:r>
            <a:r>
              <a:rPr kumimoji="1" lang="ja-JP" altLang="en-US" dirty="0" err="1"/>
              <a:t>に優</a:t>
            </a:r>
            <a:r>
              <a:rPr kumimoji="1" lang="ja-JP" altLang="en-US" dirty="0" smtClean="0"/>
              <a:t>越される</a:t>
            </a:r>
            <a:endParaRPr kumimoji="1" lang="en-US" altLang="ja-JP" dirty="0" smtClean="0"/>
          </a:p>
        </p:txBody>
      </p:sp>
      <p:sp>
        <p:nvSpPr>
          <p:cNvPr id="9" name="テキスト ボックス 8">
            <a:extLst>
              <a:ext uri="{FF2B5EF4-FFF2-40B4-BE49-F238E27FC236}">
                <a16:creationId xmlns:a16="http://schemas.microsoft.com/office/drawing/2014/main" id="{94C7644D-546A-CB41-BAB1-FFA69962B749}"/>
              </a:ext>
            </a:extLst>
          </p:cNvPr>
          <p:cNvSpPr txBox="1"/>
          <p:nvPr/>
        </p:nvSpPr>
        <p:spPr>
          <a:xfrm flipH="1">
            <a:off x="4267200" y="5379244"/>
            <a:ext cx="3048000" cy="1021556"/>
          </a:xfrm>
          <a:prstGeom prst="roundRect">
            <a:avLst/>
          </a:prstGeom>
          <a:noFill/>
          <a:ln>
            <a:solidFill>
              <a:schemeClr val="accent2"/>
            </a:solidFill>
          </a:ln>
        </p:spPr>
        <p:txBody>
          <a:bodyPr wrap="square" rtlCol="0">
            <a:spAutoFit/>
          </a:bodyPr>
          <a:lstStyle/>
          <a:p>
            <a:r>
              <a:rPr kumimoji="1" lang="en-US" altLang="ja-JP" dirty="0"/>
              <a:t>A, B, C</a:t>
            </a:r>
            <a:r>
              <a:rPr kumimoji="1" lang="ja-JP" altLang="en-US" dirty="0"/>
              <a:t>は他に優越される解が存在</a:t>
            </a:r>
            <a:r>
              <a:rPr kumimoji="1" lang="ja-JP" altLang="en-US" dirty="0" smtClean="0"/>
              <a:t>しない</a:t>
            </a:r>
            <a:endParaRPr kumimoji="1" lang="en-US" altLang="ja-JP" dirty="0" smtClean="0"/>
          </a:p>
          <a:p>
            <a:r>
              <a:rPr lang="en-US" altLang="ja-JP" dirty="0" smtClean="0"/>
              <a:t>= A, B, C </a:t>
            </a:r>
            <a:r>
              <a:rPr lang="ja-JP" altLang="en-US" dirty="0" smtClean="0"/>
              <a:t>は互いに非劣</a:t>
            </a:r>
            <a:endParaRPr kumimoji="1" lang="ja-JP" altLang="en-US" dirty="0"/>
          </a:p>
        </p:txBody>
      </p:sp>
    </p:spTree>
    <p:extLst>
      <p:ext uri="{BB962C8B-B14F-4D97-AF65-F5344CB8AC3E}">
        <p14:creationId xmlns:p14="http://schemas.microsoft.com/office/powerpoint/2010/main" val="433801714"/>
      </p:ext>
    </p:extLst>
  </p:cSld>
  <p:clrMapOvr>
    <a:masterClrMapping/>
  </p:clrMapOvr>
</p:sld>
</file>

<file path=ppt/theme/theme1.xml><?xml version="1.0" encoding="utf-8"?>
<a:theme xmlns:a="http://schemas.openxmlformats.org/drawingml/2006/main" name="標準デザイン">
  <a:themeElements>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標準デザイン">
      <a:majorFont>
        <a:latin typeface="Times New Roman"/>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デザインの設定">
  <a:themeElements>
    <a:clrScheme name="デザインの設定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デザインの設定">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デザインの設定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デザインの設定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デザインの設定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デザインの設定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デザインの設定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デザインの設定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デザインの設定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デザインの設定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デザインの設定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デザインの設定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デザインの設定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デザインの設定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3399</TotalTime>
  <Words>389</Words>
  <Application>Microsoft Office PowerPoint</Application>
  <PresentationFormat>画面に合わせる (4:3)</PresentationFormat>
  <Paragraphs>112</Paragraphs>
  <Slides>11</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2</vt:i4>
      </vt:variant>
      <vt:variant>
        <vt:lpstr>スライド タイトル</vt:lpstr>
      </vt:variant>
      <vt:variant>
        <vt:i4>11</vt:i4>
      </vt:variant>
    </vt:vector>
  </HeadingPairs>
  <TitlesOfParts>
    <vt:vector size="18" baseType="lpstr">
      <vt:lpstr>ＭＳ Ｐゴシック</vt:lpstr>
      <vt:lpstr>ＭＳ Ｐ明朝</vt:lpstr>
      <vt:lpstr>Arial</vt:lpstr>
      <vt:lpstr>Cambria Math</vt:lpstr>
      <vt:lpstr>Times New Roman</vt:lpstr>
      <vt:lpstr>標準デザイン</vt:lpstr>
      <vt:lpstr>デザインの設定</vt:lpstr>
      <vt:lpstr>並列分散型 多目的ファジィ遺伝的機械学習 を用いたアンサンブル識別器設計</vt:lpstr>
      <vt:lpstr>研究背景</vt:lpstr>
      <vt:lpstr>ファジィ識別器</vt:lpstr>
      <vt:lpstr>多目的ファジィ遺伝的機械学習</vt:lpstr>
      <vt:lpstr>並列分散型MoFGBML</vt:lpstr>
      <vt:lpstr>アンサンブル識別器</vt:lpstr>
      <vt:lpstr>本研究の目的</vt:lpstr>
      <vt:lpstr>識別器の設計</vt:lpstr>
      <vt:lpstr>弱識別器の抽出</vt:lpstr>
      <vt:lpstr>重み付け多数決</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Yuichi Omozaki</dc:creator>
  <cp:lastModifiedBy>Omozaki Yuichi</cp:lastModifiedBy>
  <cp:revision>124</cp:revision>
  <cp:lastPrinted>1601-01-01T00:00:00Z</cp:lastPrinted>
  <dcterms:created xsi:type="dcterms:W3CDTF">1601-01-01T00:00:00Z</dcterms:created>
  <dcterms:modified xsi:type="dcterms:W3CDTF">2019-01-18T06:46:57Z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